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1.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2.xml" ContentType="application/vnd.openxmlformats-officedocument.presentationml.notesSlide+xml"/>
  <Override PartName="/ppt/charts/chart19.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2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23.xml" ContentType="application/vnd.openxmlformats-officedocument.drawingml.chart+xml"/>
  <Override PartName="/ppt/charts/style6.xml" ContentType="application/vnd.ms-office.chartstyle+xml"/>
  <Override PartName="/ppt/charts/colors6.xml" ContentType="application/vnd.ms-office.chartcolorstyle+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charts/chart26.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charts/chart27.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1.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5.xml" ContentType="application/vnd.openxmlformats-officedocument.drawingml.chartshapes+xml"/>
  <Override PartName="/ppt/charts/chart32.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399" r:id="rId2"/>
    <p:sldId id="396" r:id="rId3"/>
    <p:sldId id="385" r:id="rId4"/>
    <p:sldId id="397" r:id="rId5"/>
    <p:sldId id="398" r:id="rId6"/>
    <p:sldId id="388" r:id="rId7"/>
    <p:sldId id="389" r:id="rId8"/>
    <p:sldId id="390" r:id="rId9"/>
    <p:sldId id="391" r:id="rId10"/>
    <p:sldId id="392" r:id="rId11"/>
    <p:sldId id="393" r:id="rId12"/>
    <p:sldId id="394" r:id="rId13"/>
    <p:sldId id="395" r:id="rId14"/>
    <p:sldId id="308" r:id="rId15"/>
    <p:sldId id="330" r:id="rId16"/>
    <p:sldId id="311" r:id="rId17"/>
    <p:sldId id="331" r:id="rId18"/>
    <p:sldId id="312" r:id="rId19"/>
    <p:sldId id="337" r:id="rId20"/>
    <p:sldId id="338" r:id="rId21"/>
    <p:sldId id="339" r:id="rId22"/>
    <p:sldId id="354" r:id="rId23"/>
    <p:sldId id="340" r:id="rId24"/>
    <p:sldId id="381" r:id="rId25"/>
    <p:sldId id="382" r:id="rId26"/>
    <p:sldId id="317" r:id="rId27"/>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Ахметзянова НВ" initials="АН" lastIdx="5" clrIdx="0"/>
  <p:cmAuthor id="1" name="Tester" initials="T" lastIdx="6" clrIdx="1">
    <p:extLst>
      <p:ext uri="{19B8F6BF-5375-455C-9EA6-DF929625EA0E}">
        <p15:presenceInfo xmlns:p15="http://schemas.microsoft.com/office/powerpoint/2012/main" userId="Te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EA0"/>
    <a:srgbClr val="2D9391"/>
    <a:srgbClr val="0066FF"/>
    <a:srgbClr val="0000FF"/>
    <a:srgbClr val="FF9933"/>
    <a:srgbClr val="FF00FF"/>
    <a:srgbClr val="FF0000"/>
    <a:srgbClr val="008000"/>
    <a:srgbClr val="66FF66"/>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83" autoAdjust="0"/>
  </p:normalViewPr>
  <p:slideViewPr>
    <p:cSldViewPr>
      <p:cViewPr varScale="1">
        <p:scale>
          <a:sx n="102" d="100"/>
          <a:sy n="102" d="100"/>
        </p:scale>
        <p:origin x="2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5.xml"/><Relationship Id="rId1" Type="http://schemas.microsoft.com/office/2011/relationships/chartStyle" Target="style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6.xml"/><Relationship Id="rId1" Type="http://schemas.microsoft.com/office/2011/relationships/chartStyle" Target="style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8.xml"/><Relationship Id="rId1" Type="http://schemas.microsoft.com/office/2011/relationships/chartStyle" Target="style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1.xml"/><Relationship Id="rId1" Type="http://schemas.microsoft.com/office/2011/relationships/chartStyle" Target="style1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3.xml"/><Relationship Id="rId1" Type="http://schemas.microsoft.com/office/2011/relationships/chartStyle" Target="style13.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Доходы</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rgbClr val="26A7AA"/>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Лист1!$B$2:$B$6</c:f>
              <c:numCache>
                <c:formatCode>_-* #,##0.0_р_._-;\-* #,##0.0_р_._-;_-* "-"??_р_._-;_-@_-</c:formatCode>
                <c:ptCount val="5"/>
                <c:pt idx="0">
                  <c:v>215727.6</c:v>
                </c:pt>
                <c:pt idx="1">
                  <c:v>270154.5</c:v>
                </c:pt>
                <c:pt idx="2">
                  <c:v>187281.7</c:v>
                </c:pt>
                <c:pt idx="3">
                  <c:v>184681.4</c:v>
                </c:pt>
                <c:pt idx="4">
                  <c:v>195637.2</c:v>
                </c:pt>
              </c:numCache>
            </c:numRef>
          </c:val>
          <c:extLst>
            <c:ext xmlns:c16="http://schemas.microsoft.com/office/drawing/2014/chart" uri="{C3380CC4-5D6E-409C-BE32-E72D297353CC}">
              <c16:uniqueId val="{00000000-5408-4E5B-AE71-9A1CE8033FD8}"/>
            </c:ext>
          </c:extLst>
        </c:ser>
        <c:ser>
          <c:idx val="1"/>
          <c:order val="1"/>
          <c:tx>
            <c:strRef>
              <c:f>Лист1!$C$1</c:f>
              <c:strCache>
                <c:ptCount val="1"/>
                <c:pt idx="0">
                  <c:v>Расходы</c:v>
                </c:pt>
              </c:strCache>
            </c:strRef>
          </c:tx>
          <c:spPr>
            <a:solidFill>
              <a:schemeClr val="accent3"/>
            </a:solidFill>
            <a:ln>
              <a:noFill/>
            </a:ln>
            <a:effectLst/>
          </c:spPr>
          <c:invertIfNegative val="0"/>
          <c:dLbls>
            <c:dLbl>
              <c:idx val="0"/>
              <c:layout>
                <c:manualLayout>
                  <c:x val="9.9563310169837761E-3"/>
                  <c:y val="-3.1983515241601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08-4E5B-AE71-9A1CE8033FD8}"/>
                </c:ext>
              </c:extLst>
            </c:dLbl>
            <c:dLbl>
              <c:idx val="1"/>
              <c:layout>
                <c:manualLayout>
                  <c:x val="8.704229995950271E-3"/>
                  <c:y val="-1.4703826011669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08-4E5B-AE71-9A1CE8033FD8}"/>
                </c:ext>
              </c:extLst>
            </c:dLbl>
            <c:dLbl>
              <c:idx val="2"/>
              <c:layout>
                <c:manualLayout>
                  <c:x val="1.1719015987470926E-2"/>
                  <c:y val="-6.6908274559531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08-4E5B-AE71-9A1CE8033FD8}"/>
                </c:ext>
              </c:extLst>
            </c:dLbl>
            <c:dLbl>
              <c:idx val="3"/>
              <c:layout>
                <c:manualLayout>
                  <c:x val="1.5730779017385167E-2"/>
                  <c:y val="-1.309385164100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08-4E5B-AE71-9A1CE8033FD8}"/>
                </c:ext>
              </c:extLst>
            </c:dLbl>
            <c:dLbl>
              <c:idx val="4"/>
              <c:layout>
                <c:manualLayout>
                  <c:x val="1.783381595593321E-2"/>
                  <c:y val="-1.6313321508338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08-4E5B-AE71-9A1CE8033FD8}"/>
                </c:ext>
              </c:extLst>
            </c:dLbl>
            <c:spPr>
              <a:noFill/>
              <a:ln>
                <a:noFill/>
              </a:ln>
              <a:effectLst/>
            </c:spPr>
            <c:txPr>
              <a:bodyPr rot="0" spcFirstLastPara="1" vertOverflow="ellipsis" vert="horz" wrap="square" anchor="ctr" anchorCtr="1"/>
              <a:lstStyle/>
              <a:p>
                <a:pPr>
                  <a:defRPr sz="1100" b="1" i="0" u="none" strike="noStrike" kern="1200" baseline="0">
                    <a:solidFill>
                      <a:srgbClr val="FF505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Лист1!$C$2:$C$6</c:f>
              <c:numCache>
                <c:formatCode>_-* #,##0.0_р_._-;\-* #,##0.0_р_._-;_-* "-"??_р_._-;_-@_-</c:formatCode>
                <c:ptCount val="5"/>
                <c:pt idx="0">
                  <c:v>212044.5</c:v>
                </c:pt>
                <c:pt idx="1">
                  <c:v>288653.07</c:v>
                </c:pt>
                <c:pt idx="2">
                  <c:v>187281.7</c:v>
                </c:pt>
                <c:pt idx="3">
                  <c:v>184681.4</c:v>
                </c:pt>
                <c:pt idx="4">
                  <c:v>195637.2</c:v>
                </c:pt>
              </c:numCache>
            </c:numRef>
          </c:val>
          <c:extLst>
            <c:ext xmlns:c16="http://schemas.microsoft.com/office/drawing/2014/chart" uri="{C3380CC4-5D6E-409C-BE32-E72D297353CC}">
              <c16:uniqueId val="{00000006-5408-4E5B-AE71-9A1CE8033FD8}"/>
            </c:ext>
          </c:extLst>
        </c:ser>
        <c:dLbls>
          <c:showLegendKey val="0"/>
          <c:showVal val="1"/>
          <c:showCatName val="0"/>
          <c:showSerName val="0"/>
          <c:showPercent val="0"/>
          <c:showBubbleSize val="0"/>
        </c:dLbls>
        <c:gapWidth val="150"/>
        <c:overlap val="-25"/>
        <c:axId val="110887936"/>
        <c:axId val="100416256"/>
      </c:barChart>
      <c:catAx>
        <c:axId val="110887936"/>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100416256"/>
        <c:crosses val="autoZero"/>
        <c:auto val="1"/>
        <c:lblAlgn val="ctr"/>
        <c:lblOffset val="100"/>
        <c:noMultiLvlLbl val="0"/>
      </c:catAx>
      <c:valAx>
        <c:axId val="100416256"/>
        <c:scaling>
          <c:orientation val="minMax"/>
        </c:scaling>
        <c:delete val="1"/>
        <c:axPos val="l"/>
        <c:numFmt formatCode="_-* #,##0.0_р_._-;\-* #,##0.0_р_._-;_-* &quot;-&quot;??_р_._-;_-@_-" sourceLinked="1"/>
        <c:majorTickMark val="out"/>
        <c:minorTickMark val="none"/>
        <c:tickLblPos val="nextTo"/>
        <c:crossAx val="110887936"/>
        <c:crosses val="autoZero"/>
        <c:crossBetween val="between"/>
      </c:valAx>
      <c:spPr>
        <a:noFill/>
        <a:ln>
          <a:noFill/>
        </a:ln>
        <a:effectLst/>
      </c:spPr>
    </c:plotArea>
    <c:legend>
      <c:legendPos val="t"/>
      <c:layout>
        <c:manualLayout>
          <c:xMode val="edge"/>
          <c:yMode val="edge"/>
          <c:x val="0.38842816747959902"/>
          <c:y val="7.4557328879166676E-2"/>
          <c:w val="0.23167755106063484"/>
          <c:h val="0.15760131590317125"/>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defRPr sz="1800"/>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solidFill>
                  <a:schemeClr val="accent3">
                    <a:lumMod val="75000"/>
                  </a:schemeClr>
                </a:solidFill>
              </a:defRPr>
            </a:pPr>
            <a:r>
              <a:rPr lang="ru-RU" sz="1100" dirty="0">
                <a:solidFill>
                  <a:srgbClr val="00CC99"/>
                </a:solidFill>
              </a:rPr>
              <a:t>Земельный налог, тыс.руб.</a:t>
            </a:r>
          </a:p>
        </c:rich>
      </c:tx>
      <c:layout>
        <c:manualLayout>
          <c:xMode val="edge"/>
          <c:yMode val="edge"/>
          <c:x val="0.30468298638914248"/>
          <c:y val="1.0576029511873388E-2"/>
        </c:manualLayout>
      </c:layout>
      <c:overlay val="0"/>
    </c:title>
    <c:autoTitleDeleted val="0"/>
    <c:plotArea>
      <c:layout>
        <c:manualLayout>
          <c:layoutTarget val="inner"/>
          <c:xMode val="edge"/>
          <c:yMode val="edge"/>
          <c:x val="4.4853349627819131E-2"/>
          <c:y val="0.13082641355261601"/>
          <c:w val="0.90979459072448743"/>
          <c:h val="0.67083451301109909"/>
        </c:manualLayout>
      </c:layout>
      <c:barChart>
        <c:barDir val="col"/>
        <c:grouping val="stacked"/>
        <c:varyColors val="0"/>
        <c:ser>
          <c:idx val="0"/>
          <c:order val="0"/>
          <c:tx>
            <c:strRef>
              <c:f>Лист1!$B$1</c:f>
              <c:strCache>
                <c:ptCount val="1"/>
                <c:pt idx="0">
                  <c:v>Земельный</c:v>
                </c:pt>
              </c:strCache>
            </c:strRef>
          </c:tx>
          <c:spPr>
            <a:solidFill>
              <a:srgbClr val="00CC99"/>
            </a:solidFill>
          </c:spPr>
          <c:invertIfNegative val="0"/>
          <c:dLbls>
            <c:dLbl>
              <c:idx val="0"/>
              <c:layout>
                <c:manualLayout>
                  <c:x val="1.4673560069204314E-3"/>
                  <c:y val="-0.17750058611348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E1-4FFF-BFE7-7BC2EB4893FC}"/>
                </c:ext>
              </c:extLst>
            </c:dLbl>
            <c:dLbl>
              <c:idx val="1"/>
              <c:layout>
                <c:manualLayout>
                  <c:x val="-1.2375845854329418E-2"/>
                  <c:y val="-0.247629700559561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E1-4FFF-BFE7-7BC2EB4893FC}"/>
                </c:ext>
              </c:extLst>
            </c:dLbl>
            <c:dLbl>
              <c:idx val="2"/>
              <c:layout>
                <c:manualLayout>
                  <c:x val="-5.2801940925482757E-3"/>
                  <c:y val="-0.234296167939128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E1-4FFF-BFE7-7BC2EB4893FC}"/>
                </c:ext>
              </c:extLst>
            </c:dLbl>
            <c:dLbl>
              <c:idx val="3"/>
              <c:layout>
                <c:manualLayout>
                  <c:x val="1.0788591057450073E-2"/>
                  <c:y val="-0.23555208607570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E1-4FFF-BFE7-7BC2EB4893FC}"/>
                </c:ext>
              </c:extLst>
            </c:dLbl>
            <c:dLbl>
              <c:idx val="4"/>
              <c:layout>
                <c:manualLayout>
                  <c:x val="2.0664614031572416E-2"/>
                  <c:y val="-0.21257079262316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E1-4FFF-BFE7-7BC2EB4893FC}"/>
                </c:ext>
              </c:extLst>
            </c:dLbl>
            <c:spPr>
              <a:noFill/>
              <a:ln>
                <a:noFill/>
              </a:ln>
              <a:effectLst/>
            </c:spPr>
            <c:txPr>
              <a:bodyPr/>
              <a:lstStyle/>
              <a:p>
                <a:pPr>
                  <a:defRPr sz="1000" b="1">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Лист1!$B$2:$B$6</c:f>
              <c:numCache>
                <c:formatCode>_-* #,##0.0_р_._-;\-* #,##0.0_р_._-;_-* "-"??_р_._-;_-@_-</c:formatCode>
                <c:ptCount val="5"/>
                <c:pt idx="0">
                  <c:v>1350.3</c:v>
                </c:pt>
                <c:pt idx="1">
                  <c:v>2010</c:v>
                </c:pt>
                <c:pt idx="2">
                  <c:v>2140</c:v>
                </c:pt>
                <c:pt idx="3">
                  <c:v>2040</c:v>
                </c:pt>
                <c:pt idx="4">
                  <c:v>1940</c:v>
                </c:pt>
              </c:numCache>
            </c:numRef>
          </c:val>
          <c:extLst>
            <c:ext xmlns:c16="http://schemas.microsoft.com/office/drawing/2014/chart" uri="{C3380CC4-5D6E-409C-BE32-E72D297353CC}">
              <c16:uniqueId val="{00000005-C9E1-4FFF-BFE7-7BC2EB4893FC}"/>
            </c:ext>
          </c:extLst>
        </c:ser>
        <c:dLbls>
          <c:showLegendKey val="0"/>
          <c:showVal val="1"/>
          <c:showCatName val="0"/>
          <c:showSerName val="0"/>
          <c:showPercent val="0"/>
          <c:showBubbleSize val="0"/>
        </c:dLbls>
        <c:gapWidth val="95"/>
        <c:overlap val="100"/>
        <c:axId val="140782080"/>
        <c:axId val="125685696"/>
      </c:barChart>
      <c:catAx>
        <c:axId val="140782080"/>
        <c:scaling>
          <c:orientation val="minMax"/>
        </c:scaling>
        <c:delete val="0"/>
        <c:axPos val="b"/>
        <c:numFmt formatCode="General" sourceLinked="0"/>
        <c:majorTickMark val="none"/>
        <c:minorTickMark val="none"/>
        <c:tickLblPos val="nextTo"/>
        <c:txPr>
          <a:bodyPr/>
          <a:lstStyle/>
          <a:p>
            <a:pPr>
              <a:defRPr sz="900" b="1">
                <a:solidFill>
                  <a:schemeClr val="accent1">
                    <a:lumMod val="50000"/>
                  </a:schemeClr>
                </a:solidFill>
              </a:defRPr>
            </a:pPr>
            <a:endParaRPr lang="ru-RU"/>
          </a:p>
        </c:txPr>
        <c:crossAx val="125685696"/>
        <c:crosses val="autoZero"/>
        <c:auto val="1"/>
        <c:lblAlgn val="ctr"/>
        <c:lblOffset val="100"/>
        <c:noMultiLvlLbl val="0"/>
      </c:catAx>
      <c:valAx>
        <c:axId val="125685696"/>
        <c:scaling>
          <c:orientation val="minMax"/>
        </c:scaling>
        <c:delete val="1"/>
        <c:axPos val="l"/>
        <c:numFmt formatCode="_-* #,##0.0_р_._-;\-* #,##0.0_р_._-;_-* &quot;-&quot;??_р_._-;_-@_-" sourceLinked="1"/>
        <c:majorTickMark val="none"/>
        <c:minorTickMark val="none"/>
        <c:tickLblPos val="nextTo"/>
        <c:crossAx val="14078208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2026 год</c:v>
                </c:pt>
              </c:strCache>
            </c:strRef>
          </c:tx>
          <c:dPt>
            <c:idx val="0"/>
            <c:bubble3D val="0"/>
            <c:spPr>
              <a:solidFill>
                <a:srgbClr val="0EB9C2"/>
              </a:solidFill>
            </c:spPr>
            <c:extLst>
              <c:ext xmlns:c16="http://schemas.microsoft.com/office/drawing/2014/chart" uri="{C3380CC4-5D6E-409C-BE32-E72D297353CC}">
                <c16:uniqueId val="{00000001-D158-4E03-BB74-125E5C2EF10D}"/>
              </c:ext>
            </c:extLst>
          </c:dPt>
          <c:dPt>
            <c:idx val="1"/>
            <c:bubble3D val="0"/>
            <c:spPr>
              <a:solidFill>
                <a:srgbClr val="92D050"/>
              </a:solidFill>
            </c:spPr>
            <c:extLst>
              <c:ext xmlns:c16="http://schemas.microsoft.com/office/drawing/2014/chart" uri="{C3380CC4-5D6E-409C-BE32-E72D297353CC}">
                <c16:uniqueId val="{00000003-D158-4E03-BB74-125E5C2EF10D}"/>
              </c:ext>
            </c:extLst>
          </c:dPt>
          <c:dPt>
            <c:idx val="2"/>
            <c:bubble3D val="0"/>
            <c:spPr>
              <a:solidFill>
                <a:srgbClr val="92D050"/>
              </a:solidFill>
            </c:spPr>
            <c:extLst>
              <c:ext xmlns:c16="http://schemas.microsoft.com/office/drawing/2014/chart" uri="{C3380CC4-5D6E-409C-BE32-E72D297353CC}">
                <c16:uniqueId val="{00000005-D158-4E03-BB74-125E5C2EF10D}"/>
              </c:ext>
            </c:extLst>
          </c:dPt>
          <c:dPt>
            <c:idx val="3"/>
            <c:bubble3D val="0"/>
            <c:spPr>
              <a:solidFill>
                <a:srgbClr val="CC3300"/>
              </a:solidFill>
            </c:spPr>
            <c:extLst>
              <c:ext xmlns:c16="http://schemas.microsoft.com/office/drawing/2014/chart" uri="{C3380CC4-5D6E-409C-BE32-E72D297353CC}">
                <c16:uniqueId val="{00000007-D158-4E03-BB74-125E5C2EF10D}"/>
              </c:ext>
            </c:extLst>
          </c:dPt>
          <c:dPt>
            <c:idx val="4"/>
            <c:bubble3D val="0"/>
            <c:spPr>
              <a:solidFill>
                <a:srgbClr val="7030A0"/>
              </a:solidFill>
            </c:spPr>
            <c:extLst>
              <c:ext xmlns:c16="http://schemas.microsoft.com/office/drawing/2014/chart" uri="{C3380CC4-5D6E-409C-BE32-E72D297353CC}">
                <c16:uniqueId val="{00000009-D158-4E03-BB74-125E5C2EF10D}"/>
              </c:ext>
            </c:extLst>
          </c:dPt>
          <c:cat>
            <c:strRef>
              <c:f>Лист1!$A$2:$A$6</c:f>
              <c:strCache>
                <c:ptCount val="5"/>
                <c:pt idx="0">
                  <c:v>Доходы от использования имущества</c:v>
                </c:pt>
                <c:pt idx="1">
                  <c:v>Доходы от оказания платных услуг</c:v>
                </c:pt>
                <c:pt idx="2">
                  <c:v>Доходы от продажи материальных ресурсов</c:v>
                </c:pt>
                <c:pt idx="3">
                  <c:v>Штрафы, санкции, возмещение ущерба</c:v>
                </c:pt>
                <c:pt idx="4">
                  <c:v>Прочие неналоговые доходы</c:v>
                </c:pt>
              </c:strCache>
            </c:strRef>
          </c:cat>
          <c:val>
            <c:numRef>
              <c:f>Лист1!$B$2:$B$6</c:f>
              <c:numCache>
                <c:formatCode>General</c:formatCode>
                <c:ptCount val="5"/>
                <c:pt idx="0">
                  <c:v>5325.8</c:v>
                </c:pt>
                <c:pt idx="2">
                  <c:v>4000</c:v>
                </c:pt>
                <c:pt idx="3">
                  <c:v>0</c:v>
                </c:pt>
                <c:pt idx="4">
                  <c:v>0</c:v>
                </c:pt>
              </c:numCache>
            </c:numRef>
          </c:val>
          <c:extLst>
            <c:ext xmlns:c16="http://schemas.microsoft.com/office/drawing/2014/chart" uri="{C3380CC4-5D6E-409C-BE32-E72D297353CC}">
              <c16:uniqueId val="{0000000A-D158-4E03-BB74-125E5C2EF10D}"/>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3481508590548763"/>
          <c:y val="4.5421280715398374E-2"/>
          <c:w val="0.35688538691779342"/>
          <c:h val="0.91359361107260251"/>
        </c:manualLayout>
      </c:layout>
      <c:overlay val="0"/>
      <c:txPr>
        <a:bodyPr/>
        <a:lstStyle/>
        <a:p>
          <a:pPr>
            <a:defRPr lang="ru-RU" sz="1000" b="0" i="0" u="none" strike="noStrike" kern="0" spc="0" baseline="0">
              <a:solidFill>
                <a:prstClr val="black"/>
              </a:solidFill>
              <a:latin typeface="Arial" pitchFamily="34" charset="0"/>
              <a:ea typeface="Batang" pitchFamily="18" charset="-127"/>
              <a:cs typeface="Arial"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006699"/>
                </a:solidFill>
              </a:defRPr>
            </a:pPr>
            <a:r>
              <a:rPr lang="ru-RU" sz="1400" dirty="0">
                <a:solidFill>
                  <a:srgbClr val="006699"/>
                </a:solidFill>
              </a:rPr>
              <a:t>Доходы от использования имущества, </a:t>
            </a:r>
            <a:r>
              <a:rPr lang="ru-RU" sz="1200" dirty="0">
                <a:solidFill>
                  <a:srgbClr val="006699"/>
                </a:solidFill>
              </a:rPr>
              <a:t>тыс.руб.</a:t>
            </a:r>
          </a:p>
        </c:rich>
      </c:tx>
      <c:layout>
        <c:manualLayout>
          <c:xMode val="edge"/>
          <c:yMode val="edge"/>
          <c:x val="5.7026040475003766E-2"/>
          <c:y val="0.13485723808465727"/>
        </c:manualLayout>
      </c:layout>
      <c:overlay val="0"/>
    </c:title>
    <c:autoTitleDeleted val="0"/>
    <c:plotArea>
      <c:layout>
        <c:manualLayout>
          <c:layoutTarget val="inner"/>
          <c:xMode val="edge"/>
          <c:yMode val="edge"/>
          <c:x val="7.3225990762931115E-3"/>
          <c:y val="0.36675369403399627"/>
          <c:w val="0.93728651245525973"/>
          <c:h val="0.51387385528592067"/>
        </c:manualLayout>
      </c:layout>
      <c:barChart>
        <c:barDir val="col"/>
        <c:grouping val="stacked"/>
        <c:varyColors val="0"/>
        <c:ser>
          <c:idx val="0"/>
          <c:order val="0"/>
          <c:tx>
            <c:strRef>
              <c:f>Лист1!$B$1</c:f>
              <c:strCache>
                <c:ptCount val="1"/>
                <c:pt idx="0">
                  <c:v>Доходы от использования имущества</c:v>
                </c:pt>
              </c:strCache>
            </c:strRef>
          </c:tx>
          <c:spPr>
            <a:solidFill>
              <a:srgbClr val="0EB9C2"/>
            </a:solidFill>
          </c:spPr>
          <c:invertIfNegative val="0"/>
          <c:dLbls>
            <c:dLbl>
              <c:idx val="0"/>
              <c:layout>
                <c:manualLayout>
                  <c:x val="4.0954611084797416E-3"/>
                  <c:y val="-0.236930023648166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58-450E-BA4B-B6AC60128AF4}"/>
                </c:ext>
              </c:extLst>
            </c:dLbl>
            <c:dLbl>
              <c:idx val="1"/>
              <c:layout>
                <c:manualLayout>
                  <c:x val="-5.1048831450133184E-3"/>
                  <c:y val="-0.15973304553462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58-450E-BA4B-B6AC60128AF4}"/>
                </c:ext>
              </c:extLst>
            </c:dLbl>
            <c:dLbl>
              <c:idx val="2"/>
              <c:layout>
                <c:manualLayout>
                  <c:x val="-5.9421325834463955E-3"/>
                  <c:y val="-0.220143793546748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58-450E-BA4B-B6AC60128AF4}"/>
                </c:ext>
              </c:extLst>
            </c:dLbl>
            <c:dLbl>
              <c:idx val="3"/>
              <c:layout>
                <c:manualLayout>
                  <c:x val="-8.3014244703353396E-4"/>
                  <c:y val="-0.220086260256796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58-450E-BA4B-B6AC60128AF4}"/>
                </c:ext>
              </c:extLst>
            </c:dLbl>
            <c:dLbl>
              <c:idx val="4"/>
              <c:layout>
                <c:manualLayout>
                  <c:x val="-3.7366726716923033E-3"/>
                  <c:y val="-0.219572825241639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58-450E-BA4B-B6AC60128AF4}"/>
                </c:ext>
              </c:extLst>
            </c:dLbl>
            <c:spPr>
              <a:noFill/>
              <a:ln>
                <a:noFill/>
              </a:ln>
              <a:effectLst/>
            </c:spPr>
            <c:txPr>
              <a:bodyPr/>
              <a:lstStyle/>
              <a:p>
                <a:pPr>
                  <a:defRPr sz="1100" b="1">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Лист1!$B$2:$B$6</c:f>
              <c:numCache>
                <c:formatCode>_-* #,##0.0_р_._-;\-* #,##0.0_р_._-;_-* "-"??_р_._-;_-@_-</c:formatCode>
                <c:ptCount val="5"/>
                <c:pt idx="0">
                  <c:v>5595.2</c:v>
                </c:pt>
                <c:pt idx="1">
                  <c:v>5024.8</c:v>
                </c:pt>
                <c:pt idx="2">
                  <c:v>5325.8</c:v>
                </c:pt>
                <c:pt idx="3">
                  <c:v>5325.8</c:v>
                </c:pt>
                <c:pt idx="4">
                  <c:v>5325.8</c:v>
                </c:pt>
              </c:numCache>
            </c:numRef>
          </c:val>
          <c:extLst>
            <c:ext xmlns:c16="http://schemas.microsoft.com/office/drawing/2014/chart" uri="{C3380CC4-5D6E-409C-BE32-E72D297353CC}">
              <c16:uniqueId val="{00000005-1258-450E-BA4B-B6AC60128AF4}"/>
            </c:ext>
          </c:extLst>
        </c:ser>
        <c:dLbls>
          <c:showLegendKey val="0"/>
          <c:showVal val="1"/>
          <c:showCatName val="0"/>
          <c:showSerName val="0"/>
          <c:showPercent val="0"/>
          <c:showBubbleSize val="0"/>
        </c:dLbls>
        <c:gapWidth val="95"/>
        <c:overlap val="100"/>
        <c:axId val="140558848"/>
        <c:axId val="140165120"/>
      </c:barChart>
      <c:catAx>
        <c:axId val="140558848"/>
        <c:scaling>
          <c:orientation val="minMax"/>
        </c:scaling>
        <c:delete val="0"/>
        <c:axPos val="b"/>
        <c:numFmt formatCode="General" sourceLinked="0"/>
        <c:majorTickMark val="none"/>
        <c:minorTickMark val="none"/>
        <c:tickLblPos val="nextTo"/>
        <c:txPr>
          <a:bodyPr/>
          <a:lstStyle/>
          <a:p>
            <a:pPr>
              <a:defRPr sz="900" b="1">
                <a:solidFill>
                  <a:schemeClr val="accent1">
                    <a:lumMod val="50000"/>
                  </a:schemeClr>
                </a:solidFill>
              </a:defRPr>
            </a:pPr>
            <a:endParaRPr lang="ru-RU"/>
          </a:p>
        </c:txPr>
        <c:crossAx val="140165120"/>
        <c:crosses val="autoZero"/>
        <c:auto val="1"/>
        <c:lblAlgn val="ctr"/>
        <c:lblOffset val="100"/>
        <c:noMultiLvlLbl val="0"/>
      </c:catAx>
      <c:valAx>
        <c:axId val="140165120"/>
        <c:scaling>
          <c:orientation val="minMax"/>
        </c:scaling>
        <c:delete val="1"/>
        <c:axPos val="l"/>
        <c:numFmt formatCode="_-* #,##0.0_р_._-;\-* #,##0.0_р_._-;_-* &quot;-&quot;??_р_._-;_-@_-" sourceLinked="1"/>
        <c:majorTickMark val="none"/>
        <c:minorTickMark val="none"/>
        <c:tickLblPos val="nextTo"/>
        <c:crossAx val="14055884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00B050"/>
                </a:solidFill>
              </a:defRPr>
            </a:pPr>
            <a:r>
              <a:rPr lang="ru-RU" sz="1400" dirty="0">
                <a:solidFill>
                  <a:srgbClr val="00B050"/>
                </a:solidFill>
              </a:rPr>
              <a:t>Доходы от продажи, тыс.руб.</a:t>
            </a:r>
          </a:p>
        </c:rich>
      </c:tx>
      <c:layout>
        <c:manualLayout>
          <c:xMode val="edge"/>
          <c:yMode val="edge"/>
          <c:x val="0.39860168255007983"/>
          <c:y val="0.1935242824826548"/>
        </c:manualLayout>
      </c:layout>
      <c:overlay val="0"/>
    </c:title>
    <c:autoTitleDeleted val="0"/>
    <c:plotArea>
      <c:layout>
        <c:manualLayout>
          <c:layoutTarget val="inner"/>
          <c:xMode val="edge"/>
          <c:yMode val="edge"/>
          <c:x val="4.4853426096392791E-2"/>
          <c:y val="0.12402922194138845"/>
          <c:w val="0.90979459072448743"/>
          <c:h val="0.77209157142925477"/>
        </c:manualLayout>
      </c:layout>
      <c:barChart>
        <c:barDir val="col"/>
        <c:grouping val="stacked"/>
        <c:varyColors val="0"/>
        <c:ser>
          <c:idx val="0"/>
          <c:order val="0"/>
          <c:tx>
            <c:strRef>
              <c:f>Лист1!$B$1</c:f>
              <c:strCache>
                <c:ptCount val="1"/>
                <c:pt idx="0">
                  <c:v>Доходы от продажи</c:v>
                </c:pt>
              </c:strCache>
            </c:strRef>
          </c:tx>
          <c:spPr>
            <a:solidFill>
              <a:srgbClr val="92D050"/>
            </a:solidFill>
          </c:spPr>
          <c:invertIfNegative val="0"/>
          <c:dLbls>
            <c:dLbl>
              <c:idx val="0"/>
              <c:layout>
                <c:manualLayout>
                  <c:x val="8.1113388740104292E-3"/>
                  <c:y val="-0.293688748852708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68-4293-8A79-8410C31FFFE6}"/>
                </c:ext>
              </c:extLst>
            </c:dLbl>
            <c:dLbl>
              <c:idx val="1"/>
              <c:layout>
                <c:manualLayout>
                  <c:x val="-3.244133965040725E-3"/>
                  <c:y val="-0.18339749903222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68-4293-8A79-8410C31FFFE6}"/>
                </c:ext>
              </c:extLst>
            </c:dLbl>
            <c:dLbl>
              <c:idx val="2"/>
              <c:layout>
                <c:manualLayout>
                  <c:x val="5.1532223591576002E-3"/>
                  <c:y val="-0.1191327752460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68-4293-8A79-8410C31FFFE6}"/>
                </c:ext>
              </c:extLst>
            </c:dLbl>
            <c:dLbl>
              <c:idx val="3"/>
              <c:layout>
                <c:manualLayout>
                  <c:x val="5.1744250638817192E-3"/>
                  <c:y val="-0.125464028901003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68-4293-8A79-8410C31FFFE6}"/>
                </c:ext>
              </c:extLst>
            </c:dLbl>
            <c:dLbl>
              <c:idx val="4"/>
              <c:layout>
                <c:manualLayout>
                  <c:x val="1.3064661361585848E-2"/>
                  <c:y val="-9.6393622845661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68-4293-8A79-8410C31FFFE6}"/>
                </c:ext>
              </c:extLst>
            </c:dLbl>
            <c:spPr>
              <a:noFill/>
              <a:ln>
                <a:noFill/>
              </a:ln>
              <a:effectLst/>
            </c:spPr>
            <c:txPr>
              <a:bodyPr/>
              <a:lstStyle/>
              <a:p>
                <a:pPr>
                  <a:defRPr sz="1100" b="1">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Лист1!$B$2:$B$6</c:f>
              <c:numCache>
                <c:formatCode>_-* #,##0.0_р_._-;\-* #,##0.0_р_._-;_-* "-"??_р_._-;_-@_-</c:formatCode>
                <c:ptCount val="5"/>
                <c:pt idx="0">
                  <c:v>21744.9</c:v>
                </c:pt>
                <c:pt idx="1">
                  <c:v>8400</c:v>
                </c:pt>
                <c:pt idx="2">
                  <c:v>4000</c:v>
                </c:pt>
                <c:pt idx="3">
                  <c:v>4000</c:v>
                </c:pt>
                <c:pt idx="4">
                  <c:v>3800</c:v>
                </c:pt>
              </c:numCache>
            </c:numRef>
          </c:val>
          <c:extLst>
            <c:ext xmlns:c16="http://schemas.microsoft.com/office/drawing/2014/chart" uri="{C3380CC4-5D6E-409C-BE32-E72D297353CC}">
              <c16:uniqueId val="{00000005-2168-4293-8A79-8410C31FFFE6}"/>
            </c:ext>
          </c:extLst>
        </c:ser>
        <c:dLbls>
          <c:showLegendKey val="0"/>
          <c:showVal val="1"/>
          <c:showCatName val="0"/>
          <c:showSerName val="0"/>
          <c:showPercent val="0"/>
          <c:showBubbleSize val="0"/>
        </c:dLbls>
        <c:gapWidth val="95"/>
        <c:overlap val="100"/>
        <c:axId val="140560384"/>
        <c:axId val="140166848"/>
      </c:barChart>
      <c:catAx>
        <c:axId val="140560384"/>
        <c:scaling>
          <c:orientation val="minMax"/>
        </c:scaling>
        <c:delete val="0"/>
        <c:axPos val="b"/>
        <c:numFmt formatCode="General" sourceLinked="0"/>
        <c:majorTickMark val="none"/>
        <c:minorTickMark val="none"/>
        <c:tickLblPos val="nextTo"/>
        <c:txPr>
          <a:bodyPr/>
          <a:lstStyle/>
          <a:p>
            <a:pPr>
              <a:defRPr sz="900" b="1">
                <a:solidFill>
                  <a:schemeClr val="accent1">
                    <a:lumMod val="50000"/>
                  </a:schemeClr>
                </a:solidFill>
              </a:defRPr>
            </a:pPr>
            <a:endParaRPr lang="ru-RU"/>
          </a:p>
        </c:txPr>
        <c:crossAx val="140166848"/>
        <c:crosses val="autoZero"/>
        <c:auto val="1"/>
        <c:lblAlgn val="ctr"/>
        <c:lblOffset val="100"/>
        <c:noMultiLvlLbl val="0"/>
      </c:catAx>
      <c:valAx>
        <c:axId val="140166848"/>
        <c:scaling>
          <c:orientation val="minMax"/>
        </c:scaling>
        <c:delete val="1"/>
        <c:axPos val="l"/>
        <c:numFmt formatCode="_-* #,##0.0_р_._-;\-* #,##0.0_р_._-;_-* &quot;-&quot;??_р_._-;_-@_-" sourceLinked="1"/>
        <c:majorTickMark val="none"/>
        <c:minorTickMark val="none"/>
        <c:tickLblPos val="nextTo"/>
        <c:crossAx val="14056038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2026 год</c:v>
                </c:pt>
              </c:strCache>
            </c:strRef>
          </c:tx>
          <c:dPt>
            <c:idx val="0"/>
            <c:bubble3D val="0"/>
            <c:spPr>
              <a:solidFill>
                <a:srgbClr val="00CC99"/>
              </a:solidFill>
            </c:spPr>
            <c:extLst>
              <c:ext xmlns:c16="http://schemas.microsoft.com/office/drawing/2014/chart" uri="{C3380CC4-5D6E-409C-BE32-E72D297353CC}">
                <c16:uniqueId val="{00000001-B020-4DA7-A79B-C930D20EA51B}"/>
              </c:ext>
            </c:extLst>
          </c:dPt>
          <c:dPt>
            <c:idx val="1"/>
            <c:bubble3D val="0"/>
            <c:spPr>
              <a:solidFill>
                <a:srgbClr val="FFFF00"/>
              </a:solidFill>
            </c:spPr>
            <c:extLst>
              <c:ext xmlns:c16="http://schemas.microsoft.com/office/drawing/2014/chart" uri="{C3380CC4-5D6E-409C-BE32-E72D297353CC}">
                <c16:uniqueId val="{00000003-B020-4DA7-A79B-C930D20EA51B}"/>
              </c:ext>
            </c:extLst>
          </c:dPt>
          <c:dPt>
            <c:idx val="2"/>
            <c:bubble3D val="0"/>
            <c:spPr>
              <a:solidFill>
                <a:srgbClr val="92D050"/>
              </a:solidFill>
            </c:spPr>
            <c:extLst>
              <c:ext xmlns:c16="http://schemas.microsoft.com/office/drawing/2014/chart" uri="{C3380CC4-5D6E-409C-BE32-E72D297353CC}">
                <c16:uniqueId val="{00000005-B020-4DA7-A79B-C930D20EA51B}"/>
              </c:ext>
            </c:extLst>
          </c:dPt>
          <c:dPt>
            <c:idx val="3"/>
            <c:bubble3D val="0"/>
            <c:spPr>
              <a:solidFill>
                <a:srgbClr val="99CCFF"/>
              </a:solidFill>
            </c:spPr>
            <c:extLst>
              <c:ext xmlns:c16="http://schemas.microsoft.com/office/drawing/2014/chart" uri="{C3380CC4-5D6E-409C-BE32-E72D297353CC}">
                <c16:uniqueId val="{00000007-B020-4DA7-A79B-C930D20EA51B}"/>
              </c:ext>
            </c:extLst>
          </c:dPt>
          <c:dPt>
            <c:idx val="4"/>
            <c:bubble3D val="0"/>
            <c:spPr>
              <a:solidFill>
                <a:srgbClr val="7030A0"/>
              </a:solidFill>
            </c:spPr>
            <c:extLst>
              <c:ext xmlns:c16="http://schemas.microsoft.com/office/drawing/2014/chart" uri="{C3380CC4-5D6E-409C-BE32-E72D297353CC}">
                <c16:uniqueId val="{00000009-B020-4DA7-A79B-C930D20EA51B}"/>
              </c:ext>
            </c:extLst>
          </c:dPt>
          <c:cat>
            <c:strRef>
              <c:f>Лист1!$A$2:$A$6</c:f>
              <c:strCache>
                <c:ptCount val="5"/>
                <c:pt idx="0">
                  <c:v>Дотации</c:v>
                </c:pt>
                <c:pt idx="1">
                  <c:v>Субвенции</c:v>
                </c:pt>
                <c:pt idx="2">
                  <c:v>Субсидии</c:v>
                </c:pt>
                <c:pt idx="3">
                  <c:v>Иные межбюджетные трансферты</c:v>
                </c:pt>
                <c:pt idx="4">
                  <c:v>Безвозмездные поступления от негосударственных организаций</c:v>
                </c:pt>
              </c:strCache>
            </c:strRef>
          </c:cat>
          <c:val>
            <c:numRef>
              <c:f>Лист1!$B$2:$B$6</c:f>
              <c:numCache>
                <c:formatCode>General</c:formatCode>
                <c:ptCount val="5"/>
                <c:pt idx="0">
                  <c:v>19396.8</c:v>
                </c:pt>
                <c:pt idx="1">
                  <c:v>1346.4</c:v>
                </c:pt>
                <c:pt idx="2">
                  <c:v>8128.4</c:v>
                </c:pt>
                <c:pt idx="3">
                  <c:v>12142.1</c:v>
                </c:pt>
                <c:pt idx="4">
                  <c:v>0</c:v>
                </c:pt>
              </c:numCache>
            </c:numRef>
          </c:val>
          <c:extLst>
            <c:ext xmlns:c16="http://schemas.microsoft.com/office/drawing/2014/chart" uri="{C3380CC4-5D6E-409C-BE32-E72D297353CC}">
              <c16:uniqueId val="{0000000A-B020-4DA7-A79B-C930D20EA51B}"/>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8484459480523874"/>
          <c:y val="5.790784782381421E-2"/>
          <c:w val="0.30426218394011484"/>
          <c:h val="0.88862047685577095"/>
        </c:manualLayout>
      </c:layout>
      <c:overlay val="0"/>
      <c:txPr>
        <a:bodyPr/>
        <a:lstStyle/>
        <a:p>
          <a:pPr>
            <a:defRPr lang="ru-RU" sz="950" b="0" i="0" u="none" strike="noStrike" kern="0" spc="0" baseline="0">
              <a:solidFill>
                <a:prstClr val="black"/>
              </a:solidFill>
              <a:latin typeface="Arial" pitchFamily="34" charset="0"/>
              <a:ea typeface="Batang" pitchFamily="18" charset="-127"/>
              <a:cs typeface="Arial"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a:solidFill>
                  <a:srgbClr val="006699"/>
                </a:solidFill>
              </a:defRPr>
            </a:pPr>
            <a:r>
              <a:rPr lang="ru-RU" sz="1300" dirty="0">
                <a:solidFill>
                  <a:srgbClr val="006699"/>
                </a:solidFill>
              </a:rPr>
              <a:t>Дотации, тыс.руб.</a:t>
            </a:r>
          </a:p>
        </c:rich>
      </c:tx>
      <c:layout>
        <c:manualLayout>
          <c:xMode val="edge"/>
          <c:yMode val="edge"/>
          <c:x val="0.4907088544053555"/>
          <c:y val="4.714853250130624E-2"/>
        </c:manualLayout>
      </c:layout>
      <c:overlay val="0"/>
    </c:title>
    <c:autoTitleDeleted val="0"/>
    <c:plotArea>
      <c:layout>
        <c:manualLayout>
          <c:layoutTarget val="inner"/>
          <c:xMode val="edge"/>
          <c:yMode val="edge"/>
          <c:x val="0"/>
          <c:y val="0.19167123193208419"/>
          <c:w val="0.93728651245525973"/>
          <c:h val="0.68895659358887584"/>
        </c:manualLayout>
      </c:layout>
      <c:barChart>
        <c:barDir val="col"/>
        <c:grouping val="stacked"/>
        <c:varyColors val="0"/>
        <c:ser>
          <c:idx val="0"/>
          <c:order val="0"/>
          <c:tx>
            <c:strRef>
              <c:f>Лист1!$B$1</c:f>
              <c:strCache>
                <c:ptCount val="1"/>
                <c:pt idx="0">
                  <c:v>Дотации</c:v>
                </c:pt>
              </c:strCache>
            </c:strRef>
          </c:tx>
          <c:spPr>
            <a:solidFill>
              <a:srgbClr val="00CC99"/>
            </a:solidFill>
          </c:spPr>
          <c:invertIfNegative val="0"/>
          <c:dLbls>
            <c:dLbl>
              <c:idx val="0"/>
              <c:layout>
                <c:manualLayout>
                  <c:x val="-4.5979434864349706E-3"/>
                  <c:y val="-0.182194794448126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CB-403B-820B-C54371B93CC9}"/>
                </c:ext>
              </c:extLst>
            </c:dLbl>
            <c:dLbl>
              <c:idx val="1"/>
              <c:layout>
                <c:manualLayout>
                  <c:x val="6.5414124388856318E-3"/>
                  <c:y val="-0.265554224133826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CB-403B-820B-C54371B93CC9}"/>
                </c:ext>
              </c:extLst>
            </c:dLbl>
            <c:dLbl>
              <c:idx val="2"/>
              <c:layout>
                <c:manualLayout>
                  <c:x val="-1.1875553370983575E-4"/>
                  <c:y val="-0.300769755741425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CB-403B-820B-C54371B93CC9}"/>
                </c:ext>
              </c:extLst>
            </c:dLbl>
            <c:dLbl>
              <c:idx val="3"/>
              <c:layout>
                <c:manualLayout>
                  <c:x val="-8.3014244703353396E-4"/>
                  <c:y val="-0.30071222245147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CB-403B-820B-C54371B93CC9}"/>
                </c:ext>
              </c:extLst>
            </c:dLbl>
            <c:dLbl>
              <c:idx val="4"/>
              <c:layout>
                <c:manualLayout>
                  <c:x val="-3.7366726716923033E-3"/>
                  <c:y val="-0.300198390655006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CB-403B-820B-C54371B93CC9}"/>
                </c:ext>
              </c:extLst>
            </c:dLbl>
            <c:spPr>
              <a:noFill/>
              <a:ln>
                <a:noFill/>
              </a:ln>
              <a:effectLst/>
            </c:spPr>
            <c:txPr>
              <a:bodyPr/>
              <a:lstStyle/>
              <a:p>
                <a:pPr>
                  <a:defRPr sz="1000" b="1">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Лист1!$B$2:$B$6</c:f>
              <c:numCache>
                <c:formatCode>_-* #,##0.0_р_._-;\-* #,##0.0_р_._-;_-* "-"??_р_._-;_-@_-</c:formatCode>
                <c:ptCount val="5"/>
                <c:pt idx="0">
                  <c:v>17686.900000000001</c:v>
                </c:pt>
                <c:pt idx="1">
                  <c:v>18504.3</c:v>
                </c:pt>
                <c:pt idx="2">
                  <c:v>19396.8</c:v>
                </c:pt>
                <c:pt idx="3">
                  <c:v>19445.099999999999</c:v>
                </c:pt>
                <c:pt idx="4">
                  <c:v>19469.7</c:v>
                </c:pt>
              </c:numCache>
            </c:numRef>
          </c:val>
          <c:extLst>
            <c:ext xmlns:c16="http://schemas.microsoft.com/office/drawing/2014/chart" uri="{C3380CC4-5D6E-409C-BE32-E72D297353CC}">
              <c16:uniqueId val="{00000005-F4CB-403B-820B-C54371B93CC9}"/>
            </c:ext>
          </c:extLst>
        </c:ser>
        <c:dLbls>
          <c:showLegendKey val="0"/>
          <c:showVal val="1"/>
          <c:showCatName val="0"/>
          <c:showSerName val="0"/>
          <c:showPercent val="0"/>
          <c:showBubbleSize val="0"/>
        </c:dLbls>
        <c:gapWidth val="95"/>
        <c:overlap val="100"/>
        <c:axId val="140561920"/>
        <c:axId val="140171456"/>
      </c:barChart>
      <c:catAx>
        <c:axId val="140561920"/>
        <c:scaling>
          <c:orientation val="minMax"/>
        </c:scaling>
        <c:delete val="0"/>
        <c:axPos val="b"/>
        <c:numFmt formatCode="General" sourceLinked="0"/>
        <c:majorTickMark val="none"/>
        <c:minorTickMark val="none"/>
        <c:tickLblPos val="nextTo"/>
        <c:txPr>
          <a:bodyPr/>
          <a:lstStyle/>
          <a:p>
            <a:pPr>
              <a:defRPr sz="900" b="1">
                <a:solidFill>
                  <a:schemeClr val="accent1">
                    <a:lumMod val="50000"/>
                  </a:schemeClr>
                </a:solidFill>
              </a:defRPr>
            </a:pPr>
            <a:endParaRPr lang="ru-RU"/>
          </a:p>
        </c:txPr>
        <c:crossAx val="140171456"/>
        <c:crosses val="autoZero"/>
        <c:auto val="1"/>
        <c:lblAlgn val="ctr"/>
        <c:lblOffset val="100"/>
        <c:noMultiLvlLbl val="0"/>
      </c:catAx>
      <c:valAx>
        <c:axId val="140171456"/>
        <c:scaling>
          <c:orientation val="minMax"/>
        </c:scaling>
        <c:delete val="1"/>
        <c:axPos val="l"/>
        <c:numFmt formatCode="_-* #,##0.0_р_._-;\-* #,##0.0_р_._-;_-* &quot;-&quot;??_р_._-;_-@_-" sourceLinked="1"/>
        <c:majorTickMark val="none"/>
        <c:minorTickMark val="none"/>
        <c:tickLblPos val="nextTo"/>
        <c:crossAx val="14056192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a:solidFill>
                  <a:srgbClr val="006699"/>
                </a:solidFill>
              </a:defRPr>
            </a:pPr>
            <a:r>
              <a:rPr lang="ru-RU" sz="1300" dirty="0">
                <a:solidFill>
                  <a:srgbClr val="006699"/>
                </a:solidFill>
              </a:rPr>
              <a:t>Субвенции, тыс.руб.</a:t>
            </a:r>
          </a:p>
        </c:rich>
      </c:tx>
      <c:layout>
        <c:manualLayout>
          <c:xMode val="edge"/>
          <c:yMode val="edge"/>
          <c:x val="1.2834503037553211E-2"/>
          <c:y val="8.8580480056125468E-2"/>
        </c:manualLayout>
      </c:layout>
      <c:overlay val="0"/>
    </c:title>
    <c:autoTitleDeleted val="0"/>
    <c:plotArea>
      <c:layout>
        <c:manualLayout>
          <c:layoutTarget val="inner"/>
          <c:xMode val="edge"/>
          <c:yMode val="edge"/>
          <c:x val="2.1848920741792687E-2"/>
          <c:y val="0.41512019340964218"/>
          <c:w val="0.90979459072448743"/>
          <c:h val="0.40020638467073122"/>
        </c:manualLayout>
      </c:layout>
      <c:barChart>
        <c:barDir val="col"/>
        <c:grouping val="stacked"/>
        <c:varyColors val="0"/>
        <c:ser>
          <c:idx val="0"/>
          <c:order val="0"/>
          <c:tx>
            <c:strRef>
              <c:f>Лист1!$B$1</c:f>
              <c:strCache>
                <c:ptCount val="1"/>
                <c:pt idx="0">
                  <c:v>Субвенции</c:v>
                </c:pt>
              </c:strCache>
            </c:strRef>
          </c:tx>
          <c:spPr>
            <a:solidFill>
              <a:srgbClr val="FFFF00"/>
            </a:solidFill>
          </c:spPr>
          <c:invertIfNegative val="0"/>
          <c:dLbls>
            <c:dLbl>
              <c:idx val="0"/>
              <c:layout>
                <c:manualLayout>
                  <c:x val="4.409912119153394E-3"/>
                  <c:y val="-0.172520543795205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6D-47B5-8723-A8823F5556FA}"/>
                </c:ext>
              </c:extLst>
            </c:dLbl>
            <c:dLbl>
              <c:idx val="1"/>
              <c:layout>
                <c:manualLayout>
                  <c:x val="1.3985440602024186E-2"/>
                  <c:y val="-0.194184954946156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6D-47B5-8723-A8823F5556FA}"/>
                </c:ext>
              </c:extLst>
            </c:dLbl>
            <c:dLbl>
              <c:idx val="2"/>
              <c:layout>
                <c:manualLayout>
                  <c:x val="4.2852209188003346E-3"/>
                  <c:y val="-0.214818439289422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6D-47B5-8723-A8823F5556FA}"/>
                </c:ext>
              </c:extLst>
            </c:dLbl>
            <c:dLbl>
              <c:idx val="3"/>
              <c:layout>
                <c:manualLayout>
                  <c:x val="9.9726510633891402E-3"/>
                  <c:y val="-0.23936934584729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6D-47B5-8723-A8823F5556FA}"/>
                </c:ext>
              </c:extLst>
            </c:dLbl>
            <c:dLbl>
              <c:idx val="4"/>
              <c:layout>
                <c:manualLayout>
                  <c:x val="1.0426073610127646E-2"/>
                  <c:y val="-0.271413281566091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6D-47B5-8723-A8823F5556FA}"/>
                </c:ext>
              </c:extLst>
            </c:dLbl>
            <c:spPr>
              <a:noFill/>
              <a:ln>
                <a:noFill/>
              </a:ln>
              <a:effectLst/>
            </c:spPr>
            <c:txPr>
              <a:bodyPr/>
              <a:lstStyle/>
              <a:p>
                <a:pPr>
                  <a:defRPr sz="1000" b="1">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Лист1!$B$2:$B$6</c:f>
              <c:numCache>
                <c:formatCode>_-* #,##0.0_р_._-;\-* #,##0.0_р_._-;_-* "-"??_р_._-;_-@_-</c:formatCode>
                <c:ptCount val="5"/>
                <c:pt idx="0">
                  <c:v>920.8</c:v>
                </c:pt>
                <c:pt idx="1">
                  <c:v>1099.7</c:v>
                </c:pt>
                <c:pt idx="2">
                  <c:v>1346.4</c:v>
                </c:pt>
                <c:pt idx="3">
                  <c:v>1529.6</c:v>
                </c:pt>
                <c:pt idx="4">
                  <c:v>1903.7</c:v>
                </c:pt>
              </c:numCache>
            </c:numRef>
          </c:val>
          <c:extLst>
            <c:ext xmlns:c16="http://schemas.microsoft.com/office/drawing/2014/chart" uri="{C3380CC4-5D6E-409C-BE32-E72D297353CC}">
              <c16:uniqueId val="{00000005-206D-47B5-8723-A8823F5556FA}"/>
            </c:ext>
          </c:extLst>
        </c:ser>
        <c:dLbls>
          <c:showLegendKey val="0"/>
          <c:showVal val="1"/>
          <c:showCatName val="0"/>
          <c:showSerName val="0"/>
          <c:showPercent val="0"/>
          <c:showBubbleSize val="0"/>
        </c:dLbls>
        <c:gapWidth val="95"/>
        <c:overlap val="100"/>
        <c:axId val="141671936"/>
        <c:axId val="140172032"/>
      </c:barChart>
      <c:catAx>
        <c:axId val="141671936"/>
        <c:scaling>
          <c:orientation val="minMax"/>
        </c:scaling>
        <c:delete val="0"/>
        <c:axPos val="b"/>
        <c:numFmt formatCode="General" sourceLinked="0"/>
        <c:majorTickMark val="none"/>
        <c:minorTickMark val="none"/>
        <c:tickLblPos val="nextTo"/>
        <c:txPr>
          <a:bodyPr/>
          <a:lstStyle/>
          <a:p>
            <a:pPr>
              <a:defRPr sz="900" b="1">
                <a:solidFill>
                  <a:schemeClr val="accent1">
                    <a:lumMod val="50000"/>
                  </a:schemeClr>
                </a:solidFill>
              </a:defRPr>
            </a:pPr>
            <a:endParaRPr lang="ru-RU"/>
          </a:p>
        </c:txPr>
        <c:crossAx val="140172032"/>
        <c:crosses val="autoZero"/>
        <c:auto val="1"/>
        <c:lblAlgn val="ctr"/>
        <c:lblOffset val="100"/>
        <c:noMultiLvlLbl val="0"/>
      </c:catAx>
      <c:valAx>
        <c:axId val="140172032"/>
        <c:scaling>
          <c:orientation val="minMax"/>
        </c:scaling>
        <c:delete val="1"/>
        <c:axPos val="l"/>
        <c:numFmt formatCode="_-* #,##0.0_р_._-;\-* #,##0.0_р_._-;_-* &quot;-&quot;??_р_._-;_-@_-" sourceLinked="1"/>
        <c:majorTickMark val="none"/>
        <c:minorTickMark val="none"/>
        <c:tickLblPos val="nextTo"/>
        <c:crossAx val="14167193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a:solidFill>
                  <a:srgbClr val="006699"/>
                </a:solidFill>
              </a:defRPr>
            </a:pPr>
            <a:r>
              <a:rPr lang="ru-RU" sz="1300" dirty="0">
                <a:solidFill>
                  <a:srgbClr val="006699"/>
                </a:solidFill>
              </a:rPr>
              <a:t>Субсидии, тыс.руб.</a:t>
            </a:r>
          </a:p>
        </c:rich>
      </c:tx>
      <c:layout>
        <c:manualLayout>
          <c:xMode val="edge"/>
          <c:yMode val="edge"/>
          <c:x val="0.49221870685460123"/>
          <c:y val="0.19110873573702336"/>
        </c:manualLayout>
      </c:layout>
      <c:overlay val="0"/>
    </c:title>
    <c:autoTitleDeleted val="0"/>
    <c:plotArea>
      <c:layout>
        <c:manualLayout>
          <c:layoutTarget val="inner"/>
          <c:xMode val="edge"/>
          <c:yMode val="edge"/>
          <c:x val="0"/>
          <c:y val="9.4364036179888047E-2"/>
          <c:w val="0.93728651245525973"/>
          <c:h val="0.72553815859540516"/>
        </c:manualLayout>
      </c:layout>
      <c:barChart>
        <c:barDir val="col"/>
        <c:grouping val="stacked"/>
        <c:varyColors val="0"/>
        <c:ser>
          <c:idx val="0"/>
          <c:order val="0"/>
          <c:tx>
            <c:strRef>
              <c:f>Лист1!$B$1</c:f>
              <c:strCache>
                <c:ptCount val="1"/>
                <c:pt idx="0">
                  <c:v>Субсидии</c:v>
                </c:pt>
              </c:strCache>
            </c:strRef>
          </c:tx>
          <c:spPr>
            <a:solidFill>
              <a:srgbClr val="92D050"/>
            </a:solidFill>
          </c:spPr>
          <c:invertIfNegative val="0"/>
          <c:dLbls>
            <c:dLbl>
              <c:idx val="0"/>
              <c:layout>
                <c:manualLayout>
                  <c:x val="-8.4676582623886207E-3"/>
                  <c:y val="-0.128244822450466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94-4BE5-BA0B-78545104AF33}"/>
                </c:ext>
              </c:extLst>
            </c:dLbl>
            <c:dLbl>
              <c:idx val="1"/>
              <c:layout>
                <c:manualLayout>
                  <c:x val="2.202066499866993E-2"/>
                  <c:y val="-0.310294645711523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94-4BE5-BA0B-78545104AF33}"/>
                </c:ext>
              </c:extLst>
            </c:dLbl>
            <c:dLbl>
              <c:idx val="2"/>
              <c:layout>
                <c:manualLayout>
                  <c:x val="-2.3337937540621998E-2"/>
                  <c:y val="-6.5235836263831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94-4BE5-BA0B-78545104AF33}"/>
                </c:ext>
              </c:extLst>
            </c:dLbl>
            <c:dLbl>
              <c:idx val="3"/>
              <c:layout>
                <c:manualLayout>
                  <c:x val="1.4649362647903685E-2"/>
                  <c:y val="-6.8330472278576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94-4BE5-BA0B-78545104AF33}"/>
                </c:ext>
              </c:extLst>
            </c:dLbl>
            <c:dLbl>
              <c:idx val="4"/>
              <c:layout>
                <c:manualLayout>
                  <c:x val="-3.7366905348041202E-3"/>
                  <c:y val="-6.4664256613127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94-4BE5-BA0B-78545104AF33}"/>
                </c:ext>
              </c:extLst>
            </c:dLbl>
            <c:spPr>
              <a:noFill/>
              <a:ln>
                <a:noFill/>
              </a:ln>
              <a:effectLst/>
            </c:spPr>
            <c:txPr>
              <a:bodyPr/>
              <a:lstStyle/>
              <a:p>
                <a:pPr>
                  <a:defRPr sz="1000" b="1">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Лист1!$B$2:$B$6</c:f>
              <c:numCache>
                <c:formatCode>_-* #,##0.0_р_._-;\-* #,##0.0_р_._-;_-* "-"??_р_._-;_-@_-</c:formatCode>
                <c:ptCount val="5"/>
                <c:pt idx="0">
                  <c:v>23223.1</c:v>
                </c:pt>
                <c:pt idx="1">
                  <c:v>76247.5</c:v>
                </c:pt>
                <c:pt idx="2">
                  <c:v>8128.4</c:v>
                </c:pt>
                <c:pt idx="3">
                  <c:v>1440.66</c:v>
                </c:pt>
                <c:pt idx="4">
                  <c:v>5355.43</c:v>
                </c:pt>
              </c:numCache>
            </c:numRef>
          </c:val>
          <c:extLst>
            <c:ext xmlns:c16="http://schemas.microsoft.com/office/drawing/2014/chart" uri="{C3380CC4-5D6E-409C-BE32-E72D297353CC}">
              <c16:uniqueId val="{00000005-7E94-4BE5-BA0B-78545104AF33}"/>
            </c:ext>
          </c:extLst>
        </c:ser>
        <c:dLbls>
          <c:showLegendKey val="0"/>
          <c:showVal val="1"/>
          <c:showCatName val="0"/>
          <c:showSerName val="0"/>
          <c:showPercent val="0"/>
          <c:showBubbleSize val="0"/>
        </c:dLbls>
        <c:gapWidth val="95"/>
        <c:overlap val="100"/>
        <c:axId val="141844992"/>
        <c:axId val="109930176"/>
      </c:barChart>
      <c:catAx>
        <c:axId val="141844992"/>
        <c:scaling>
          <c:orientation val="minMax"/>
        </c:scaling>
        <c:delete val="0"/>
        <c:axPos val="b"/>
        <c:numFmt formatCode="General" sourceLinked="0"/>
        <c:majorTickMark val="none"/>
        <c:minorTickMark val="none"/>
        <c:tickLblPos val="nextTo"/>
        <c:txPr>
          <a:bodyPr/>
          <a:lstStyle/>
          <a:p>
            <a:pPr>
              <a:defRPr sz="900" b="1">
                <a:solidFill>
                  <a:schemeClr val="accent1">
                    <a:lumMod val="50000"/>
                  </a:schemeClr>
                </a:solidFill>
              </a:defRPr>
            </a:pPr>
            <a:endParaRPr lang="ru-RU"/>
          </a:p>
        </c:txPr>
        <c:crossAx val="109930176"/>
        <c:crosses val="autoZero"/>
        <c:auto val="1"/>
        <c:lblAlgn val="ctr"/>
        <c:lblOffset val="100"/>
        <c:noMultiLvlLbl val="0"/>
      </c:catAx>
      <c:valAx>
        <c:axId val="109930176"/>
        <c:scaling>
          <c:orientation val="minMax"/>
        </c:scaling>
        <c:delete val="1"/>
        <c:axPos val="l"/>
        <c:numFmt formatCode="_-* #,##0.0_р_._-;\-* #,##0.0_р_._-;_-* &quot;-&quot;??_р_._-;_-@_-" sourceLinked="1"/>
        <c:majorTickMark val="none"/>
        <c:minorTickMark val="none"/>
        <c:tickLblPos val="nextTo"/>
        <c:crossAx val="14184499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a:solidFill>
                  <a:srgbClr val="006699"/>
                </a:solidFill>
              </a:defRPr>
            </a:pPr>
            <a:r>
              <a:rPr lang="ru-RU" sz="1300" dirty="0">
                <a:solidFill>
                  <a:srgbClr val="006699"/>
                </a:solidFill>
              </a:rPr>
              <a:t>ИМБТ, тыс.руб.</a:t>
            </a:r>
          </a:p>
        </c:rich>
      </c:tx>
      <c:layout>
        <c:manualLayout>
          <c:xMode val="edge"/>
          <c:yMode val="edge"/>
          <c:x val="0.50791562045803196"/>
          <c:y val="1.5669909708403849E-2"/>
        </c:manualLayout>
      </c:layout>
      <c:overlay val="0"/>
    </c:title>
    <c:autoTitleDeleted val="0"/>
    <c:plotArea>
      <c:layout>
        <c:manualLayout>
          <c:layoutTarget val="inner"/>
          <c:xMode val="edge"/>
          <c:yMode val="edge"/>
          <c:x val="0"/>
          <c:y val="9.0939510480150643E-2"/>
          <c:w val="0.93728651245525973"/>
          <c:h val="0.68275546513507057"/>
        </c:manualLayout>
      </c:layout>
      <c:barChart>
        <c:barDir val="col"/>
        <c:grouping val="stacked"/>
        <c:varyColors val="0"/>
        <c:ser>
          <c:idx val="0"/>
          <c:order val="0"/>
          <c:tx>
            <c:strRef>
              <c:f>Лист1!$B$1</c:f>
              <c:strCache>
                <c:ptCount val="1"/>
                <c:pt idx="0">
                  <c:v>ИМТ</c:v>
                </c:pt>
              </c:strCache>
            </c:strRef>
          </c:tx>
          <c:spPr>
            <a:solidFill>
              <a:srgbClr val="99CCFF"/>
            </a:solidFill>
          </c:spPr>
          <c:invertIfNegative val="0"/>
          <c:dLbls>
            <c:dLbl>
              <c:idx val="0"/>
              <c:layout>
                <c:manualLayout>
                  <c:x val="4.1780602216488893E-3"/>
                  <c:y val="-0.320700738929687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95-46FA-AF0A-5A80B230F9D1}"/>
                </c:ext>
              </c:extLst>
            </c:dLbl>
            <c:dLbl>
              <c:idx val="1"/>
              <c:layout>
                <c:manualLayout>
                  <c:x val="2.2395893137853633E-3"/>
                  <c:y val="-0.22778080170847126"/>
                </c:manualLayout>
              </c:layout>
              <c:tx>
                <c:rich>
                  <a:bodyPr/>
                  <a:lstStyle/>
                  <a:p>
                    <a:r>
                      <a:rPr lang="ru-RU" dirty="0"/>
                      <a:t>23 304,3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C95-46FA-AF0A-5A80B230F9D1}"/>
                </c:ext>
              </c:extLst>
            </c:dLbl>
            <c:dLbl>
              <c:idx val="2"/>
              <c:layout>
                <c:manualLayout>
                  <c:x val="4.1828022437893908E-3"/>
                  <c:y val="-0.174855570129910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95-46FA-AF0A-5A80B230F9D1}"/>
                </c:ext>
              </c:extLst>
            </c:dLbl>
            <c:dLbl>
              <c:idx val="3"/>
              <c:layout>
                <c:manualLayout>
                  <c:x val="3.4711602068470057E-3"/>
                  <c:y val="-9.2953150886209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95-46FA-AF0A-5A80B230F9D1}"/>
                </c:ext>
              </c:extLst>
            </c:dLbl>
            <c:dLbl>
              <c:idx val="4"/>
              <c:layout>
                <c:manualLayout>
                  <c:x val="-1.2340096473053447E-2"/>
                  <c:y val="-9.2439578394659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95-46FA-AF0A-5A80B230F9D1}"/>
                </c:ext>
              </c:extLst>
            </c:dLbl>
            <c:spPr>
              <a:noFill/>
              <a:ln>
                <a:noFill/>
              </a:ln>
              <a:effectLst/>
            </c:spPr>
            <c:txPr>
              <a:bodyPr/>
              <a:lstStyle/>
              <a:p>
                <a:pPr>
                  <a:defRPr sz="1000" b="1">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Лист1!$B$2:$B$6</c:f>
              <c:numCache>
                <c:formatCode>_-* #,##0.0_р_._-;\-* #,##0.0_р_._-;_-* "-"??_р_._-;_-@_-</c:formatCode>
                <c:ptCount val="5"/>
                <c:pt idx="0">
                  <c:v>32162.77</c:v>
                </c:pt>
                <c:pt idx="1">
                  <c:v>23304.34</c:v>
                </c:pt>
                <c:pt idx="2">
                  <c:v>12145.1</c:v>
                </c:pt>
                <c:pt idx="3">
                  <c:v>6200</c:v>
                </c:pt>
                <c:pt idx="4">
                  <c:v>6200</c:v>
                </c:pt>
              </c:numCache>
            </c:numRef>
          </c:val>
          <c:extLst>
            <c:ext xmlns:c16="http://schemas.microsoft.com/office/drawing/2014/chart" uri="{C3380CC4-5D6E-409C-BE32-E72D297353CC}">
              <c16:uniqueId val="{00000005-FC95-46FA-AF0A-5A80B230F9D1}"/>
            </c:ext>
          </c:extLst>
        </c:ser>
        <c:dLbls>
          <c:showLegendKey val="0"/>
          <c:showVal val="1"/>
          <c:showCatName val="0"/>
          <c:showSerName val="0"/>
          <c:showPercent val="0"/>
          <c:showBubbleSize val="0"/>
        </c:dLbls>
        <c:gapWidth val="95"/>
        <c:overlap val="100"/>
        <c:axId val="141745664"/>
        <c:axId val="109931904"/>
      </c:barChart>
      <c:catAx>
        <c:axId val="141745664"/>
        <c:scaling>
          <c:orientation val="minMax"/>
        </c:scaling>
        <c:delete val="0"/>
        <c:axPos val="b"/>
        <c:numFmt formatCode="General" sourceLinked="0"/>
        <c:majorTickMark val="none"/>
        <c:minorTickMark val="none"/>
        <c:tickLblPos val="nextTo"/>
        <c:txPr>
          <a:bodyPr/>
          <a:lstStyle/>
          <a:p>
            <a:pPr>
              <a:defRPr sz="900" b="1">
                <a:solidFill>
                  <a:schemeClr val="accent1">
                    <a:lumMod val="50000"/>
                  </a:schemeClr>
                </a:solidFill>
              </a:defRPr>
            </a:pPr>
            <a:endParaRPr lang="ru-RU"/>
          </a:p>
        </c:txPr>
        <c:crossAx val="109931904"/>
        <c:crosses val="autoZero"/>
        <c:auto val="1"/>
        <c:lblAlgn val="ctr"/>
        <c:lblOffset val="100"/>
        <c:noMultiLvlLbl val="0"/>
      </c:catAx>
      <c:valAx>
        <c:axId val="109931904"/>
        <c:scaling>
          <c:orientation val="minMax"/>
        </c:scaling>
        <c:delete val="1"/>
        <c:axPos val="l"/>
        <c:numFmt formatCode="_-* #,##0.0_р_._-;\-* #,##0.0_р_._-;_-* &quot;-&quot;??_р_._-;_-@_-" sourceLinked="1"/>
        <c:majorTickMark val="none"/>
        <c:minorTickMark val="none"/>
        <c:tickLblPos val="nextTo"/>
        <c:crossAx val="14174566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Столбец2</c:v>
                </c:pt>
              </c:strCache>
            </c:strRef>
          </c:tx>
          <c:dPt>
            <c:idx val="0"/>
            <c:bubble3D val="0"/>
            <c:spPr>
              <a:solidFill>
                <a:srgbClr val="FFFF00"/>
              </a:solidFill>
              <a:ln w="0">
                <a:solidFill>
                  <a:schemeClr val="lt1"/>
                </a:solidFill>
              </a:ln>
              <a:effectLst/>
            </c:spPr>
            <c:extLst>
              <c:ext xmlns:c16="http://schemas.microsoft.com/office/drawing/2014/chart" uri="{C3380CC4-5D6E-409C-BE32-E72D297353CC}">
                <c16:uniqueId val="{00000001-3A79-4AB9-A69F-750FE02D57FA}"/>
              </c:ext>
            </c:extLst>
          </c:dPt>
          <c:dPt>
            <c:idx val="1"/>
            <c:bubble3D val="0"/>
            <c:spPr>
              <a:solidFill>
                <a:srgbClr val="0000FF"/>
              </a:solidFill>
              <a:ln w="0">
                <a:solidFill>
                  <a:schemeClr val="lt1"/>
                </a:solidFill>
              </a:ln>
              <a:effectLst/>
            </c:spPr>
            <c:extLst>
              <c:ext xmlns:c16="http://schemas.microsoft.com/office/drawing/2014/chart" uri="{C3380CC4-5D6E-409C-BE32-E72D297353CC}">
                <c16:uniqueId val="{00000003-3A79-4AB9-A69F-750FE02D57FA}"/>
              </c:ext>
            </c:extLst>
          </c:dPt>
          <c:dPt>
            <c:idx val="2"/>
            <c:bubble3D val="0"/>
            <c:spPr>
              <a:solidFill>
                <a:srgbClr val="FF0066"/>
              </a:solidFill>
              <a:ln w="0">
                <a:solidFill>
                  <a:schemeClr val="lt1"/>
                </a:solidFill>
              </a:ln>
              <a:effectLst/>
            </c:spPr>
            <c:extLst>
              <c:ext xmlns:c16="http://schemas.microsoft.com/office/drawing/2014/chart" uri="{C3380CC4-5D6E-409C-BE32-E72D297353CC}">
                <c16:uniqueId val="{00000005-3A79-4AB9-A69F-750FE02D57FA}"/>
              </c:ext>
            </c:extLst>
          </c:dPt>
          <c:dPt>
            <c:idx val="3"/>
            <c:bubble3D val="0"/>
            <c:spPr>
              <a:solidFill>
                <a:srgbClr val="006600"/>
              </a:solidFill>
              <a:ln w="19050">
                <a:solidFill>
                  <a:schemeClr val="lt1"/>
                </a:solidFill>
              </a:ln>
              <a:effectLst/>
            </c:spPr>
            <c:extLst>
              <c:ext xmlns:c16="http://schemas.microsoft.com/office/drawing/2014/chart" uri="{C3380CC4-5D6E-409C-BE32-E72D297353CC}">
                <c16:uniqueId val="{00000007-3A79-4AB9-A69F-750FE02D57FA}"/>
              </c:ext>
            </c:extLst>
          </c:dPt>
          <c:dPt>
            <c:idx val="4"/>
            <c:bubble3D val="0"/>
            <c:spPr>
              <a:solidFill>
                <a:srgbClr val="1BB5B1"/>
              </a:solidFill>
              <a:ln w="19050">
                <a:solidFill>
                  <a:schemeClr val="lt1"/>
                </a:solidFill>
              </a:ln>
              <a:effectLst/>
            </c:spPr>
            <c:extLst>
              <c:ext xmlns:c16="http://schemas.microsoft.com/office/drawing/2014/chart" uri="{C3380CC4-5D6E-409C-BE32-E72D297353CC}">
                <c16:uniqueId val="{00000009-3A79-4AB9-A69F-750FE02D57FA}"/>
              </c:ext>
            </c:extLst>
          </c:dPt>
          <c:dPt>
            <c:idx val="5"/>
            <c:bubble3D val="0"/>
            <c:spPr>
              <a:solidFill>
                <a:srgbClr val="00B0F0"/>
              </a:solidFill>
              <a:ln w="0">
                <a:solidFill>
                  <a:schemeClr val="lt1"/>
                </a:solidFill>
              </a:ln>
              <a:effectLst/>
            </c:spPr>
            <c:extLst>
              <c:ext xmlns:c16="http://schemas.microsoft.com/office/drawing/2014/chart" uri="{C3380CC4-5D6E-409C-BE32-E72D297353CC}">
                <c16:uniqueId val="{0000000B-3A79-4AB9-A69F-750FE02D57FA}"/>
              </c:ext>
            </c:extLst>
          </c:dPt>
          <c:dPt>
            <c:idx val="6"/>
            <c:bubble3D val="0"/>
            <c:spPr>
              <a:solidFill>
                <a:srgbClr val="FF0000"/>
              </a:solidFill>
              <a:ln w="19050">
                <a:solidFill>
                  <a:schemeClr val="lt1"/>
                </a:solidFill>
              </a:ln>
              <a:effectLst/>
            </c:spPr>
            <c:extLst>
              <c:ext xmlns:c16="http://schemas.microsoft.com/office/drawing/2014/chart" uri="{C3380CC4-5D6E-409C-BE32-E72D297353CC}">
                <c16:uniqueId val="{0000000D-3A79-4AB9-A69F-750FE02D57FA}"/>
              </c:ext>
            </c:extLst>
          </c:dPt>
          <c:dPt>
            <c:idx val="7"/>
            <c:bubble3D val="0"/>
            <c:spPr>
              <a:solidFill>
                <a:srgbClr val="5A3898"/>
              </a:solidFill>
              <a:ln w="0">
                <a:solidFill>
                  <a:schemeClr val="lt1"/>
                </a:solidFill>
              </a:ln>
              <a:effectLst/>
            </c:spPr>
            <c:extLst>
              <c:ext xmlns:c16="http://schemas.microsoft.com/office/drawing/2014/chart" uri="{C3380CC4-5D6E-409C-BE32-E72D297353CC}">
                <c16:uniqueId val="{0000000F-3A79-4AB9-A69F-750FE02D57FA}"/>
              </c:ext>
            </c:extLst>
          </c:dPt>
          <c:dLbls>
            <c:dLbl>
              <c:idx val="0"/>
              <c:tx>
                <c:rich>
                  <a:bodyPr/>
                  <a:lstStyle/>
                  <a:p>
                    <a:fld id="{5497D70F-BC86-4C24-AB90-AC592680F552}" type="PERCENTAGE">
                      <a:rPr lang="en-US">
                        <a:solidFill>
                          <a:schemeClr val="tx1"/>
                        </a:solidFill>
                      </a:rPr>
                      <a:pPr/>
                      <a:t>[ПРОЦЕНТ]</a:t>
                    </a:fld>
                    <a:endParaRPr lang="ru-RU"/>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9-4AB9-A69F-750FE02D57FA}"/>
                </c:ext>
              </c:extLst>
            </c:dLbl>
            <c:dLbl>
              <c:idx val="1"/>
              <c:layout>
                <c:manualLayout>
                  <c:x val="6.0916526951550103E-3"/>
                  <c:y val="6.5881877132181726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A79-4AB9-A69F-750FE02D57FA}"/>
                </c:ext>
              </c:extLst>
            </c:dLbl>
            <c:dLbl>
              <c:idx val="2"/>
              <c:layout>
                <c:manualLayout>
                  <c:x val="-6.532067021531289E-2"/>
                  <c:y val="8.088402078055509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A79-4AB9-A69F-750FE02D57FA}"/>
                </c:ext>
              </c:extLst>
            </c:dLbl>
            <c:dLbl>
              <c:idx val="3"/>
              <c:tx>
                <c:rich>
                  <a:bodyPr/>
                  <a:lstStyle/>
                  <a:p>
                    <a:fld id="{4D143BBA-D626-4470-A9EF-9C80B2169943}" type="PERCENTAGE">
                      <a:rPr lang="en-US">
                        <a:solidFill>
                          <a:schemeClr val="tx1"/>
                        </a:solidFill>
                      </a:rPr>
                      <a:pPr/>
                      <a:t>[ПРОЦЕНТ]</a:t>
                    </a:fld>
                    <a:endParaRPr lang="ru-RU"/>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79-4AB9-A69F-750FE02D57FA}"/>
                </c:ext>
              </c:extLst>
            </c:dLbl>
            <c:dLbl>
              <c:idx val="4"/>
              <c:tx>
                <c:rich>
                  <a:bodyPr/>
                  <a:lstStyle/>
                  <a:p>
                    <a:fld id="{94C0755B-53E4-4AE1-95CE-31F217CD6CA0}" type="PERCENTAGE">
                      <a:rPr lang="en-US">
                        <a:solidFill>
                          <a:schemeClr val="tx1"/>
                        </a:solidFill>
                      </a:rPr>
                      <a:pPr/>
                      <a:t>[ПРОЦЕНТ]</a:t>
                    </a:fld>
                    <a:endParaRPr lang="ru-RU"/>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A79-4AB9-A69F-750FE02D57FA}"/>
                </c:ext>
              </c:extLst>
            </c:dLbl>
            <c:dLbl>
              <c:idx val="5"/>
              <c:delete val="1"/>
              <c:extLst>
                <c:ext xmlns:c15="http://schemas.microsoft.com/office/drawing/2012/chart" uri="{CE6537A1-D6FC-4f65-9D91-7224C49458BB}"/>
                <c:ext xmlns:c16="http://schemas.microsoft.com/office/drawing/2014/chart" uri="{C3380CC4-5D6E-409C-BE32-E72D297353CC}">
                  <c16:uniqueId val="{0000000B-3A79-4AB9-A69F-750FE02D57FA}"/>
                </c:ext>
              </c:extLst>
            </c:dLbl>
            <c:dLbl>
              <c:idx val="6"/>
              <c:layout>
                <c:manualLayout>
                  <c:x val="9.6422367211723952E-5"/>
                  <c:y val="9.629931093301466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A79-4AB9-A69F-750FE02D57FA}"/>
                </c:ext>
              </c:extLst>
            </c:dLbl>
            <c:dLbl>
              <c:idx val="7"/>
              <c:tx>
                <c:rich>
                  <a:bodyPr/>
                  <a:lstStyle/>
                  <a:p>
                    <a:fld id="{59F77526-B0B5-4E23-89D7-E260EE0F91EA}" type="PERCENTAGE">
                      <a:rPr lang="en-US">
                        <a:solidFill>
                          <a:schemeClr val="tx1"/>
                        </a:solidFill>
                      </a:rPr>
                      <a:pPr/>
                      <a:t>[ПРОЦЕНТ]</a:t>
                    </a:fld>
                    <a:endParaRPr lang="ru-RU"/>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3A79-4AB9-A69F-750FE02D57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dLblPos val="inEnd"/>
            <c:showLegendKey val="0"/>
            <c:showVal val="0"/>
            <c:showCatName val="0"/>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Лист1!$A$2:$A$9</c:f>
              <c:strCache>
                <c:ptCount val="8"/>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СОЦИАЛЬНАЯ ПОЛИТИКА</c:v>
                </c:pt>
                <c:pt idx="7">
                  <c:v>МЕЖБЮДЖЕТНЫЕ ТРАНСФЕРТЫ ОБЩЕГО ХАРАКТЕРА БЮДЖЕТАМ БЮДЖЕТНОЙ СИСТЕМЫ  РОССИЙСКОЙ ФЕДЕРАЦИИ</c:v>
                </c:pt>
              </c:strCache>
            </c:strRef>
          </c:cat>
          <c:val>
            <c:numRef>
              <c:f>Лист1!$B$2:$B$9</c:f>
              <c:numCache>
                <c:formatCode>General</c:formatCode>
                <c:ptCount val="8"/>
                <c:pt idx="0">
                  <c:v>55650.943579999999</c:v>
                </c:pt>
                <c:pt idx="1">
                  <c:v>1185.5999999999999</c:v>
                </c:pt>
                <c:pt idx="2">
                  <c:v>5625.7669699999997</c:v>
                </c:pt>
                <c:pt idx="3">
                  <c:v>26979.80632</c:v>
                </c:pt>
                <c:pt idx="4">
                  <c:v>30425.39443</c:v>
                </c:pt>
                <c:pt idx="5">
                  <c:v>80</c:v>
                </c:pt>
                <c:pt idx="6">
                  <c:v>540</c:v>
                </c:pt>
                <c:pt idx="7">
                  <c:v>66794.206569999995</c:v>
                </c:pt>
              </c:numCache>
            </c:numRef>
          </c:val>
          <c:extLst>
            <c:ext xmlns:c16="http://schemas.microsoft.com/office/drawing/2014/chart" uri="{C3380CC4-5D6E-409C-BE32-E72D297353CC}">
              <c16:uniqueId val="{00000010-3A79-4AB9-A69F-750FE02D57FA}"/>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ru-RU" sz="1100" dirty="0"/>
              <a:t>Налоговые </a:t>
            </a:r>
          </a:p>
          <a:p>
            <a:pPr>
              <a:defRPr sz="1100"/>
            </a:pPr>
            <a:r>
              <a:rPr lang="ru-RU" sz="1100" dirty="0"/>
              <a:t>доходы</a:t>
            </a:r>
          </a:p>
        </c:rich>
      </c:tx>
      <c:layout>
        <c:manualLayout>
          <c:xMode val="edge"/>
          <c:yMode val="edge"/>
          <c:x val="0.17888773228095428"/>
          <c:y val="0.60593129228998077"/>
        </c:manualLayout>
      </c:layout>
      <c:overlay val="0"/>
    </c:title>
    <c:autoTitleDeleted val="0"/>
    <c:plotArea>
      <c:layout>
        <c:manualLayout>
          <c:layoutTarget val="inner"/>
          <c:xMode val="edge"/>
          <c:yMode val="edge"/>
          <c:x val="0.17663375566965989"/>
          <c:y val="7.7855560607519858E-2"/>
          <c:w val="0.55915405534650742"/>
          <c:h val="0.51854543744162562"/>
        </c:manualLayout>
      </c:layout>
      <c:doughnutChart>
        <c:varyColors val="1"/>
        <c:ser>
          <c:idx val="0"/>
          <c:order val="0"/>
          <c:tx>
            <c:strRef>
              <c:f>Лист1!$B$1</c:f>
              <c:strCache>
                <c:ptCount val="1"/>
                <c:pt idx="0">
                  <c:v>Продажи</c:v>
                </c:pt>
              </c:strCache>
            </c:strRef>
          </c:tx>
          <c:dPt>
            <c:idx val="0"/>
            <c:bubble3D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Lst>
              <c:ext xmlns:c16="http://schemas.microsoft.com/office/drawing/2014/chart" uri="{C3380CC4-5D6E-409C-BE32-E72D297353CC}">
                <c16:uniqueId val="{00000001-A3AA-4978-9B5F-E210E6506734}"/>
              </c:ext>
            </c:extLst>
          </c:dPt>
          <c:cat>
            <c:strRef>
              <c:f>Лист1!$A$2:$A$3</c:f>
              <c:strCache>
                <c:ptCount val="2"/>
                <c:pt idx="0">
                  <c:v>Кв. 1</c:v>
                </c:pt>
                <c:pt idx="1">
                  <c:v>Кв. 2</c:v>
                </c:pt>
              </c:strCache>
            </c:strRef>
          </c:cat>
          <c:val>
            <c:numRef>
              <c:f>Лист1!$B$2:$B$3</c:f>
              <c:numCache>
                <c:formatCode>General</c:formatCode>
                <c:ptCount val="2"/>
                <c:pt idx="0">
                  <c:v>187271.3</c:v>
                </c:pt>
                <c:pt idx="1">
                  <c:v>136942.29999999999</c:v>
                </c:pt>
              </c:numCache>
            </c:numRef>
          </c:val>
          <c:extLst>
            <c:ext xmlns:c16="http://schemas.microsoft.com/office/drawing/2014/chart" uri="{C3380CC4-5D6E-409C-BE32-E72D297353CC}">
              <c16:uniqueId val="{00000002-A3AA-4978-9B5F-E210E6506734}"/>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spPr>
            <a:solidFill>
              <a:srgbClr val="008080"/>
            </a:solidFill>
            <a:ln w="9525" cap="flat" cmpd="sng" algn="ctr">
              <a:solidFill>
                <a:schemeClr val="lt1">
                  <a:alpha val="50000"/>
                </a:schemeClr>
              </a:solidFill>
              <a:round/>
            </a:ln>
            <a:effectLst/>
          </c:spPr>
          <c:invertIfNegative val="0"/>
          <c:dLbls>
            <c:dLbl>
              <c:idx val="0"/>
              <c:layout>
                <c:manualLayout>
                  <c:x val="3.6798037529436945E-3"/>
                  <c:y val="-6.47961828415626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9A-43CA-B747-8FCCD2E960C3}"/>
                </c:ext>
              </c:extLst>
            </c:dLbl>
            <c:dLbl>
              <c:idx val="1"/>
              <c:layout>
                <c:manualLayout>
                  <c:x val="6.5321960111426351E-3"/>
                  <c:y val="-1.29592365683125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9A-43CA-B747-8FCCD2E960C3}"/>
                </c:ext>
              </c:extLst>
            </c:dLbl>
            <c:dLbl>
              <c:idx val="2"/>
              <c:layout>
                <c:manualLayout>
                  <c:x val="7.3480995336560728E-3"/>
                  <c:y val="-3.23980914207813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9A-43CA-B747-8FCCD2E960C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solidFill>
                    </a:ln>
                    <a:effectLst/>
                  </c:spPr>
                </c15:leaderLines>
              </c:ext>
            </c:extLst>
          </c:dLbls>
          <c:cat>
            <c:numRef>
              <c:f>Лист1!$A$2:$A$4</c:f>
              <c:numCache>
                <c:formatCode>General</c:formatCode>
                <c:ptCount val="3"/>
                <c:pt idx="0">
                  <c:v>2028</c:v>
                </c:pt>
                <c:pt idx="1">
                  <c:v>2027</c:v>
                </c:pt>
                <c:pt idx="2">
                  <c:v>2026</c:v>
                </c:pt>
              </c:numCache>
            </c:numRef>
          </c:cat>
          <c:val>
            <c:numRef>
              <c:f>Лист1!$B$2:$B$4</c:f>
              <c:numCache>
                <c:formatCode>#,##0.00_р_.</c:formatCode>
                <c:ptCount val="3"/>
                <c:pt idx="0">
                  <c:v>195637.18200999999</c:v>
                </c:pt>
                <c:pt idx="1">
                  <c:v>184681.40882000001</c:v>
                </c:pt>
                <c:pt idx="2">
                  <c:v>187281.71786999999</c:v>
                </c:pt>
              </c:numCache>
            </c:numRef>
          </c:val>
          <c:extLst>
            <c:ext xmlns:c16="http://schemas.microsoft.com/office/drawing/2014/chart" uri="{C3380CC4-5D6E-409C-BE32-E72D297353CC}">
              <c16:uniqueId val="{00000003-DB9A-43CA-B747-8FCCD2E960C3}"/>
            </c:ext>
          </c:extLst>
        </c:ser>
        <c:dLbls>
          <c:dLblPos val="inEnd"/>
          <c:showLegendKey val="0"/>
          <c:showVal val="1"/>
          <c:showCatName val="0"/>
          <c:showSerName val="0"/>
          <c:showPercent val="0"/>
          <c:showBubbleSize val="0"/>
        </c:dLbls>
        <c:gapWidth val="65"/>
        <c:axId val="142976000"/>
        <c:axId val="143360000"/>
      </c:barChart>
      <c:catAx>
        <c:axId val="14297600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1"/>
                </a:solidFill>
                <a:latin typeface="+mn-lt"/>
                <a:ea typeface="+mn-ea"/>
                <a:cs typeface="+mn-cs"/>
              </a:defRPr>
            </a:pPr>
            <a:endParaRPr lang="ru-RU"/>
          </a:p>
        </c:txPr>
        <c:crossAx val="143360000"/>
        <c:crosses val="autoZero"/>
        <c:auto val="1"/>
        <c:lblAlgn val="ctr"/>
        <c:lblOffset val="100"/>
        <c:noMultiLvlLbl val="0"/>
      </c:catAx>
      <c:valAx>
        <c:axId val="143360000"/>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_р_." sourceLinked="1"/>
        <c:majorTickMark val="none"/>
        <c:minorTickMark val="none"/>
        <c:tickLblPos val="nextTo"/>
        <c:crossAx val="1429760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95085333189233E-3"/>
          <c:y val="7.1101087166078922E-2"/>
          <c:w val="0.97521186154487427"/>
          <c:h val="0.83327250996598023"/>
        </c:manualLayout>
      </c:layout>
      <c:barChart>
        <c:barDir val="col"/>
        <c:grouping val="clustered"/>
        <c:varyColors val="0"/>
        <c:ser>
          <c:idx val="0"/>
          <c:order val="0"/>
          <c:spPr>
            <a:solidFill>
              <a:srgbClr val="11716F"/>
            </a:solidFill>
            <a:ln>
              <a:noFill/>
            </a:ln>
            <a:effectLst>
              <a:outerShdw blurRad="40000" dist="23000" dir="5400000" rotWithShape="0">
                <a:srgbClr val="000000">
                  <a:alpha val="35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Лист1!$A$2:$A$4</c:f>
              <c:numCache>
                <c:formatCode>General</c:formatCode>
                <c:ptCount val="3"/>
                <c:pt idx="0">
                  <c:v>2026</c:v>
                </c:pt>
                <c:pt idx="1">
                  <c:v>2027</c:v>
                </c:pt>
                <c:pt idx="2">
                  <c:v>2028</c:v>
                </c:pt>
              </c:numCache>
            </c:numRef>
          </c:cat>
          <c:val>
            <c:numRef>
              <c:f>Лист1!$B$2:$B$4</c:f>
              <c:numCache>
                <c:formatCode>#,##0.00_р_.</c:formatCode>
                <c:ptCount val="3"/>
                <c:pt idx="0">
                  <c:v>3802.1</c:v>
                </c:pt>
                <c:pt idx="1">
                  <c:v>1849.53</c:v>
                </c:pt>
                <c:pt idx="2">
                  <c:v>2232.4</c:v>
                </c:pt>
              </c:numCache>
            </c:numRef>
          </c:val>
          <c:extLst>
            <c:ext xmlns:c16="http://schemas.microsoft.com/office/drawing/2014/chart" uri="{C3380CC4-5D6E-409C-BE32-E72D297353CC}">
              <c16:uniqueId val="{00000000-F65A-41FE-9049-0D7021B01935}"/>
            </c:ext>
          </c:extLst>
        </c:ser>
        <c:ser>
          <c:idx val="1"/>
          <c:order val="1"/>
          <c:spPr>
            <a:solidFill>
              <a:srgbClr val="0070C0"/>
            </a:solidFill>
            <a:ln>
              <a:noFill/>
            </a:ln>
            <a:effectLst>
              <a:outerShdw blurRad="40000" dist="23000" dir="5400000" rotWithShape="0">
                <a:srgbClr val="000000">
                  <a:alpha val="35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Лист1!$A$2:$A$4</c:f>
              <c:numCache>
                <c:formatCode>General</c:formatCode>
                <c:ptCount val="3"/>
                <c:pt idx="0">
                  <c:v>2026</c:v>
                </c:pt>
                <c:pt idx="1">
                  <c:v>2027</c:v>
                </c:pt>
                <c:pt idx="2">
                  <c:v>2028</c:v>
                </c:pt>
              </c:numCache>
            </c:numRef>
          </c:cat>
          <c:val>
            <c:numRef>
              <c:f>Лист1!$C$2:$C$4</c:f>
              <c:numCache>
                <c:formatCode>#,##0.00_р_.</c:formatCode>
                <c:ptCount val="3"/>
                <c:pt idx="0">
                  <c:v>4251.7700000000004</c:v>
                </c:pt>
                <c:pt idx="1">
                  <c:v>1037.47</c:v>
                </c:pt>
                <c:pt idx="2">
                  <c:v>4940.29</c:v>
                </c:pt>
              </c:numCache>
            </c:numRef>
          </c:val>
          <c:extLst>
            <c:ext xmlns:c16="http://schemas.microsoft.com/office/drawing/2014/chart" uri="{C3380CC4-5D6E-409C-BE32-E72D297353CC}">
              <c16:uniqueId val="{00000001-F65A-41FE-9049-0D7021B01935}"/>
            </c:ext>
          </c:extLst>
        </c:ser>
        <c:ser>
          <c:idx val="2"/>
          <c:order val="2"/>
          <c:spPr>
            <a:solidFill>
              <a:srgbClr val="7030A0"/>
            </a:solidFill>
            <a:ln>
              <a:noFill/>
            </a:ln>
            <a:effectLst>
              <a:outerShdw blurRad="40000" dist="23000" dir="5400000" rotWithShape="0">
                <a:srgbClr val="000000">
                  <a:alpha val="35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Лист1!$A$2:$A$4</c:f>
              <c:numCache>
                <c:formatCode>General</c:formatCode>
                <c:ptCount val="3"/>
                <c:pt idx="0">
                  <c:v>2026</c:v>
                </c:pt>
                <c:pt idx="1">
                  <c:v>2027</c:v>
                </c:pt>
                <c:pt idx="2">
                  <c:v>2028</c:v>
                </c:pt>
              </c:numCache>
            </c:numRef>
          </c:cat>
          <c:val>
            <c:numRef>
              <c:f>Лист1!$D$2:$D$4</c:f>
              <c:numCache>
                <c:formatCode>#,##0.00_р_.</c:formatCode>
                <c:ptCount val="3"/>
                <c:pt idx="0">
                  <c:v>32959.75</c:v>
                </c:pt>
                <c:pt idx="1">
                  <c:v>25728.41</c:v>
                </c:pt>
                <c:pt idx="2">
                  <c:v>25756.19</c:v>
                </c:pt>
              </c:numCache>
            </c:numRef>
          </c:val>
          <c:extLst>
            <c:ext xmlns:c16="http://schemas.microsoft.com/office/drawing/2014/chart" uri="{C3380CC4-5D6E-409C-BE32-E72D297353CC}">
              <c16:uniqueId val="{00000002-F65A-41FE-9049-0D7021B01935}"/>
            </c:ext>
          </c:extLst>
        </c:ser>
        <c:ser>
          <c:idx val="3"/>
          <c:order val="3"/>
          <c:spPr>
            <a:solidFill>
              <a:srgbClr val="00CC00"/>
            </a:solidFill>
            <a:ln>
              <a:noFill/>
            </a:ln>
            <a:effectLst>
              <a:outerShdw blurRad="40000" dist="23000" dir="5400000" rotWithShape="0">
                <a:srgbClr val="000000">
                  <a:alpha val="35000"/>
                </a:srgbClr>
              </a:outerShdw>
            </a:effectLst>
          </c:spPr>
          <c:invertIfNegative val="0"/>
          <c:dLbls>
            <c:dLbl>
              <c:idx val="0"/>
              <c:layout>
                <c:manualLayout>
                  <c:x val="-1.5317326767064709E-3"/>
                  <c:y val="0.2500904410122913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5A-41FE-9049-0D7021B01935}"/>
                </c:ext>
              </c:extLst>
            </c:dLbl>
            <c:dLbl>
              <c:idx val="1"/>
              <c:layout>
                <c:manualLayout>
                  <c:x val="1.5317326767064709E-3"/>
                  <c:y val="0.2057195563165622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5A-41FE-9049-0D7021B01935}"/>
                </c:ext>
              </c:extLst>
            </c:dLbl>
            <c:dLbl>
              <c:idx val="2"/>
              <c:layout>
                <c:manualLayout>
                  <c:x val="3.0634653534128294E-3"/>
                  <c:y val="0.181517255573437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5A-41FE-9049-0D7021B01935}"/>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Лист1!$A$2:$A$4</c:f>
              <c:numCache>
                <c:formatCode>General</c:formatCode>
                <c:ptCount val="3"/>
                <c:pt idx="0">
                  <c:v>2026</c:v>
                </c:pt>
                <c:pt idx="1">
                  <c:v>2027</c:v>
                </c:pt>
                <c:pt idx="2">
                  <c:v>2028</c:v>
                </c:pt>
              </c:numCache>
            </c:numRef>
          </c:cat>
          <c:val>
            <c:numRef>
              <c:f>Лист1!$E$2:$E$4</c:f>
              <c:numCache>
                <c:formatCode>#,##0.00_р_.</c:formatCode>
                <c:ptCount val="3"/>
                <c:pt idx="0">
                  <c:v>146268.1</c:v>
                </c:pt>
                <c:pt idx="1">
                  <c:v>156066</c:v>
                </c:pt>
                <c:pt idx="2">
                  <c:v>162708.29999999999</c:v>
                </c:pt>
              </c:numCache>
            </c:numRef>
          </c:val>
          <c:extLst>
            <c:ext xmlns:c16="http://schemas.microsoft.com/office/drawing/2014/chart" uri="{C3380CC4-5D6E-409C-BE32-E72D297353CC}">
              <c16:uniqueId val="{00000006-F65A-41FE-9049-0D7021B01935}"/>
            </c:ext>
          </c:extLst>
        </c:ser>
        <c:dLbls>
          <c:dLblPos val="outEnd"/>
          <c:showLegendKey val="0"/>
          <c:showVal val="1"/>
          <c:showCatName val="0"/>
          <c:showSerName val="0"/>
          <c:showPercent val="0"/>
          <c:showBubbleSize val="0"/>
        </c:dLbls>
        <c:gapWidth val="100"/>
        <c:overlap val="-24"/>
        <c:axId val="136278016"/>
        <c:axId val="143363456"/>
      </c:barChart>
      <c:catAx>
        <c:axId val="1362780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143363456"/>
        <c:crosses val="autoZero"/>
        <c:auto val="1"/>
        <c:lblAlgn val="ctr"/>
        <c:lblOffset val="100"/>
        <c:noMultiLvlLbl val="0"/>
      </c:catAx>
      <c:valAx>
        <c:axId val="143363456"/>
        <c:scaling>
          <c:orientation val="minMax"/>
        </c:scaling>
        <c:delete val="1"/>
        <c:axPos val="l"/>
        <c:majorGridlines>
          <c:spPr>
            <a:ln w="9525" cap="flat" cmpd="sng" algn="ctr">
              <a:solidFill>
                <a:schemeClr val="tx2">
                  <a:lumMod val="15000"/>
                  <a:lumOff val="85000"/>
                </a:schemeClr>
              </a:solidFill>
              <a:round/>
            </a:ln>
            <a:effectLst/>
          </c:spPr>
        </c:majorGridlines>
        <c:numFmt formatCode="#,##0.00_р_." sourceLinked="1"/>
        <c:majorTickMark val="none"/>
        <c:minorTickMark val="none"/>
        <c:tickLblPos val="nextTo"/>
        <c:crossAx val="136278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02692718965678E-2"/>
          <c:y val="0"/>
          <c:w val="0.84356219990495929"/>
          <c:h val="0.94368274307154132"/>
        </c:manualLayout>
      </c:layout>
      <c:barChart>
        <c:barDir val="bar"/>
        <c:grouping val="percentStacked"/>
        <c:varyColors val="0"/>
        <c:ser>
          <c:idx val="0"/>
          <c:order val="0"/>
          <c:tx>
            <c:strRef>
              <c:f>Лист1!$B$1</c:f>
              <c:strCache>
                <c:ptCount val="1"/>
                <c:pt idx="0">
                  <c:v>ОБЩЕГОСУДАРСТВЕННЫЕ </c:v>
                </c:pt>
              </c:strCache>
            </c:strRef>
          </c:tx>
          <c:spPr>
            <a:solidFill>
              <a:srgbClr val="66FF66"/>
            </a:solidFill>
            <a:ln>
              <a:noFill/>
            </a:ln>
            <a:effectLst>
              <a:outerShdw blurRad="40000" dist="23000" dir="5400000" rotWithShape="0">
                <a:srgbClr val="000000">
                  <a:alpha val="35000"/>
                </a:srgbClr>
              </a:outerShdw>
            </a:effectLst>
          </c:spPr>
          <c:invertIfNegative val="0"/>
          <c:dLbls>
            <c:dLbl>
              <c:idx val="0"/>
              <c:layout>
                <c:manualLayout>
                  <c:x val="2.6678408281432781E-2"/>
                  <c:y val="-6.45229069765774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BF-4C9C-B704-D202E044C1E7}"/>
                </c:ext>
              </c:extLst>
            </c:dLbl>
            <c:dLbl>
              <c:idx val="1"/>
              <c:layout>
                <c:manualLayout>
                  <c:x val="1.4820948932844453E-3"/>
                  <c:y val="-1.1384465451291032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4.0283339199472704E-2"/>
                      <c:h val="5.7422339447501761E-2"/>
                    </c:manualLayout>
                  </c15:layout>
                </c:ext>
                <c:ext xmlns:c16="http://schemas.microsoft.com/office/drawing/2014/chart" uri="{C3380CC4-5D6E-409C-BE32-E72D297353CC}">
                  <c16:uniqueId val="{00000001-16BF-4C9C-B704-D202E044C1E7}"/>
                </c:ext>
              </c:extLst>
            </c:dLbl>
            <c:dLbl>
              <c:idx val="2"/>
              <c:layout>
                <c:manualLayout>
                  <c:x val="6.5153825111868994E-3"/>
                  <c:y val="1.60706679115874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BF-4C9C-B704-D202E044C1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2028</c:v>
                </c:pt>
                <c:pt idx="1">
                  <c:v>2027</c:v>
                </c:pt>
                <c:pt idx="2">
                  <c:v>2026</c:v>
                </c:pt>
              </c:numCache>
            </c:numRef>
          </c:cat>
          <c:val>
            <c:numRef>
              <c:f>Лист1!$B$2:$B$4</c:f>
              <c:numCache>
                <c:formatCode>#,##0.0</c:formatCode>
                <c:ptCount val="3"/>
                <c:pt idx="0">
                  <c:v>60.777916826810632</c:v>
                </c:pt>
                <c:pt idx="1">
                  <c:v>41.328198826733079</c:v>
                </c:pt>
                <c:pt idx="2">
                  <c:v>29.716746250767791</c:v>
                </c:pt>
              </c:numCache>
            </c:numRef>
          </c:val>
          <c:extLst>
            <c:ext xmlns:c16="http://schemas.microsoft.com/office/drawing/2014/chart" uri="{C3380CC4-5D6E-409C-BE32-E72D297353CC}">
              <c16:uniqueId val="{00000003-16BF-4C9C-B704-D202E044C1E7}"/>
            </c:ext>
          </c:extLst>
        </c:ser>
        <c:ser>
          <c:idx val="1"/>
          <c:order val="1"/>
          <c:tx>
            <c:strRef>
              <c:f>Лист1!$C$1</c:f>
              <c:strCache>
                <c:ptCount val="1"/>
                <c:pt idx="0">
                  <c:v>НАЦИОНАЛЬНАЯ ОБОРОНА</c:v>
                </c:pt>
              </c:strCache>
            </c:strRef>
          </c:tx>
          <c:spPr>
            <a:solidFill>
              <a:srgbClr val="7030A0"/>
            </a:solidFill>
            <a:ln>
              <a:noFill/>
            </a:ln>
            <a:effectLst>
              <a:outerShdw blurRad="40000" dist="23000" dir="5400000" rotWithShape="0">
                <a:srgbClr val="000000">
                  <a:alpha val="35000"/>
                </a:srgbClr>
              </a:outerShdw>
            </a:effectLst>
          </c:spPr>
          <c:invertIfNegative val="0"/>
          <c:dLbls>
            <c:dLbl>
              <c:idx val="0"/>
              <c:layout>
                <c:manualLayout>
                  <c:x val="-1.1870763192511756E-2"/>
                  <c:y val="-0.157217888424672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BF-4C9C-B704-D202E044C1E7}"/>
                </c:ext>
              </c:extLst>
            </c:dLbl>
            <c:dLbl>
              <c:idx val="1"/>
              <c:layout>
                <c:manualLayout>
                  <c:x val="-1.3350057276549159E-2"/>
                  <c:y val="-0.14786233583321501"/>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3.1294375321509561E-2"/>
                      <c:h val="8.4744626258366998E-2"/>
                    </c:manualLayout>
                  </c15:layout>
                </c:ext>
                <c:ext xmlns:c16="http://schemas.microsoft.com/office/drawing/2014/chart" uri="{C3380CC4-5D6E-409C-BE32-E72D297353CC}">
                  <c16:uniqueId val="{00000005-16BF-4C9C-B704-D202E044C1E7}"/>
                </c:ext>
              </c:extLst>
            </c:dLbl>
            <c:dLbl>
              <c:idx val="2"/>
              <c:layout>
                <c:manualLayout>
                  <c:x val="-2.0463645962773565E-2"/>
                  <c:y val="-0.153811925138368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BF-4C9C-B704-D202E044C1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solidFill>
                    </a:ln>
                    <a:effectLst/>
                  </c:spPr>
                </c15:leaderLines>
              </c:ext>
            </c:extLst>
          </c:dLbls>
          <c:cat>
            <c:numRef>
              <c:f>Лист1!$A$2:$A$4</c:f>
              <c:numCache>
                <c:formatCode>General</c:formatCode>
                <c:ptCount val="3"/>
                <c:pt idx="0">
                  <c:v>2028</c:v>
                </c:pt>
                <c:pt idx="1">
                  <c:v>2027</c:v>
                </c:pt>
                <c:pt idx="2">
                  <c:v>2026</c:v>
                </c:pt>
              </c:numCache>
            </c:numRef>
          </c:cat>
          <c:val>
            <c:numRef>
              <c:f>Лист1!$C$2:$C$4</c:f>
              <c:numCache>
                <c:formatCode>#,##0.0</c:formatCode>
                <c:ptCount val="3"/>
                <c:pt idx="0">
                  <c:v>0.86995287427853918</c:v>
                </c:pt>
                <c:pt idx="1">
                  <c:v>0.71895323166125513</c:v>
                </c:pt>
                <c:pt idx="2">
                  <c:v>0.63309212905371359</c:v>
                </c:pt>
              </c:numCache>
            </c:numRef>
          </c:val>
          <c:extLst>
            <c:ext xmlns:c16="http://schemas.microsoft.com/office/drawing/2014/chart" uri="{C3380CC4-5D6E-409C-BE32-E72D297353CC}">
              <c16:uniqueId val="{00000007-16BF-4C9C-B704-D202E044C1E7}"/>
            </c:ext>
          </c:extLst>
        </c:ser>
        <c:ser>
          <c:idx val="2"/>
          <c:order val="2"/>
          <c:tx>
            <c:strRef>
              <c:f>Лист1!$D$1</c:f>
              <c:strCache>
                <c:ptCount val="1"/>
                <c:pt idx="0">
                  <c:v>НАЦИОНАЛЬНАЯ БЕЗОПАСНОСТЬ И ПРАВООХРАНИТЕЛЬНАЯ ДЕЯТЕЛЬНОСТЬ</c:v>
                </c:pt>
              </c:strCache>
            </c:strRef>
          </c:tx>
          <c:spPr>
            <a:solidFill>
              <a:srgbClr val="008000"/>
            </a:solidFill>
            <a:ln>
              <a:noFill/>
            </a:ln>
            <a:effectLst>
              <a:outerShdw blurRad="40000" dist="23000" dir="5400000" rotWithShape="0">
                <a:srgbClr val="000000">
                  <a:alpha val="35000"/>
                </a:srgbClr>
              </a:outerShdw>
            </a:effectLst>
          </c:spPr>
          <c:invertIfNegative val="0"/>
          <c:dLbls>
            <c:dLbl>
              <c:idx val="0"/>
              <c:layout>
                <c:manualLayout>
                  <c:x val="1.6290790285673207E-2"/>
                  <c:y val="-0.15901714348001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6BF-4C9C-B704-D202E044C1E7}"/>
                </c:ext>
              </c:extLst>
            </c:dLbl>
            <c:dLbl>
              <c:idx val="1"/>
              <c:layout>
                <c:manualLayout>
                  <c:x val="4.4350814428648373E-3"/>
                  <c:y val="-0.15164980716632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6BF-4C9C-B704-D202E044C1E7}"/>
                </c:ext>
              </c:extLst>
            </c:dLbl>
            <c:dLbl>
              <c:idx val="2"/>
              <c:layout>
                <c:manualLayout>
                  <c:x val="2.7907029937849989E-2"/>
                  <c:y val="-0.138810842286581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6BF-4C9C-B704-D202E044C1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solidFill>
                    </a:ln>
                    <a:effectLst/>
                  </c:spPr>
                </c15:leaderLines>
              </c:ext>
            </c:extLst>
          </c:dLbls>
          <c:cat>
            <c:numRef>
              <c:f>Лист1!$A$2:$A$4</c:f>
              <c:numCache>
                <c:formatCode>General</c:formatCode>
                <c:ptCount val="3"/>
                <c:pt idx="0">
                  <c:v>2028</c:v>
                </c:pt>
                <c:pt idx="1">
                  <c:v>2027</c:v>
                </c:pt>
                <c:pt idx="2">
                  <c:v>2026</c:v>
                </c:pt>
              </c:numCache>
            </c:numRef>
          </c:cat>
          <c:val>
            <c:numRef>
              <c:f>Лист1!$D$2:$D$4</c:f>
              <c:numCache>
                <c:formatCode>#,##0.0</c:formatCode>
                <c:ptCount val="3"/>
                <c:pt idx="0">
                  <c:v>2.4911105258795794</c:v>
                </c:pt>
                <c:pt idx="1">
                  <c:v>2.6389310903801966</c:v>
                </c:pt>
                <c:pt idx="2">
                  <c:v>3.0040728648763149</c:v>
                </c:pt>
              </c:numCache>
            </c:numRef>
          </c:val>
          <c:extLst>
            <c:ext xmlns:c16="http://schemas.microsoft.com/office/drawing/2014/chart" uri="{C3380CC4-5D6E-409C-BE32-E72D297353CC}">
              <c16:uniqueId val="{0000000B-16BF-4C9C-B704-D202E044C1E7}"/>
            </c:ext>
          </c:extLst>
        </c:ser>
        <c:ser>
          <c:idx val="3"/>
          <c:order val="3"/>
          <c:tx>
            <c:strRef>
              <c:f>Лист1!$E$1</c:f>
              <c:strCache>
                <c:ptCount val="1"/>
                <c:pt idx="0">
                  <c:v>НАЦОНАЛЬНАЯ ЭКОНОМИКА </c:v>
                </c:pt>
              </c:strCache>
            </c:strRef>
          </c:tx>
          <c:spPr>
            <a:solidFill>
              <a:srgbClr val="FFFF00"/>
            </a:solidFill>
            <a:ln>
              <a:noFill/>
            </a:ln>
            <a:effectLst>
              <a:outerShdw blurRad="40000" dist="23000" dir="5400000" rotWithShape="0">
                <a:srgbClr val="000000">
                  <a:alpha val="35000"/>
                </a:srgbClr>
              </a:outerShdw>
            </a:effectLst>
          </c:spPr>
          <c:invertIfNegative val="0"/>
          <c:dLbls>
            <c:dLbl>
              <c:idx val="0"/>
              <c:layout>
                <c:manualLayout>
                  <c:x val="4.4476850844770753E-3"/>
                  <c:y val="-4.55371446847753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6BF-4C9C-B704-D202E044C1E7}"/>
                </c:ext>
              </c:extLst>
            </c:dLbl>
            <c:dLbl>
              <c:idx val="1"/>
              <c:layout>
                <c:manualLayout>
                  <c:x val="-1.03746642529914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6BF-4C9C-B704-D202E044C1E7}"/>
                </c:ext>
              </c:extLst>
            </c:dLbl>
            <c:dLbl>
              <c:idx val="2"/>
              <c:layout>
                <c:manualLayout>
                  <c:x val="1.4845456013757574E-3"/>
                  <c:y val="2.3915964964366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6BF-4C9C-B704-D202E044C1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solidFill>
                    </a:ln>
                    <a:effectLst/>
                  </c:spPr>
                </c15:leaderLines>
              </c:ext>
            </c:extLst>
          </c:dLbls>
          <c:cat>
            <c:numRef>
              <c:f>Лист1!$A$2:$A$4</c:f>
              <c:numCache>
                <c:formatCode>General</c:formatCode>
                <c:ptCount val="3"/>
                <c:pt idx="0">
                  <c:v>2028</c:v>
                </c:pt>
                <c:pt idx="1">
                  <c:v>2027</c:v>
                </c:pt>
                <c:pt idx="2">
                  <c:v>2026</c:v>
                </c:pt>
              </c:numCache>
            </c:numRef>
          </c:cat>
          <c:val>
            <c:numRef>
              <c:f>Лист1!$E$2:$E$4</c:f>
              <c:numCache>
                <c:formatCode>#,##0.0</c:formatCode>
                <c:ptCount val="3"/>
                <c:pt idx="0">
                  <c:v>26.999422347865863</c:v>
                </c:pt>
                <c:pt idx="1">
                  <c:v>46.340558690579272</c:v>
                </c:pt>
                <c:pt idx="2">
                  <c:v>14.406800796715281</c:v>
                </c:pt>
              </c:numCache>
            </c:numRef>
          </c:val>
          <c:extLst>
            <c:ext xmlns:c16="http://schemas.microsoft.com/office/drawing/2014/chart" uri="{C3380CC4-5D6E-409C-BE32-E72D297353CC}">
              <c16:uniqueId val="{0000000F-16BF-4C9C-B704-D202E044C1E7}"/>
            </c:ext>
          </c:extLst>
        </c:ser>
        <c:ser>
          <c:idx val="4"/>
          <c:order val="4"/>
          <c:tx>
            <c:strRef>
              <c:f>Лист1!$F$1</c:f>
              <c:strCache>
                <c:ptCount val="1"/>
                <c:pt idx="0">
                  <c:v>ЖИЛИЩНО-КОММУНАЛЬНОЕ ХОЗЯЙСТВО </c:v>
                </c:pt>
              </c:strCache>
            </c:strRef>
          </c:tx>
          <c:spPr>
            <a:solidFill>
              <a:srgbClr val="FF0000"/>
            </a:solidFill>
            <a:ln>
              <a:noFill/>
            </a:ln>
            <a:effectLst>
              <a:outerShdw blurRad="40000" dist="23000" dir="5400000" rotWithShape="0">
                <a:srgbClr val="000000">
                  <a:alpha val="35000"/>
                </a:srgbClr>
              </a:outerShdw>
            </a:effectLst>
          </c:spPr>
          <c:invertIfNegative val="0"/>
          <c:dLbls>
            <c:dLbl>
              <c:idx val="0"/>
              <c:layout>
                <c:manualLayout>
                  <c:x val="-4.4438339717621329E-3"/>
                  <c:y val="-5.01267151726914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6BF-4C9C-B704-D202E044C1E7}"/>
                </c:ext>
              </c:extLst>
            </c:dLbl>
            <c:dLbl>
              <c:idx val="1"/>
              <c:layout>
                <c:manualLayout>
                  <c:x val="-2.9627893819454236E-3"/>
                  <c:y val="4.3242359440818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6BF-4C9C-B704-D202E044C1E7}"/>
                </c:ext>
              </c:extLst>
            </c:dLbl>
            <c:dLbl>
              <c:idx val="2"/>
              <c:layout>
                <c:manualLayout>
                  <c:x val="4.4469848821652872E-3"/>
                  <c:y val="2.94664767731877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6BF-4C9C-B704-D202E044C1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2028</c:v>
                </c:pt>
                <c:pt idx="1">
                  <c:v>2027</c:v>
                </c:pt>
                <c:pt idx="2">
                  <c:v>2026</c:v>
                </c:pt>
              </c:numCache>
            </c:numRef>
          </c:cat>
          <c:val>
            <c:numRef>
              <c:f>Лист1!$F$2:$F$4</c:f>
              <c:numCache>
                <c:formatCode>#,##0.0</c:formatCode>
                <c:ptCount val="3"/>
                <c:pt idx="0">
                  <c:v>8.5711231514660202</c:v>
                </c:pt>
                <c:pt idx="1">
                  <c:v>8.6378240848227907</c:v>
                </c:pt>
                <c:pt idx="2">
                  <c:v>16.246691748471406</c:v>
                </c:pt>
              </c:numCache>
            </c:numRef>
          </c:val>
          <c:extLst>
            <c:ext xmlns:c16="http://schemas.microsoft.com/office/drawing/2014/chart" uri="{C3380CC4-5D6E-409C-BE32-E72D297353CC}">
              <c16:uniqueId val="{00000013-16BF-4C9C-B704-D202E044C1E7}"/>
            </c:ext>
          </c:extLst>
        </c:ser>
        <c:ser>
          <c:idx val="5"/>
          <c:order val="5"/>
          <c:tx>
            <c:strRef>
              <c:f>Лист1!$G$1</c:f>
              <c:strCache>
                <c:ptCount val="1"/>
                <c:pt idx="0">
                  <c:v>ОБРАЗОВАНИЕ </c:v>
                </c:pt>
              </c:strCache>
            </c:strRef>
          </c:tx>
          <c:spPr>
            <a:solidFill>
              <a:srgbClr val="990099"/>
            </a:solidFill>
            <a:ln>
              <a:noFill/>
            </a:ln>
            <a:effectLst>
              <a:outerShdw blurRad="40000" dist="23000" dir="5400000" rotWithShape="0">
                <a:srgbClr val="000000">
                  <a:alpha val="35000"/>
                </a:srgbClr>
              </a:outerShdw>
            </a:effectLst>
          </c:spPr>
          <c:invertIfNegative val="0"/>
          <c:dLbls>
            <c:dLbl>
              <c:idx val="0"/>
              <c:layout>
                <c:manualLayout>
                  <c:x val="-5.6331859485267165E-2"/>
                  <c:y val="-0.158002776690145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6BF-4C9C-B704-D202E044C1E7}"/>
                </c:ext>
              </c:extLst>
            </c:dLbl>
            <c:dLbl>
              <c:idx val="1"/>
              <c:layout>
                <c:manualLayout>
                  <c:x val="1.0363461016002782E-2"/>
                  <c:y val="-0.151057465725231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6BF-4C9C-B704-D202E044C1E7}"/>
                </c:ext>
              </c:extLst>
            </c:dLbl>
            <c:dLbl>
              <c:idx val="2"/>
              <c:layout>
                <c:manualLayout>
                  <c:x val="-2.6689611518421388E-2"/>
                  <c:y val="-0.141261242654894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6BF-4C9C-B704-D202E044C1E7}"/>
                </c:ext>
              </c:extLst>
            </c:dLbl>
            <c:spPr>
              <a:noFill/>
              <a:ln>
                <a:solidFill>
                  <a:schemeClr val="bg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solidFill>
                    </a:ln>
                    <a:effectLst/>
                  </c:spPr>
                </c15:leaderLines>
              </c:ext>
            </c:extLst>
          </c:dLbls>
          <c:cat>
            <c:numRef>
              <c:f>Лист1!$A$2:$A$4</c:f>
              <c:numCache>
                <c:formatCode>General</c:formatCode>
                <c:ptCount val="3"/>
                <c:pt idx="0">
                  <c:v>2028</c:v>
                </c:pt>
                <c:pt idx="1">
                  <c:v>2027</c:v>
                </c:pt>
                <c:pt idx="2">
                  <c:v>2026</c:v>
                </c:pt>
              </c:numCache>
            </c:numRef>
          </c:cat>
          <c:val>
            <c:numRef>
              <c:f>Лист1!$G$2:$G$4</c:f>
              <c:numCache>
                <c:formatCode>#,##0.0</c:formatCode>
                <c:ptCount val="3"/>
                <c:pt idx="0">
                  <c:v>4.0902868023675071E-2</c:v>
                </c:pt>
                <c:pt idx="1">
                  <c:v>4.3330012455100507E-2</c:v>
                </c:pt>
                <c:pt idx="2">
                  <c:v>4.2718767142625749E-2</c:v>
                </c:pt>
              </c:numCache>
            </c:numRef>
          </c:val>
          <c:extLst>
            <c:ext xmlns:c16="http://schemas.microsoft.com/office/drawing/2014/chart" uri="{C3380CC4-5D6E-409C-BE32-E72D297353CC}">
              <c16:uniqueId val="{00000017-16BF-4C9C-B704-D202E044C1E7}"/>
            </c:ext>
          </c:extLst>
        </c:ser>
        <c:ser>
          <c:idx val="6"/>
          <c:order val="6"/>
          <c:tx>
            <c:strRef>
              <c:f>Лист1!$H$1</c:f>
              <c:strCache>
                <c:ptCount val="1"/>
                <c:pt idx="0">
                  <c:v>СОЦИАЛЬНАЯ ПОЛИТИКА </c:v>
                </c:pt>
              </c:strCache>
            </c:strRef>
          </c:tx>
          <c:spPr>
            <a:solidFill>
              <a:srgbClr val="0000FF"/>
            </a:solidFill>
            <a:ln>
              <a:noFill/>
            </a:ln>
            <a:effectLst>
              <a:outerShdw blurRad="40000" dist="23000" dir="5400000" rotWithShape="0">
                <a:srgbClr val="000000">
                  <a:alpha val="35000"/>
                </a:srgbClr>
              </a:outerShdw>
            </a:effectLst>
          </c:spPr>
          <c:invertIfNegative val="0"/>
          <c:dLbls>
            <c:dLbl>
              <c:idx val="0"/>
              <c:layout>
                <c:manualLayout>
                  <c:x val="3.8522213684940597E-2"/>
                  <c:y val="-0.12940258134655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6BF-4C9C-B704-D202E044C1E7}"/>
                </c:ext>
              </c:extLst>
            </c:dLbl>
            <c:dLbl>
              <c:idx val="1"/>
              <c:layout>
                <c:manualLayout>
                  <c:x val="-4.8920334715377205E-2"/>
                  <c:y val="-0.154041403662764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6BF-4C9C-B704-D202E044C1E7}"/>
                </c:ext>
              </c:extLst>
            </c:dLbl>
            <c:dLbl>
              <c:idx val="2"/>
              <c:layout>
                <c:manualLayout>
                  <c:x val="3.8524314291876069E-2"/>
                  <c:y val="-0.140610097341921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6BF-4C9C-B704-D202E044C1E7}"/>
                </c:ext>
              </c:extLst>
            </c:dLbl>
            <c:spPr>
              <a:noFill/>
              <a:ln>
                <a:solidFill>
                  <a:schemeClr val="bg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solidFill>
                    </a:ln>
                    <a:effectLst/>
                  </c:spPr>
                </c15:leaderLines>
              </c:ext>
            </c:extLst>
          </c:dLbls>
          <c:cat>
            <c:numRef>
              <c:f>Лист1!$A$2:$A$4</c:f>
              <c:numCache>
                <c:formatCode>General</c:formatCode>
                <c:ptCount val="3"/>
                <c:pt idx="0">
                  <c:v>2028</c:v>
                </c:pt>
                <c:pt idx="1">
                  <c:v>2027</c:v>
                </c:pt>
                <c:pt idx="2">
                  <c:v>2026</c:v>
                </c:pt>
              </c:numCache>
            </c:numRef>
          </c:cat>
          <c:val>
            <c:numRef>
              <c:f>Лист1!$H$2:$H$4</c:f>
              <c:numCache>
                <c:formatCode>#,##0.0</c:formatCode>
                <c:ptCount val="3"/>
                <c:pt idx="0">
                  <c:v>0.27609435915980668</c:v>
                </c:pt>
                <c:pt idx="1">
                  <c:v>0.29247758407192836</c:v>
                </c:pt>
                <c:pt idx="2">
                  <c:v>0.28835167821272378</c:v>
                </c:pt>
              </c:numCache>
            </c:numRef>
          </c:val>
          <c:extLst>
            <c:ext xmlns:c16="http://schemas.microsoft.com/office/drawing/2014/chart" uri="{C3380CC4-5D6E-409C-BE32-E72D297353CC}">
              <c16:uniqueId val="{0000001B-16BF-4C9C-B704-D202E044C1E7}"/>
            </c:ext>
          </c:extLst>
        </c:ser>
        <c:ser>
          <c:idx val="7"/>
          <c:order val="7"/>
          <c:tx>
            <c:strRef>
              <c:f>Лист1!$I$1</c:f>
              <c:strCache>
                <c:ptCount val="1"/>
                <c:pt idx="0">
                  <c:v>МЕЖБЮДЖЕТНЫЕ ТРАНСФЕРТЫ ОБЩЕГО ХАРАКТЕРА БЮДЖЕТАМ БЮДЖЕТНОЙ СИСТЕМЫ РОССИЙСКОЙ ФЕДЕРАЦИИ ВОПРОСЫ</c:v>
                </c:pt>
              </c:strCache>
            </c:strRef>
          </c:tx>
          <c:spPr>
            <a:solidFill>
              <a:srgbClr val="FF00FF"/>
            </a:solidFill>
            <a:ln>
              <a:noFill/>
            </a:ln>
            <a:effectLst>
              <a:outerShdw blurRad="40000" dist="23000" dir="5400000" rotWithShape="0">
                <a:srgbClr val="000000">
                  <a:alpha val="35000"/>
                </a:srgbClr>
              </a:outerShdw>
            </a:effectLst>
          </c:spPr>
          <c:invertIfNegative val="0"/>
          <c:dLbls>
            <c:dLbl>
              <c:idx val="0"/>
              <c:layout>
                <c:manualLayout>
                  <c:x val="2.4507080911491484E-6"/>
                  <c:y val="-0.154959676320541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6BF-4C9C-B704-D202E044C1E7}"/>
                </c:ext>
              </c:extLst>
            </c:dLbl>
            <c:dLbl>
              <c:idx val="1"/>
              <c:layout>
                <c:manualLayout>
                  <c:x val="3.5571677843451457E-2"/>
                  <c:y val="-4.7699262656816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6BF-4C9C-B704-D202E044C1E7}"/>
                </c:ext>
              </c:extLst>
            </c:dLbl>
            <c:dLbl>
              <c:idx val="2"/>
              <c:layout>
                <c:manualLayout>
                  <c:x val="-5.9259288650468497E-3"/>
                  <c:y val="4.32423594408184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6BF-4C9C-B704-D202E044C1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2028</c:v>
                </c:pt>
                <c:pt idx="1">
                  <c:v>2027</c:v>
                </c:pt>
                <c:pt idx="2">
                  <c:v>2026</c:v>
                </c:pt>
              </c:numCache>
            </c:numRef>
          </c:cat>
          <c:val>
            <c:numRef>
              <c:f>Лист1!$I$2:$I$4</c:f>
              <c:numCache>
                <c:formatCode>#,##0.0</c:formatCode>
                <c:ptCount val="3"/>
                <c:pt idx="0">
                  <c:v>0</c:v>
                </c:pt>
                <c:pt idx="1">
                  <c:v>2.7823284247731409E-2</c:v>
                </c:pt>
                <c:pt idx="2">
                  <c:v>35.667076961753409</c:v>
                </c:pt>
              </c:numCache>
            </c:numRef>
          </c:val>
          <c:extLst>
            <c:ext xmlns:c16="http://schemas.microsoft.com/office/drawing/2014/chart" uri="{C3380CC4-5D6E-409C-BE32-E72D297353CC}">
              <c16:uniqueId val="{0000001F-16BF-4C9C-B704-D202E044C1E7}"/>
            </c:ext>
          </c:extLst>
        </c:ser>
        <c:dLbls>
          <c:showLegendKey val="0"/>
          <c:showVal val="1"/>
          <c:showCatName val="0"/>
          <c:showSerName val="0"/>
          <c:showPercent val="0"/>
          <c:showBubbleSize val="0"/>
        </c:dLbls>
        <c:gapWidth val="150"/>
        <c:overlap val="100"/>
        <c:axId val="150665728"/>
        <c:axId val="143366336"/>
      </c:barChart>
      <c:catAx>
        <c:axId val="150665728"/>
        <c:scaling>
          <c:orientation val="minMax"/>
        </c:scaling>
        <c:delete val="0"/>
        <c:axPos val="l"/>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143366336"/>
        <c:crosses val="autoZero"/>
        <c:auto val="1"/>
        <c:lblAlgn val="ctr"/>
        <c:lblOffset val="100"/>
        <c:noMultiLvlLbl val="0"/>
      </c:catAx>
      <c:valAx>
        <c:axId val="143366336"/>
        <c:scaling>
          <c:orientation val="minMax"/>
        </c:scaling>
        <c:delete val="1"/>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150665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dirty="0">
                <a:latin typeface="Times New Roman" panose="02020603050405020304" pitchFamily="18" charset="0"/>
                <a:cs typeface="Times New Roman" panose="02020603050405020304" pitchFamily="18" charset="0"/>
              </a:rPr>
              <a:t>2026 год</a:t>
            </a:r>
          </a:p>
        </c:rich>
      </c:tx>
      <c:layout>
        <c:manualLayout>
          <c:xMode val="edge"/>
          <c:yMode val="edge"/>
          <c:x val="0.66509632832819143"/>
          <c:y val="1.819628767956633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12705853195798755"/>
          <c:y val="0.13895490738486904"/>
          <c:w val="0.71466133392586007"/>
          <c:h val="0.77421674374789518"/>
        </c:manualLayout>
      </c:layout>
      <c:pieChart>
        <c:varyColors val="1"/>
        <c:ser>
          <c:idx val="0"/>
          <c:order val="0"/>
          <c:tx>
            <c:strRef>
              <c:f>Лист1!$B$1</c:f>
              <c:strCache>
                <c:ptCount val="1"/>
                <c:pt idx="0">
                  <c:v>2025 год</c:v>
                </c:pt>
              </c:strCache>
            </c:strRef>
          </c:tx>
          <c:spPr>
            <a:ln>
              <a:solidFill>
                <a:srgbClr val="000000"/>
              </a:solidFill>
            </a:ln>
          </c:spPr>
          <c:dPt>
            <c:idx val="0"/>
            <c:bubble3D val="0"/>
            <c:spPr>
              <a:solidFill>
                <a:srgbClr val="00B0F0"/>
              </a:solidFill>
              <a:ln w="19050">
                <a:solidFill>
                  <a:srgbClr val="000000"/>
                </a:solidFill>
              </a:ln>
              <a:effectLst/>
            </c:spPr>
            <c:extLst>
              <c:ext xmlns:c16="http://schemas.microsoft.com/office/drawing/2014/chart" uri="{C3380CC4-5D6E-409C-BE32-E72D297353CC}">
                <c16:uniqueId val="{00000001-7E52-48A5-BFA3-A60725C94760}"/>
              </c:ext>
            </c:extLst>
          </c:dPt>
          <c:dPt>
            <c:idx val="1"/>
            <c:bubble3D val="0"/>
            <c:spPr>
              <a:solidFill>
                <a:schemeClr val="accent2"/>
              </a:solidFill>
              <a:ln w="19050">
                <a:solidFill>
                  <a:srgbClr val="000000"/>
                </a:solidFill>
              </a:ln>
              <a:effectLst/>
            </c:spPr>
            <c:extLst>
              <c:ext xmlns:c16="http://schemas.microsoft.com/office/drawing/2014/chart" uri="{C3380CC4-5D6E-409C-BE32-E72D297353CC}">
                <c16:uniqueId val="{00000003-7E52-48A5-BFA3-A60725C94760}"/>
              </c:ext>
            </c:extLst>
          </c:dPt>
          <c:dPt>
            <c:idx val="2"/>
            <c:bubble3D val="0"/>
            <c:spPr>
              <a:solidFill>
                <a:srgbClr val="00CC00"/>
              </a:solidFill>
              <a:ln w="19050">
                <a:solidFill>
                  <a:srgbClr val="000000"/>
                </a:solidFill>
              </a:ln>
              <a:effectLst/>
            </c:spPr>
            <c:extLst>
              <c:ext xmlns:c16="http://schemas.microsoft.com/office/drawing/2014/chart" uri="{C3380CC4-5D6E-409C-BE32-E72D297353CC}">
                <c16:uniqueId val="{00000005-7E52-48A5-BFA3-A60725C94760}"/>
              </c:ext>
            </c:extLst>
          </c:dPt>
          <c:dPt>
            <c:idx val="3"/>
            <c:bubble3D val="0"/>
            <c:spPr>
              <a:solidFill>
                <a:srgbClr val="FF0000"/>
              </a:solidFill>
              <a:ln w="19050">
                <a:solidFill>
                  <a:srgbClr val="000000"/>
                </a:solidFill>
              </a:ln>
              <a:effectLst/>
            </c:spPr>
            <c:extLst>
              <c:ext xmlns:c16="http://schemas.microsoft.com/office/drawing/2014/chart" uri="{C3380CC4-5D6E-409C-BE32-E72D297353CC}">
                <c16:uniqueId val="{00000007-7E52-48A5-BFA3-A60725C94760}"/>
              </c:ext>
            </c:extLst>
          </c:dPt>
          <c:dPt>
            <c:idx val="4"/>
            <c:bubble3D val="0"/>
            <c:spPr>
              <a:solidFill>
                <a:srgbClr val="990099"/>
              </a:solidFill>
              <a:ln w="19050">
                <a:solidFill>
                  <a:srgbClr val="000000"/>
                </a:solidFill>
              </a:ln>
              <a:effectLst/>
            </c:spPr>
            <c:extLst>
              <c:ext xmlns:c16="http://schemas.microsoft.com/office/drawing/2014/chart" uri="{C3380CC4-5D6E-409C-BE32-E72D297353CC}">
                <c16:uniqueId val="{00000009-7E52-48A5-BFA3-A60725C94760}"/>
              </c:ext>
            </c:extLst>
          </c:dPt>
          <c:dPt>
            <c:idx val="5"/>
            <c:bubble3D val="0"/>
            <c:spPr>
              <a:solidFill>
                <a:srgbClr val="FFFF00"/>
              </a:solidFill>
              <a:ln w="19050">
                <a:solidFill>
                  <a:srgbClr val="000000"/>
                </a:solidFill>
              </a:ln>
              <a:effectLst/>
            </c:spPr>
            <c:extLst>
              <c:ext xmlns:c16="http://schemas.microsoft.com/office/drawing/2014/chart" uri="{C3380CC4-5D6E-409C-BE32-E72D297353CC}">
                <c16:uniqueId val="{0000000B-7E52-48A5-BFA3-A60725C94760}"/>
              </c:ext>
            </c:extLst>
          </c:dPt>
          <c:dPt>
            <c:idx val="6"/>
            <c:bubble3D val="0"/>
            <c:spPr>
              <a:solidFill>
                <a:srgbClr val="FF6600"/>
              </a:solidFill>
              <a:ln w="19050">
                <a:solidFill>
                  <a:srgbClr val="000000"/>
                </a:solidFill>
              </a:ln>
              <a:effectLst/>
            </c:spPr>
            <c:extLst>
              <c:ext xmlns:c16="http://schemas.microsoft.com/office/drawing/2014/chart" uri="{C3380CC4-5D6E-409C-BE32-E72D297353CC}">
                <c16:uniqueId val="{0000000D-7E52-48A5-BFA3-A60725C94760}"/>
              </c:ext>
            </c:extLst>
          </c:dPt>
          <c:dPt>
            <c:idx val="7"/>
            <c:bubble3D val="0"/>
            <c:spPr>
              <a:solidFill>
                <a:srgbClr val="0000FF"/>
              </a:solidFill>
              <a:ln w="19050">
                <a:solidFill>
                  <a:srgbClr val="000000"/>
                </a:solidFill>
              </a:ln>
              <a:effectLst/>
            </c:spPr>
            <c:extLst>
              <c:ext xmlns:c16="http://schemas.microsoft.com/office/drawing/2014/chart" uri="{C3380CC4-5D6E-409C-BE32-E72D297353CC}">
                <c16:uniqueId val="{0000000F-7E52-48A5-BFA3-A60725C94760}"/>
              </c:ext>
            </c:extLst>
          </c:dPt>
          <c:dPt>
            <c:idx val="8"/>
            <c:bubble3D val="0"/>
            <c:spPr>
              <a:solidFill>
                <a:srgbClr val="FF00FF"/>
              </a:solidFill>
              <a:ln w="19050">
                <a:solidFill>
                  <a:srgbClr val="000000"/>
                </a:solidFill>
              </a:ln>
              <a:effectLst/>
            </c:spPr>
            <c:extLst>
              <c:ext xmlns:c16="http://schemas.microsoft.com/office/drawing/2014/chart" uri="{C3380CC4-5D6E-409C-BE32-E72D297353CC}">
                <c16:uniqueId val="{00000011-7E52-48A5-BFA3-A60725C94760}"/>
              </c:ext>
            </c:extLst>
          </c:dPt>
          <c:dPt>
            <c:idx val="9"/>
            <c:bubble3D val="0"/>
            <c:spPr>
              <a:solidFill>
                <a:schemeClr val="accent4">
                  <a:lumMod val="60000"/>
                </a:schemeClr>
              </a:solidFill>
              <a:ln w="19050">
                <a:solidFill>
                  <a:srgbClr val="000000"/>
                </a:solidFill>
              </a:ln>
              <a:effectLst/>
            </c:spPr>
            <c:extLst>
              <c:ext xmlns:c16="http://schemas.microsoft.com/office/drawing/2014/chart" uri="{C3380CC4-5D6E-409C-BE32-E72D297353CC}">
                <c16:uniqueId val="{00000013-7E52-48A5-BFA3-A60725C94760}"/>
              </c:ext>
            </c:extLst>
          </c:dPt>
          <c:dLbls>
            <c:dLbl>
              <c:idx val="0"/>
              <c:layout>
                <c:manualLayout>
                  <c:x val="-0.15907741020228522"/>
                  <c:y val="0.1954725692024069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E52-48A5-BFA3-A60725C94760}"/>
                </c:ext>
              </c:extLst>
            </c:dLbl>
            <c:dLbl>
              <c:idx val="1"/>
              <c:layout>
                <c:manualLayout>
                  <c:x val="6.9244442925145066E-3"/>
                  <c:y val="-5.666733660277584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E52-48A5-BFA3-A60725C94760}"/>
                </c:ext>
              </c:extLst>
            </c:dLbl>
            <c:dLbl>
              <c:idx val="2"/>
              <c:layout>
                <c:manualLayout>
                  <c:x val="-0.24309763302652981"/>
                  <c:y val="7.09682222685991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E52-48A5-BFA3-A60725C94760}"/>
                </c:ext>
              </c:extLst>
            </c:dLbl>
            <c:dLbl>
              <c:idx val="3"/>
              <c:layout>
                <c:manualLayout>
                  <c:x val="5.2422950156533563E-3"/>
                  <c:y val="-9.1393429816991709E-2"/>
                </c:manualLayout>
              </c:layout>
              <c:showLegendKey val="0"/>
              <c:showVal val="0"/>
              <c:showCatName val="0"/>
              <c:showSerName val="0"/>
              <c:showPercent val="1"/>
              <c:showBubbleSize val="0"/>
              <c:extLst>
                <c:ext xmlns:c15="http://schemas.microsoft.com/office/drawing/2012/chart" uri="{CE6537A1-D6FC-4f65-9D91-7224C49458BB}">
                  <c15:layout>
                    <c:manualLayout>
                      <c:w val="0.11805454664581426"/>
                      <c:h val="9.8423901365859573E-2"/>
                    </c:manualLayout>
                  </c15:layout>
                </c:ext>
                <c:ext xmlns:c16="http://schemas.microsoft.com/office/drawing/2014/chart" uri="{C3380CC4-5D6E-409C-BE32-E72D297353CC}">
                  <c16:uniqueId val="{00000007-7E52-48A5-BFA3-A60725C94760}"/>
                </c:ext>
              </c:extLst>
            </c:dLbl>
            <c:dLbl>
              <c:idx val="4"/>
              <c:layout>
                <c:manualLayout>
                  <c:x val="4.0572415030808544E-2"/>
                  <c:y val="9.6285635039629759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E52-48A5-BFA3-A60725C94760}"/>
                </c:ext>
              </c:extLst>
            </c:dLbl>
            <c:dLbl>
              <c:idx val="6"/>
              <c:layout>
                <c:manualLayout>
                  <c:x val="0.12968395249530687"/>
                  <c:y val="-8.706211927923104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E52-48A5-BFA3-A60725C94760}"/>
                </c:ext>
              </c:extLst>
            </c:dLbl>
            <c:dLbl>
              <c:idx val="8"/>
              <c:layout>
                <c:manualLayout>
                  <c:x val="0.11574746680568256"/>
                  <c:y val="-0.1940055248512221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7E52-48A5-BFA3-A60725C94760}"/>
                </c:ext>
              </c:extLst>
            </c:dLbl>
            <c:dLbl>
              <c:idx val="9"/>
              <c:layout>
                <c:manualLayout>
                  <c:x val="0.22048476095248676"/>
                  <c:y val="7.307871389240470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7E52-48A5-BFA3-A60725C9476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numRef>
              <c:f>Лист1!$A$2:$A$11</c:f>
              <c:numCache>
                <c:formatCode>General</c:formatCode>
                <c:ptCount val="10"/>
              </c:numCache>
            </c:numRef>
          </c:cat>
          <c:val>
            <c:numRef>
              <c:f>Лист1!$B$2:$B$11</c:f>
              <c:numCache>
                <c:formatCode>General</c:formatCode>
                <c:ptCount val="10"/>
                <c:pt idx="0" formatCode="#,##0.00">
                  <c:v>31192.28</c:v>
                </c:pt>
                <c:pt idx="1">
                  <c:v>126.5</c:v>
                </c:pt>
                <c:pt idx="2" formatCode="#,##0.00">
                  <c:v>28171.37</c:v>
                </c:pt>
                <c:pt idx="3" formatCode="#,##0.00">
                  <c:v>1680.79</c:v>
                </c:pt>
                <c:pt idx="4" formatCode="#,##0.00">
                  <c:v>3784.21</c:v>
                </c:pt>
                <c:pt idx="5" formatCode="#,##0.00">
                  <c:v>21279.119999999999</c:v>
                </c:pt>
                <c:pt idx="6" formatCode="#,##0.00">
                  <c:v>1434.36</c:v>
                </c:pt>
                <c:pt idx="7" formatCode="#,##0.00">
                  <c:v>4430.53</c:v>
                </c:pt>
                <c:pt idx="8" formatCode="#,##0.00">
                  <c:v>26249.16</c:v>
                </c:pt>
                <c:pt idx="9" formatCode="#,##0.00">
                  <c:v>66794.210000000006</c:v>
                </c:pt>
              </c:numCache>
            </c:numRef>
          </c:val>
          <c:extLst>
            <c:ext xmlns:c16="http://schemas.microsoft.com/office/drawing/2014/chart" uri="{C3380CC4-5D6E-409C-BE32-E72D297353CC}">
              <c16:uniqueId val="{00000014-7E52-48A5-BFA3-A60725C94760}"/>
            </c:ext>
          </c:extLst>
        </c:ser>
        <c:dLbls>
          <c:showLegendKey val="0"/>
          <c:showVal val="0"/>
          <c:showCatName val="0"/>
          <c:showSerName val="0"/>
          <c:showPercent val="1"/>
          <c:showBubbleSize val="0"/>
          <c:showLeaderLines val="1"/>
        </c:dLbls>
        <c:firstSliceAng val="0"/>
      </c:pieChart>
      <c:spPr>
        <a:noFill/>
        <a:ln>
          <a:noFill/>
        </a:ln>
        <a:effectLst>
          <a:glow rad="228600">
            <a:schemeClr val="accent2">
              <a:satMod val="175000"/>
              <a:alpha val="40000"/>
            </a:schemeClr>
          </a:glow>
        </a:effectLst>
      </c:spPr>
    </c:plotArea>
    <c:plotVisOnly val="1"/>
    <c:dispBlanksAs val="gap"/>
    <c:showDLblsOverMax val="0"/>
  </c:chart>
  <c:spPr>
    <a:noFill/>
    <a:ln>
      <a:noFill/>
    </a:ln>
    <a:effectLst/>
  </c:spPr>
  <c:txPr>
    <a:bodyPr/>
    <a:lstStyle/>
    <a:p>
      <a:pPr>
        <a:defRPr>
          <a:solidFill>
            <a:schemeClr val="tx1"/>
          </a:solidFill>
        </a:defRPr>
      </a:pPr>
      <a:endParaRPr lang="ru-R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dirty="0">
                <a:latin typeface="Times New Roman" panose="02020603050405020304" pitchFamily="18" charset="0"/>
                <a:cs typeface="Times New Roman" panose="02020603050405020304" pitchFamily="18" charset="0"/>
              </a:rPr>
              <a:t>2027 год</a:t>
            </a:r>
          </a:p>
        </c:rich>
      </c:tx>
      <c:layout>
        <c:manualLayout>
          <c:xMode val="edge"/>
          <c:yMode val="edge"/>
          <c:x val="0.69422195983392021"/>
          <c:y val="4.4094133819305133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16032940784357297"/>
          <c:y val="0.14666140588416735"/>
          <c:w val="0.65204899713985265"/>
          <c:h val="0.77264923770955418"/>
        </c:manualLayout>
      </c:layout>
      <c:pieChart>
        <c:varyColors val="1"/>
        <c:ser>
          <c:idx val="0"/>
          <c:order val="0"/>
          <c:tx>
            <c:strRef>
              <c:f>Лист1!$B$1</c:f>
              <c:strCache>
                <c:ptCount val="1"/>
                <c:pt idx="0">
                  <c:v>2026 год</c:v>
                </c:pt>
              </c:strCache>
            </c:strRef>
          </c:tx>
          <c:spPr>
            <a:ln>
              <a:solidFill>
                <a:srgbClr val="000000"/>
              </a:solidFill>
            </a:ln>
          </c:spPr>
          <c:dPt>
            <c:idx val="0"/>
            <c:bubble3D val="0"/>
            <c:spPr>
              <a:solidFill>
                <a:srgbClr val="00B0F0"/>
              </a:solidFill>
              <a:ln w="19050">
                <a:solidFill>
                  <a:srgbClr val="000000"/>
                </a:solidFill>
              </a:ln>
              <a:effectLst/>
            </c:spPr>
            <c:extLst>
              <c:ext xmlns:c16="http://schemas.microsoft.com/office/drawing/2014/chart" uri="{C3380CC4-5D6E-409C-BE32-E72D297353CC}">
                <c16:uniqueId val="{00000001-742B-420C-AA1C-7BEFDFA8B137}"/>
              </c:ext>
            </c:extLst>
          </c:dPt>
          <c:dPt>
            <c:idx val="1"/>
            <c:bubble3D val="0"/>
            <c:spPr>
              <a:solidFill>
                <a:schemeClr val="accent2"/>
              </a:solidFill>
              <a:ln w="19050">
                <a:solidFill>
                  <a:srgbClr val="000000"/>
                </a:solidFill>
              </a:ln>
              <a:effectLst/>
            </c:spPr>
            <c:extLst>
              <c:ext xmlns:c16="http://schemas.microsoft.com/office/drawing/2014/chart" uri="{C3380CC4-5D6E-409C-BE32-E72D297353CC}">
                <c16:uniqueId val="{00000003-742B-420C-AA1C-7BEFDFA8B137}"/>
              </c:ext>
            </c:extLst>
          </c:dPt>
          <c:dPt>
            <c:idx val="2"/>
            <c:bubble3D val="0"/>
            <c:spPr>
              <a:solidFill>
                <a:srgbClr val="00CC00"/>
              </a:solidFill>
              <a:ln w="19050">
                <a:solidFill>
                  <a:srgbClr val="000000"/>
                </a:solidFill>
              </a:ln>
              <a:effectLst/>
            </c:spPr>
            <c:extLst>
              <c:ext xmlns:c16="http://schemas.microsoft.com/office/drawing/2014/chart" uri="{C3380CC4-5D6E-409C-BE32-E72D297353CC}">
                <c16:uniqueId val="{00000005-742B-420C-AA1C-7BEFDFA8B137}"/>
              </c:ext>
            </c:extLst>
          </c:dPt>
          <c:dPt>
            <c:idx val="3"/>
            <c:bubble3D val="0"/>
            <c:spPr>
              <a:solidFill>
                <a:schemeClr val="accent4"/>
              </a:solidFill>
              <a:ln w="19050">
                <a:solidFill>
                  <a:srgbClr val="000000"/>
                </a:solidFill>
              </a:ln>
              <a:effectLst/>
            </c:spPr>
            <c:extLst>
              <c:ext xmlns:c16="http://schemas.microsoft.com/office/drawing/2014/chart" uri="{C3380CC4-5D6E-409C-BE32-E72D297353CC}">
                <c16:uniqueId val="{00000007-742B-420C-AA1C-7BEFDFA8B137}"/>
              </c:ext>
            </c:extLst>
          </c:dPt>
          <c:dPt>
            <c:idx val="4"/>
            <c:bubble3D val="0"/>
            <c:spPr>
              <a:solidFill>
                <a:srgbClr val="FF0000"/>
              </a:solidFill>
              <a:ln w="19050">
                <a:solidFill>
                  <a:srgbClr val="000000"/>
                </a:solidFill>
              </a:ln>
              <a:effectLst/>
            </c:spPr>
            <c:extLst>
              <c:ext xmlns:c16="http://schemas.microsoft.com/office/drawing/2014/chart" uri="{C3380CC4-5D6E-409C-BE32-E72D297353CC}">
                <c16:uniqueId val="{00000009-742B-420C-AA1C-7BEFDFA8B137}"/>
              </c:ext>
            </c:extLst>
          </c:dPt>
          <c:dPt>
            <c:idx val="5"/>
            <c:bubble3D val="0"/>
            <c:spPr>
              <a:solidFill>
                <a:srgbClr val="FFFF00"/>
              </a:solidFill>
              <a:ln w="19050">
                <a:solidFill>
                  <a:srgbClr val="000000"/>
                </a:solidFill>
              </a:ln>
              <a:effectLst/>
            </c:spPr>
            <c:extLst>
              <c:ext xmlns:c16="http://schemas.microsoft.com/office/drawing/2014/chart" uri="{C3380CC4-5D6E-409C-BE32-E72D297353CC}">
                <c16:uniqueId val="{0000000B-742B-420C-AA1C-7BEFDFA8B137}"/>
              </c:ext>
            </c:extLst>
          </c:dPt>
          <c:dPt>
            <c:idx val="6"/>
            <c:bubble3D val="0"/>
            <c:spPr>
              <a:solidFill>
                <a:srgbClr val="FF6600"/>
              </a:solidFill>
              <a:ln w="19050">
                <a:solidFill>
                  <a:srgbClr val="000000"/>
                </a:solidFill>
              </a:ln>
              <a:effectLst/>
            </c:spPr>
            <c:extLst>
              <c:ext xmlns:c16="http://schemas.microsoft.com/office/drawing/2014/chart" uri="{C3380CC4-5D6E-409C-BE32-E72D297353CC}">
                <c16:uniqueId val="{0000000D-742B-420C-AA1C-7BEFDFA8B137}"/>
              </c:ext>
            </c:extLst>
          </c:dPt>
          <c:dPt>
            <c:idx val="7"/>
            <c:bubble3D val="0"/>
            <c:spPr>
              <a:solidFill>
                <a:srgbClr val="0000FF"/>
              </a:solidFill>
              <a:ln w="19050">
                <a:solidFill>
                  <a:srgbClr val="000000"/>
                </a:solidFill>
              </a:ln>
              <a:effectLst/>
            </c:spPr>
            <c:extLst>
              <c:ext xmlns:c16="http://schemas.microsoft.com/office/drawing/2014/chart" uri="{C3380CC4-5D6E-409C-BE32-E72D297353CC}">
                <c16:uniqueId val="{0000000F-742B-420C-AA1C-7BEFDFA8B137}"/>
              </c:ext>
            </c:extLst>
          </c:dPt>
          <c:dPt>
            <c:idx val="8"/>
            <c:bubble3D val="0"/>
            <c:spPr>
              <a:solidFill>
                <a:srgbClr val="FF00FF"/>
              </a:solidFill>
              <a:ln w="19050">
                <a:solidFill>
                  <a:srgbClr val="000000"/>
                </a:solidFill>
              </a:ln>
              <a:effectLst/>
            </c:spPr>
            <c:extLst>
              <c:ext xmlns:c16="http://schemas.microsoft.com/office/drawing/2014/chart" uri="{C3380CC4-5D6E-409C-BE32-E72D297353CC}">
                <c16:uniqueId val="{00000011-742B-420C-AA1C-7BEFDFA8B137}"/>
              </c:ext>
            </c:extLst>
          </c:dPt>
          <c:dPt>
            <c:idx val="9"/>
            <c:bubble3D val="0"/>
            <c:spPr>
              <a:solidFill>
                <a:schemeClr val="accent4">
                  <a:lumMod val="60000"/>
                </a:schemeClr>
              </a:solidFill>
              <a:ln w="19050">
                <a:solidFill>
                  <a:srgbClr val="000000"/>
                </a:solidFill>
              </a:ln>
              <a:effectLst/>
            </c:spPr>
            <c:extLst>
              <c:ext xmlns:c16="http://schemas.microsoft.com/office/drawing/2014/chart" uri="{C3380CC4-5D6E-409C-BE32-E72D297353CC}">
                <c16:uniqueId val="{00000013-742B-420C-AA1C-7BEFDFA8B137}"/>
              </c:ext>
            </c:extLst>
          </c:dPt>
          <c:dLbls>
            <c:dLbl>
              <c:idx val="0"/>
              <c:layout>
                <c:manualLayout>
                  <c:x val="-0.14075099536743979"/>
                  <c:y val="0.20675104839333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42B-420C-AA1C-7BEFDFA8B137}"/>
                </c:ext>
              </c:extLst>
            </c:dLbl>
            <c:dLbl>
              <c:idx val="1"/>
              <c:layout>
                <c:manualLayout>
                  <c:x val="5.3387317429846294E-2"/>
                  <c:y val="-3.26450433708400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42B-420C-AA1C-7BEFDFA8B137}"/>
                </c:ext>
              </c:extLst>
            </c:dLbl>
            <c:dLbl>
              <c:idx val="2"/>
              <c:layout>
                <c:manualLayout>
                  <c:x val="-0.21685817208940608"/>
                  <c:y val="-4.855444565461151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42B-420C-AA1C-7BEFDFA8B137}"/>
                </c:ext>
              </c:extLst>
            </c:dLbl>
            <c:dLbl>
              <c:idx val="3"/>
              <c:layout>
                <c:manualLayout>
                  <c:x val="2.3285849375909138E-2"/>
                  <c:y val="-4.063342168488413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42B-420C-AA1C-7BEFDFA8B137}"/>
                </c:ext>
              </c:extLst>
            </c:dLbl>
            <c:dLbl>
              <c:idx val="4"/>
              <c:layout>
                <c:manualLayout>
                  <c:x val="4.2179098963164297E-2"/>
                  <c:y val="3.813518782294685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42B-420C-AA1C-7BEFDFA8B137}"/>
                </c:ext>
              </c:extLst>
            </c:dLbl>
            <c:dLbl>
              <c:idx val="5"/>
              <c:layout>
                <c:manualLayout>
                  <c:x val="0.15989373273770616"/>
                  <c:y val="-0.1750749891123233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42B-420C-AA1C-7BEFDFA8B137}"/>
                </c:ext>
              </c:extLst>
            </c:dLbl>
            <c:dLbl>
              <c:idx val="6"/>
              <c:layout>
                <c:manualLayout>
                  <c:x val="-7.1527905168159607E-3"/>
                  <c:y val="-4.224571630197095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42B-420C-AA1C-7BEFDFA8B137}"/>
                </c:ext>
              </c:extLst>
            </c:dLbl>
            <c:dLbl>
              <c:idx val="7"/>
              <c:layout>
                <c:manualLayout>
                  <c:x val="7.8799384047767304E-2"/>
                  <c:y val="-7.041552272711616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42B-420C-AA1C-7BEFDFA8B137}"/>
                </c:ext>
              </c:extLst>
            </c:dLbl>
            <c:dLbl>
              <c:idx val="9"/>
              <c:layout>
                <c:manualLayout>
                  <c:x val="9.297836416108804E-2"/>
                  <c:y val="-2.506117381783558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742B-420C-AA1C-7BEFDFA8B13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Лист1!$A$2:$A$11</c:f>
              <c:strCache>
                <c:ptCount val="4"/>
                <c:pt idx="0">
                  <c:v>Кв. 1</c:v>
                </c:pt>
                <c:pt idx="1">
                  <c:v>Кв. 2</c:v>
                </c:pt>
                <c:pt idx="2">
                  <c:v>Кв. 3</c:v>
                </c:pt>
                <c:pt idx="3">
                  <c:v>Кв. 4</c:v>
                </c:pt>
              </c:strCache>
            </c:strRef>
          </c:cat>
          <c:val>
            <c:numRef>
              <c:f>Лист1!$B$2:$B$11</c:f>
              <c:numCache>
                <c:formatCode>General</c:formatCode>
                <c:ptCount val="10"/>
                <c:pt idx="0" formatCode="#,##0.00">
                  <c:v>30342.41</c:v>
                </c:pt>
                <c:pt idx="1">
                  <c:v>126.5</c:v>
                </c:pt>
                <c:pt idx="2" formatCode="#,##0.00">
                  <c:v>26735.43</c:v>
                </c:pt>
                <c:pt idx="3" formatCode="#,##0.00">
                  <c:v>1680.79</c:v>
                </c:pt>
                <c:pt idx="4" formatCode="#,##0.00">
                  <c:v>2989.21</c:v>
                </c:pt>
                <c:pt idx="5" formatCode="#,##0.00">
                  <c:v>78987.34</c:v>
                </c:pt>
                <c:pt idx="6" formatCode="#,##0.00">
                  <c:v>2304.69</c:v>
                </c:pt>
                <c:pt idx="7" formatCode="#,##0.00">
                  <c:v>2460.48</c:v>
                </c:pt>
                <c:pt idx="8" formatCode="#,##0.00">
                  <c:v>13741.79</c:v>
                </c:pt>
                <c:pt idx="9">
                  <c:v>51.37</c:v>
                </c:pt>
              </c:numCache>
            </c:numRef>
          </c:val>
          <c:extLst>
            <c:ext xmlns:c16="http://schemas.microsoft.com/office/drawing/2014/chart" uri="{C3380CC4-5D6E-409C-BE32-E72D297353CC}">
              <c16:uniqueId val="{00000014-742B-420C-AA1C-7BEFDFA8B137}"/>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ru-R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dirty="0">
                <a:latin typeface="Times New Roman" panose="02020603050405020304" pitchFamily="18" charset="0"/>
                <a:cs typeface="Times New Roman" panose="02020603050405020304" pitchFamily="18" charset="0"/>
              </a:rPr>
              <a:t>2028 год</a:t>
            </a:r>
          </a:p>
        </c:rich>
      </c:tx>
      <c:layout>
        <c:manualLayout>
          <c:xMode val="edge"/>
          <c:yMode val="edge"/>
          <c:x val="0.66649993639889504"/>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16000279913805851"/>
          <c:y val="0.14523155009031227"/>
          <c:w val="0.66056245438904515"/>
          <c:h val="0.72258146015513358"/>
        </c:manualLayout>
      </c:layout>
      <c:pieChart>
        <c:varyColors val="1"/>
        <c:ser>
          <c:idx val="0"/>
          <c:order val="0"/>
          <c:tx>
            <c:strRef>
              <c:f>Лист1!$B$1</c:f>
              <c:strCache>
                <c:ptCount val="1"/>
                <c:pt idx="0">
                  <c:v>2028 год</c:v>
                </c:pt>
              </c:strCache>
            </c:strRef>
          </c:tx>
          <c:spPr>
            <a:ln>
              <a:solidFill>
                <a:srgbClr val="000000"/>
              </a:solidFill>
            </a:ln>
          </c:spPr>
          <c:dPt>
            <c:idx val="0"/>
            <c:bubble3D val="0"/>
            <c:spPr>
              <a:solidFill>
                <a:srgbClr val="00B0F0"/>
              </a:solidFill>
              <a:ln w="19050">
                <a:solidFill>
                  <a:srgbClr val="000000"/>
                </a:solidFill>
              </a:ln>
              <a:effectLst/>
            </c:spPr>
            <c:extLst>
              <c:ext xmlns:c16="http://schemas.microsoft.com/office/drawing/2014/chart" uri="{C3380CC4-5D6E-409C-BE32-E72D297353CC}">
                <c16:uniqueId val="{00000001-3D6E-4DEA-A375-9E36B4CB900F}"/>
              </c:ext>
            </c:extLst>
          </c:dPt>
          <c:dPt>
            <c:idx val="1"/>
            <c:bubble3D val="0"/>
            <c:spPr>
              <a:solidFill>
                <a:schemeClr val="accent2"/>
              </a:solidFill>
              <a:ln w="19050">
                <a:solidFill>
                  <a:srgbClr val="000000"/>
                </a:solidFill>
              </a:ln>
              <a:effectLst/>
            </c:spPr>
            <c:extLst>
              <c:ext xmlns:c16="http://schemas.microsoft.com/office/drawing/2014/chart" uri="{C3380CC4-5D6E-409C-BE32-E72D297353CC}">
                <c16:uniqueId val="{00000003-3D6E-4DEA-A375-9E36B4CB900F}"/>
              </c:ext>
            </c:extLst>
          </c:dPt>
          <c:dPt>
            <c:idx val="2"/>
            <c:bubble3D val="0"/>
            <c:spPr>
              <a:solidFill>
                <a:srgbClr val="00CC00"/>
              </a:solidFill>
              <a:ln w="19050">
                <a:solidFill>
                  <a:srgbClr val="000000"/>
                </a:solidFill>
              </a:ln>
              <a:effectLst/>
            </c:spPr>
            <c:extLst>
              <c:ext xmlns:c16="http://schemas.microsoft.com/office/drawing/2014/chart" uri="{C3380CC4-5D6E-409C-BE32-E72D297353CC}">
                <c16:uniqueId val="{00000005-3D6E-4DEA-A375-9E36B4CB900F}"/>
              </c:ext>
            </c:extLst>
          </c:dPt>
          <c:dPt>
            <c:idx val="3"/>
            <c:bubble3D val="0"/>
            <c:spPr>
              <a:solidFill>
                <a:srgbClr val="FF0000"/>
              </a:solidFill>
              <a:ln w="19050">
                <a:solidFill>
                  <a:srgbClr val="000000"/>
                </a:solidFill>
              </a:ln>
              <a:effectLst/>
            </c:spPr>
            <c:extLst>
              <c:ext xmlns:c16="http://schemas.microsoft.com/office/drawing/2014/chart" uri="{C3380CC4-5D6E-409C-BE32-E72D297353CC}">
                <c16:uniqueId val="{00000007-3D6E-4DEA-A375-9E36B4CB900F}"/>
              </c:ext>
            </c:extLst>
          </c:dPt>
          <c:dPt>
            <c:idx val="4"/>
            <c:bubble3D val="0"/>
            <c:spPr>
              <a:solidFill>
                <a:srgbClr val="FF6600"/>
              </a:solidFill>
              <a:ln w="19050">
                <a:solidFill>
                  <a:srgbClr val="000000"/>
                </a:solidFill>
              </a:ln>
              <a:effectLst/>
            </c:spPr>
            <c:extLst>
              <c:ext xmlns:c16="http://schemas.microsoft.com/office/drawing/2014/chart" uri="{C3380CC4-5D6E-409C-BE32-E72D297353CC}">
                <c16:uniqueId val="{00000009-3D6E-4DEA-A375-9E36B4CB900F}"/>
              </c:ext>
            </c:extLst>
          </c:dPt>
          <c:dPt>
            <c:idx val="5"/>
            <c:bubble3D val="0"/>
            <c:spPr>
              <a:solidFill>
                <a:srgbClr val="FFFF00"/>
              </a:solidFill>
              <a:ln w="19050">
                <a:solidFill>
                  <a:srgbClr val="000000"/>
                </a:solidFill>
              </a:ln>
              <a:effectLst/>
            </c:spPr>
            <c:extLst>
              <c:ext xmlns:c16="http://schemas.microsoft.com/office/drawing/2014/chart" uri="{C3380CC4-5D6E-409C-BE32-E72D297353CC}">
                <c16:uniqueId val="{0000000B-3D6E-4DEA-A375-9E36B4CB900F}"/>
              </c:ext>
            </c:extLst>
          </c:dPt>
          <c:dPt>
            <c:idx val="6"/>
            <c:bubble3D val="0"/>
            <c:spPr>
              <a:solidFill>
                <a:srgbClr val="990099"/>
              </a:solidFill>
              <a:ln w="19050">
                <a:solidFill>
                  <a:srgbClr val="000000"/>
                </a:solidFill>
              </a:ln>
              <a:effectLst/>
            </c:spPr>
            <c:extLst>
              <c:ext xmlns:c16="http://schemas.microsoft.com/office/drawing/2014/chart" uri="{C3380CC4-5D6E-409C-BE32-E72D297353CC}">
                <c16:uniqueId val="{0000000D-3D6E-4DEA-A375-9E36B4CB900F}"/>
              </c:ext>
            </c:extLst>
          </c:dPt>
          <c:dPt>
            <c:idx val="7"/>
            <c:bubble3D val="0"/>
            <c:spPr>
              <a:solidFill>
                <a:srgbClr val="0000FF"/>
              </a:solidFill>
              <a:ln w="19050">
                <a:solidFill>
                  <a:srgbClr val="000000"/>
                </a:solidFill>
              </a:ln>
              <a:effectLst/>
            </c:spPr>
            <c:extLst>
              <c:ext xmlns:c16="http://schemas.microsoft.com/office/drawing/2014/chart" uri="{C3380CC4-5D6E-409C-BE32-E72D297353CC}">
                <c16:uniqueId val="{0000000F-3D6E-4DEA-A375-9E36B4CB900F}"/>
              </c:ext>
            </c:extLst>
          </c:dPt>
          <c:dPt>
            <c:idx val="8"/>
            <c:bubble3D val="0"/>
            <c:spPr>
              <a:solidFill>
                <a:srgbClr val="FF00FF"/>
              </a:solidFill>
              <a:ln w="19050">
                <a:solidFill>
                  <a:srgbClr val="000000"/>
                </a:solidFill>
              </a:ln>
              <a:effectLst/>
            </c:spPr>
            <c:extLst>
              <c:ext xmlns:c16="http://schemas.microsoft.com/office/drawing/2014/chart" uri="{C3380CC4-5D6E-409C-BE32-E72D297353CC}">
                <c16:uniqueId val="{00000011-3D6E-4DEA-A375-9E36B4CB900F}"/>
              </c:ext>
            </c:extLst>
          </c:dPt>
          <c:dPt>
            <c:idx val="9"/>
            <c:bubble3D val="0"/>
            <c:spPr>
              <a:solidFill>
                <a:schemeClr val="accent4">
                  <a:lumMod val="60000"/>
                </a:schemeClr>
              </a:solidFill>
              <a:ln w="19050">
                <a:solidFill>
                  <a:srgbClr val="000000"/>
                </a:solidFill>
              </a:ln>
              <a:effectLst/>
            </c:spPr>
            <c:extLst>
              <c:ext xmlns:c16="http://schemas.microsoft.com/office/drawing/2014/chart" uri="{C3380CC4-5D6E-409C-BE32-E72D297353CC}">
                <c16:uniqueId val="{00000013-3D6E-4DEA-A375-9E36B4CB900F}"/>
              </c:ext>
            </c:extLst>
          </c:dPt>
          <c:dLbls>
            <c:dLbl>
              <c:idx val="0"/>
              <c:layout>
                <c:manualLayout>
                  <c:x val="-0.1784591848096431"/>
                  <c:y val="0.1838094052965598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D6E-4DEA-A375-9E36B4CB900F}"/>
                </c:ext>
              </c:extLst>
            </c:dLbl>
            <c:dLbl>
              <c:idx val="1"/>
              <c:layout>
                <c:manualLayout>
                  <c:x val="7.8420679425266638E-3"/>
                  <c:y val="-2.02661477953625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D6E-4DEA-A375-9E36B4CB900F}"/>
                </c:ext>
              </c:extLst>
            </c:dLbl>
            <c:dLbl>
              <c:idx val="2"/>
              <c:layout>
                <c:manualLayout>
                  <c:x val="-0.18206531574932272"/>
                  <c:y val="-0.158844380088313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D6E-4DEA-A375-9E36B4CB900F}"/>
                </c:ext>
              </c:extLst>
            </c:dLbl>
            <c:dLbl>
              <c:idx val="3"/>
              <c:layout>
                <c:manualLayout>
                  <c:x val="4.7109976134934999E-2"/>
                  <c:y val="-8.16581256528313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D6E-4DEA-A375-9E36B4CB900F}"/>
                </c:ext>
              </c:extLst>
            </c:dLbl>
            <c:dLbl>
              <c:idx val="4"/>
              <c:layout>
                <c:manualLayout>
                  <c:x val="-0.12007854133192779"/>
                  <c:y val="-9.598364952053425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D6E-4DEA-A375-9E36B4CB900F}"/>
                </c:ext>
              </c:extLst>
            </c:dLbl>
            <c:dLbl>
              <c:idx val="5"/>
              <c:layout>
                <c:manualLayout>
                  <c:x val="0.24306756574613403"/>
                  <c:y val="-0.1230728041298535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D6E-4DEA-A375-9E36B4CB900F}"/>
                </c:ext>
              </c:extLst>
            </c:dLbl>
            <c:dLbl>
              <c:idx val="7"/>
              <c:layout>
                <c:manualLayout>
                  <c:x val="2.5226197588121963E-2"/>
                  <c:y val="-3.972646130524791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D6E-4DEA-A375-9E36B4CB900F}"/>
                </c:ext>
              </c:extLst>
            </c:dLbl>
            <c:dLbl>
              <c:idx val="8"/>
              <c:layout>
                <c:manualLayout>
                  <c:x val="0.1104032447939307"/>
                  <c:y val="0.1802546089422340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D6E-4DEA-A375-9E36B4CB900F}"/>
                </c:ext>
              </c:extLst>
            </c:dLbl>
            <c:dLbl>
              <c:idx val="9"/>
              <c:layout>
                <c:manualLayout>
                  <c:x val="0.10238123226192762"/>
                  <c:y val="-3.09772956095795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3D6E-4DEA-A375-9E36B4CB900F}"/>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showLegendKey val="0"/>
            <c:showVal val="0"/>
            <c:showCatName val="0"/>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Лист1!$A$2:$A$11</c:f>
              <c:strCache>
                <c:ptCount val="4"/>
                <c:pt idx="0">
                  <c:v>Кв. 1</c:v>
                </c:pt>
                <c:pt idx="1">
                  <c:v>Кв. 2</c:v>
                </c:pt>
                <c:pt idx="2">
                  <c:v>Кв. 3</c:v>
                </c:pt>
                <c:pt idx="3">
                  <c:v>Кв. 4</c:v>
                </c:pt>
              </c:strCache>
            </c:strRef>
          </c:cat>
          <c:val>
            <c:numRef>
              <c:f>Лист1!$B$2:$B$11</c:f>
              <c:numCache>
                <c:formatCode>General</c:formatCode>
                <c:ptCount val="10"/>
                <c:pt idx="0" formatCode="#,##0.00">
                  <c:v>30690.61</c:v>
                </c:pt>
                <c:pt idx="1">
                  <c:v>126.5</c:v>
                </c:pt>
                <c:pt idx="2" formatCode="#,##0.00">
                  <c:v>27240.55</c:v>
                </c:pt>
                <c:pt idx="3" formatCode="#,##0.00">
                  <c:v>1680.79</c:v>
                </c:pt>
                <c:pt idx="4" formatCode="#,##0.00">
                  <c:v>2989.21</c:v>
                </c:pt>
                <c:pt idx="5" formatCode="#,##0.00">
                  <c:v>47698.1</c:v>
                </c:pt>
                <c:pt idx="6" formatCode="#,##0.00">
                  <c:v>1434.36</c:v>
                </c:pt>
                <c:pt idx="7" formatCode="#,##0.00">
                  <c:v>2460.48</c:v>
                </c:pt>
                <c:pt idx="8" formatCode="#,##0.00">
                  <c:v>14557.67</c:v>
                </c:pt>
                <c:pt idx="9">
                  <c:v>0</c:v>
                </c:pt>
              </c:numCache>
            </c:numRef>
          </c:val>
          <c:extLst>
            <c:ext xmlns:c16="http://schemas.microsoft.com/office/drawing/2014/chart" uri="{C3380CC4-5D6E-409C-BE32-E72D297353CC}">
              <c16:uniqueId val="{00000014-3D6E-4DEA-A375-9E36B4CB900F}"/>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ru-R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9992465151324873E-2"/>
          <c:y val="5.7915204980030596E-2"/>
          <c:w val="0.88550138138892376"/>
          <c:h val="0.52294104930665164"/>
        </c:manualLayout>
      </c:layout>
      <c:bar3DChart>
        <c:barDir val="col"/>
        <c:grouping val="percentStacked"/>
        <c:varyColors val="0"/>
        <c:ser>
          <c:idx val="0"/>
          <c:order val="0"/>
          <c:tx>
            <c:strRef>
              <c:f>Лист1!$B$1</c:f>
              <c:strCache>
                <c:ptCount val="1"/>
                <c:pt idx="0">
                  <c:v>МП "Совершенствование муниципального управления в сельском поселении Салым"</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Pt>
            <c:idx val="0"/>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D87D-4825-AFF3-C627A6AF30BC}"/>
              </c:ext>
            </c:extLst>
          </c:dPt>
          <c:cat>
            <c:numRef>
              <c:f>Лист1!$A$2:$A$4</c:f>
              <c:numCache>
                <c:formatCode>General</c:formatCode>
                <c:ptCount val="3"/>
                <c:pt idx="0">
                  <c:v>2026</c:v>
                </c:pt>
                <c:pt idx="1">
                  <c:v>2027</c:v>
                </c:pt>
                <c:pt idx="2">
                  <c:v>2028</c:v>
                </c:pt>
              </c:numCache>
            </c:numRef>
          </c:cat>
          <c:val>
            <c:numRef>
              <c:f>Лист1!$B$2:$B$4</c:f>
              <c:numCache>
                <c:formatCode>#,##0.0</c:formatCode>
                <c:ptCount val="3"/>
                <c:pt idx="0">
                  <c:v>31192.28</c:v>
                </c:pt>
                <c:pt idx="1">
                  <c:v>30342.41</c:v>
                </c:pt>
                <c:pt idx="2">
                  <c:v>30690.61</c:v>
                </c:pt>
              </c:numCache>
            </c:numRef>
          </c:val>
          <c:extLst>
            <c:ext xmlns:c16="http://schemas.microsoft.com/office/drawing/2014/chart" uri="{C3380CC4-5D6E-409C-BE32-E72D297353CC}">
              <c16:uniqueId val="{00000002-D87D-4825-AFF3-C627A6AF30BC}"/>
            </c:ext>
          </c:extLst>
        </c:ser>
        <c:ser>
          <c:idx val="1"/>
          <c:order val="1"/>
          <c:tx>
            <c:strRef>
              <c:f>Лист1!$C$1</c:f>
              <c:strCache>
                <c:ptCount val="1"/>
                <c:pt idx="0">
                  <c:v>МП "Обеспечение деятельности органов местного самоуправления сельского поселения Салым"</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numRef>
              <c:f>Лист1!$A$2:$A$4</c:f>
              <c:numCache>
                <c:formatCode>General</c:formatCode>
                <c:ptCount val="3"/>
                <c:pt idx="0">
                  <c:v>2026</c:v>
                </c:pt>
                <c:pt idx="1">
                  <c:v>2027</c:v>
                </c:pt>
                <c:pt idx="2">
                  <c:v>2028</c:v>
                </c:pt>
              </c:numCache>
            </c:numRef>
          </c:cat>
          <c:val>
            <c:numRef>
              <c:f>Лист1!$C$2:$C$4</c:f>
              <c:numCache>
                <c:formatCode>#,##0.0</c:formatCode>
                <c:ptCount val="3"/>
                <c:pt idx="0">
                  <c:v>28171.37</c:v>
                </c:pt>
                <c:pt idx="1">
                  <c:v>26735.43</c:v>
                </c:pt>
                <c:pt idx="2">
                  <c:v>27240.55</c:v>
                </c:pt>
              </c:numCache>
            </c:numRef>
          </c:val>
          <c:extLst>
            <c:ext xmlns:c16="http://schemas.microsoft.com/office/drawing/2014/chart" uri="{C3380CC4-5D6E-409C-BE32-E72D297353CC}">
              <c16:uniqueId val="{00000003-D87D-4825-AFF3-C627A6AF30BC}"/>
            </c:ext>
          </c:extLst>
        </c:ser>
        <c:ser>
          <c:idx val="2"/>
          <c:order val="2"/>
          <c:tx>
            <c:strRef>
              <c:f>Лист1!$D$1</c:f>
              <c:strCache>
                <c:ptCount val="1"/>
                <c:pt idx="0">
                  <c:v>МП "Улучшение условий по охране труда и технике безопасности на территории сельского поселения Салым" </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numRef>
              <c:f>Лист1!$A$2:$A$4</c:f>
              <c:numCache>
                <c:formatCode>General</c:formatCode>
                <c:ptCount val="3"/>
                <c:pt idx="0">
                  <c:v>2026</c:v>
                </c:pt>
                <c:pt idx="1">
                  <c:v>2027</c:v>
                </c:pt>
                <c:pt idx="2">
                  <c:v>2028</c:v>
                </c:pt>
              </c:numCache>
            </c:numRef>
          </c:cat>
          <c:val>
            <c:numRef>
              <c:f>Лист1!$D$2:$D$4</c:f>
              <c:numCache>
                <c:formatCode>#,##0.0</c:formatCode>
                <c:ptCount val="3"/>
                <c:pt idx="0">
                  <c:v>126.5</c:v>
                </c:pt>
                <c:pt idx="1">
                  <c:v>126.5</c:v>
                </c:pt>
                <c:pt idx="2">
                  <c:v>126.5</c:v>
                </c:pt>
              </c:numCache>
            </c:numRef>
          </c:val>
          <c:extLst>
            <c:ext xmlns:c16="http://schemas.microsoft.com/office/drawing/2014/chart" uri="{C3380CC4-5D6E-409C-BE32-E72D297353CC}">
              <c16:uniqueId val="{00000004-D87D-4825-AFF3-C627A6AF30BC}"/>
            </c:ext>
          </c:extLst>
        </c:ser>
        <c:dLbls>
          <c:showLegendKey val="0"/>
          <c:showVal val="0"/>
          <c:showCatName val="0"/>
          <c:showSerName val="0"/>
          <c:showPercent val="0"/>
          <c:showBubbleSize val="0"/>
        </c:dLbls>
        <c:gapWidth val="132"/>
        <c:shape val="cylinder"/>
        <c:axId val="151543808"/>
        <c:axId val="150928128"/>
        <c:axId val="0"/>
      </c:bar3DChart>
      <c:catAx>
        <c:axId val="151543808"/>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t" anchorCtr="0"/>
          <a:lstStyle/>
          <a:p>
            <a:pPr algn="just">
              <a:defRPr sz="1197" b="1" i="0" u="none" strike="noStrike" kern="1200" baseline="0">
                <a:solidFill>
                  <a:schemeClr val="tx1"/>
                </a:solidFill>
                <a:latin typeface="+mn-lt"/>
                <a:ea typeface="+mn-ea"/>
                <a:cs typeface="+mn-cs"/>
              </a:defRPr>
            </a:pPr>
            <a:endParaRPr lang="ru-RU"/>
          </a:p>
        </c:txPr>
        <c:crossAx val="150928128"/>
        <c:crosses val="autoZero"/>
        <c:auto val="1"/>
        <c:lblAlgn val="ctr"/>
        <c:lblOffset val="100"/>
        <c:noMultiLvlLbl val="0"/>
      </c:catAx>
      <c:valAx>
        <c:axId val="150928128"/>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151543808"/>
        <c:crosses val="autoZero"/>
        <c:crossBetween val="between"/>
      </c:valAx>
      <c:spPr>
        <a:noFill/>
        <a:ln>
          <a:noFill/>
        </a:ln>
        <a:effectLst/>
      </c:spPr>
    </c:plotArea>
    <c:legend>
      <c:legendPos val="b"/>
      <c:layout>
        <c:manualLayout>
          <c:xMode val="edge"/>
          <c:yMode val="edge"/>
          <c:x val="6.1051777536802854E-2"/>
          <c:y val="0.66841241901204529"/>
          <c:w val="0.88582261298300091"/>
          <c:h val="0.32513875760624755"/>
        </c:manualLayout>
      </c:layout>
      <c:overlay val="0"/>
      <c:spPr>
        <a:noFill/>
        <a:ln>
          <a:noFill/>
        </a:ln>
        <a:effectLst/>
      </c:spPr>
      <c:txPr>
        <a:bodyPr rot="0" spcFirstLastPara="1" vertOverflow="ellipsis" vert="horz" wrap="square" anchor="ctr" anchorCtr="1"/>
        <a:lstStyle/>
        <a:p>
          <a:pPr>
            <a:defRPr sz="1000" b="0" i="0" u="none" strike="noStrike" kern="1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25271504451948E-2"/>
          <c:y val="1.9345880419576782E-2"/>
          <c:w val="0.88812308222796144"/>
          <c:h val="0.62702778346418908"/>
        </c:manualLayout>
      </c:layout>
      <c:barChart>
        <c:barDir val="col"/>
        <c:grouping val="stacked"/>
        <c:varyColors val="0"/>
        <c:ser>
          <c:idx val="0"/>
          <c:order val="0"/>
          <c:tx>
            <c:strRef>
              <c:f>Лист1!$B$1</c:f>
              <c:strCache>
                <c:ptCount val="1"/>
                <c:pt idx="0">
                  <c:v>МП "Профилактика правонарушений на территории сельского поселения Салым"</c:v>
                </c:pt>
              </c:strCache>
            </c:strRef>
          </c:tx>
          <c:spPr>
            <a:solidFill>
              <a:schemeClr val="accent1"/>
            </a:solidFill>
            <a:ln>
              <a:noFill/>
            </a:ln>
            <a:effectLst/>
          </c:spPr>
          <c:invertIfNegative val="0"/>
          <c:cat>
            <c:numRef>
              <c:f>Лист1!$A$2:$A$4</c:f>
              <c:numCache>
                <c:formatCode>General</c:formatCode>
                <c:ptCount val="3"/>
                <c:pt idx="0">
                  <c:v>2026</c:v>
                </c:pt>
                <c:pt idx="1">
                  <c:v>2027</c:v>
                </c:pt>
                <c:pt idx="2">
                  <c:v>2028</c:v>
                </c:pt>
              </c:numCache>
            </c:numRef>
          </c:cat>
          <c:val>
            <c:numRef>
              <c:f>Лист1!$B$2:$B$4</c:f>
              <c:numCache>
                <c:formatCode>#,##0.00_р_.</c:formatCode>
                <c:ptCount val="3"/>
                <c:pt idx="0">
                  <c:v>3784.21</c:v>
                </c:pt>
                <c:pt idx="1">
                  <c:v>2989.21</c:v>
                </c:pt>
                <c:pt idx="2">
                  <c:v>2989.21</c:v>
                </c:pt>
              </c:numCache>
            </c:numRef>
          </c:val>
          <c:extLst>
            <c:ext xmlns:c16="http://schemas.microsoft.com/office/drawing/2014/chart" uri="{C3380CC4-5D6E-409C-BE32-E72D297353CC}">
              <c16:uniqueId val="{00000000-89CE-4BFB-996F-8AF851F0D395}"/>
            </c:ext>
          </c:extLst>
        </c:ser>
        <c:ser>
          <c:idx val="1"/>
          <c:order val="1"/>
          <c:tx>
            <c:strRef>
              <c:f>Лист1!$C$1</c:f>
              <c:strCache>
                <c:ptCount val="1"/>
                <c:pt idx="0">
                  <c:v>МП "Защита населения и территорий от чрезвычайных ситуаций, обеспечение пожарной безопасности в сельском поселении Салым"</c:v>
                </c:pt>
              </c:strCache>
            </c:strRef>
          </c:tx>
          <c:spPr>
            <a:solidFill>
              <a:schemeClr val="accent3"/>
            </a:solidFill>
            <a:ln>
              <a:noFill/>
            </a:ln>
            <a:effectLst/>
          </c:spPr>
          <c:invertIfNegative val="0"/>
          <c:cat>
            <c:numRef>
              <c:f>Лист1!$A$2:$A$4</c:f>
              <c:numCache>
                <c:formatCode>General</c:formatCode>
                <c:ptCount val="3"/>
                <c:pt idx="0">
                  <c:v>2026</c:v>
                </c:pt>
                <c:pt idx="1">
                  <c:v>2027</c:v>
                </c:pt>
                <c:pt idx="2">
                  <c:v>2028</c:v>
                </c:pt>
              </c:numCache>
            </c:numRef>
          </c:cat>
          <c:val>
            <c:numRef>
              <c:f>Лист1!$C$2:$C$4</c:f>
              <c:numCache>
                <c:formatCode>General</c:formatCode>
                <c:ptCount val="3"/>
                <c:pt idx="0">
                  <c:v>1680.79</c:v>
                </c:pt>
                <c:pt idx="1">
                  <c:v>1680.79</c:v>
                </c:pt>
                <c:pt idx="2">
                  <c:v>1680.79</c:v>
                </c:pt>
              </c:numCache>
            </c:numRef>
          </c:val>
          <c:extLst>
            <c:ext xmlns:c16="http://schemas.microsoft.com/office/drawing/2014/chart" uri="{C3380CC4-5D6E-409C-BE32-E72D297353CC}">
              <c16:uniqueId val="{00000001-89CE-4BFB-996F-8AF851F0D395}"/>
            </c:ext>
          </c:extLst>
        </c:ser>
        <c:dLbls>
          <c:showLegendKey val="0"/>
          <c:showVal val="0"/>
          <c:showCatName val="0"/>
          <c:showSerName val="0"/>
          <c:showPercent val="0"/>
          <c:showBubbleSize val="0"/>
        </c:dLbls>
        <c:gapWidth val="150"/>
        <c:overlap val="100"/>
        <c:axId val="156395520"/>
        <c:axId val="150926400"/>
      </c:barChart>
      <c:catAx>
        <c:axId val="15639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150926400"/>
        <c:crosses val="autoZero"/>
        <c:auto val="1"/>
        <c:lblAlgn val="ctr"/>
        <c:lblOffset val="100"/>
        <c:noMultiLvlLbl val="0"/>
      </c:catAx>
      <c:valAx>
        <c:axId val="150926400"/>
        <c:scaling>
          <c:orientation val="minMax"/>
        </c:scaling>
        <c:delete val="1"/>
        <c:axPos val="l"/>
        <c:majorGridlines>
          <c:spPr>
            <a:ln w="9525" cap="flat" cmpd="sng" algn="ctr">
              <a:solidFill>
                <a:schemeClr val="tx1">
                  <a:lumMod val="15000"/>
                  <a:lumOff val="85000"/>
                </a:schemeClr>
              </a:solidFill>
              <a:round/>
            </a:ln>
            <a:effectLst/>
          </c:spPr>
        </c:majorGridlines>
        <c:numFmt formatCode="#,##0.00_р_." sourceLinked="1"/>
        <c:majorTickMark val="none"/>
        <c:minorTickMark val="none"/>
        <c:tickLblPos val="nextTo"/>
        <c:crossAx val="156395520"/>
        <c:crosses val="autoZero"/>
        <c:crossBetween val="between"/>
      </c:valAx>
      <c:spPr>
        <a:noFill/>
        <a:ln>
          <a:noFill/>
        </a:ln>
        <a:effectLst/>
      </c:spPr>
    </c:plotArea>
    <c:legend>
      <c:legendPos val="b"/>
      <c:layout>
        <c:manualLayout>
          <c:xMode val="edge"/>
          <c:yMode val="edge"/>
          <c:x val="7.7655668897178634E-2"/>
          <c:y val="0.73968998102774908"/>
          <c:w val="0.86067107903021967"/>
          <c:h val="0.22639284737593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29514091927332E-2"/>
          <c:y val="4.0372712092566508E-2"/>
          <c:w val="0.90134097181614536"/>
          <c:h val="0.62201228925704399"/>
        </c:manualLayout>
      </c:layout>
      <c:barChart>
        <c:barDir val="col"/>
        <c:grouping val="stacked"/>
        <c:varyColors val="0"/>
        <c:ser>
          <c:idx val="0"/>
          <c:order val="0"/>
          <c:tx>
            <c:strRef>
              <c:f>Лист1!$B$1</c:f>
              <c:strCache>
                <c:ptCount val="1"/>
                <c:pt idx="0">
                  <c:v>МП "Развитие транспортной системы сельского поселения Салым"</c:v>
                </c:pt>
              </c:strCache>
            </c:strRef>
          </c:tx>
          <c:spPr>
            <a:solidFill>
              <a:schemeClr val="accent1"/>
            </a:solidFill>
            <a:ln>
              <a:noFill/>
            </a:ln>
            <a:effectLst/>
          </c:spPr>
          <c:invertIfNegative val="0"/>
          <c:dLbls>
            <c:dLbl>
              <c:idx val="0"/>
              <c:layout>
                <c:manualLayout>
                  <c:x val="-1.3930174119023839E-2"/>
                  <c:y val="-0.12474491054785371"/>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r>
                      <a:rPr lang="en-US" b="1" dirty="0"/>
                      <a:t>22 713,48</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6692316601553123"/>
                      <c:h val="8.6393525719364511E-2"/>
                    </c:manualLayout>
                  </c15:layout>
                  <c15:showDataLabelsRange val="0"/>
                </c:ext>
                <c:ext xmlns:c16="http://schemas.microsoft.com/office/drawing/2014/chart" uri="{C3380CC4-5D6E-409C-BE32-E72D297353CC}">
                  <c16:uniqueId val="{00000000-999A-4E8A-9A13-73F6EC3FC3BE}"/>
                </c:ext>
              </c:extLst>
            </c:dLbl>
            <c:dLbl>
              <c:idx val="1"/>
              <c:layout>
                <c:manualLayout>
                  <c:x val="-1.1211067889502529E-2"/>
                  <c:y val="-0.3134060835095431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r>
                      <a:rPr lang="en-US" b="1" dirty="0"/>
                      <a:t>81 292,03</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6149128721610504"/>
                      <c:h val="9.4228505318471656E-2"/>
                    </c:manualLayout>
                  </c15:layout>
                  <c15:showDataLabelsRange val="0"/>
                </c:ext>
                <c:ext xmlns:c16="http://schemas.microsoft.com/office/drawing/2014/chart" uri="{C3380CC4-5D6E-409C-BE32-E72D297353CC}">
                  <c16:uniqueId val="{00000001-999A-4E8A-9A13-73F6EC3FC3BE}"/>
                </c:ext>
              </c:extLst>
            </c:dLbl>
            <c:dLbl>
              <c:idx val="2"/>
              <c:layout>
                <c:manualLayout>
                  <c:x val="8.3829506657070452E-3"/>
                  <c:y val="-0.22402555270819757"/>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r>
                      <a:rPr lang="en-US" b="1" dirty="0"/>
                      <a:t>49 132,46</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7974107125201625"/>
                      <c:h val="0.11284891956449282"/>
                    </c:manualLayout>
                  </c15:layout>
                  <c15:showDataLabelsRange val="0"/>
                </c:ext>
                <c:ext xmlns:c16="http://schemas.microsoft.com/office/drawing/2014/chart" uri="{C3380CC4-5D6E-409C-BE32-E72D297353CC}">
                  <c16:uniqueId val="{00000002-999A-4E8A-9A13-73F6EC3FC3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2026</c:v>
                </c:pt>
                <c:pt idx="1">
                  <c:v>2027</c:v>
                </c:pt>
                <c:pt idx="2">
                  <c:v>2028</c:v>
                </c:pt>
              </c:numCache>
            </c:numRef>
          </c:cat>
          <c:val>
            <c:numRef>
              <c:f>Лист1!$B$2:$B$4</c:f>
              <c:numCache>
                <c:formatCode>#,##0.00_р_.</c:formatCode>
                <c:ptCount val="3"/>
                <c:pt idx="0">
                  <c:v>21279.119999999999</c:v>
                </c:pt>
                <c:pt idx="1">
                  <c:v>78987.34</c:v>
                </c:pt>
                <c:pt idx="2">
                  <c:v>47698.1</c:v>
                </c:pt>
              </c:numCache>
            </c:numRef>
          </c:val>
          <c:extLst>
            <c:ext xmlns:c16="http://schemas.microsoft.com/office/drawing/2014/chart" uri="{C3380CC4-5D6E-409C-BE32-E72D297353CC}">
              <c16:uniqueId val="{00000003-999A-4E8A-9A13-73F6EC3FC3BE}"/>
            </c:ext>
          </c:extLst>
        </c:ser>
        <c:ser>
          <c:idx val="1"/>
          <c:order val="1"/>
          <c:tx>
            <c:strRef>
              <c:f>Лист1!$C$1</c:f>
              <c:strCache>
                <c:ptCount val="1"/>
                <c:pt idx="0">
                  <c:v>МП "Развитие и применение информационных технологий в муниципальном образовании сельское поселение Салым"</c:v>
                </c:pt>
              </c:strCache>
            </c:strRef>
          </c:tx>
          <c:spPr>
            <a:solidFill>
              <a:schemeClr val="accent3"/>
            </a:solidFill>
            <a:ln>
              <a:noFill/>
            </a:ln>
            <a:effectLst/>
          </c:spPr>
          <c:invertIfNegative val="0"/>
          <c:dLbls>
            <c:delete val="1"/>
          </c:dLbls>
          <c:cat>
            <c:numRef>
              <c:f>Лист1!$A$2:$A$4</c:f>
              <c:numCache>
                <c:formatCode>General</c:formatCode>
                <c:ptCount val="3"/>
                <c:pt idx="0">
                  <c:v>2026</c:v>
                </c:pt>
                <c:pt idx="1">
                  <c:v>2027</c:v>
                </c:pt>
                <c:pt idx="2">
                  <c:v>2028</c:v>
                </c:pt>
              </c:numCache>
            </c:numRef>
          </c:cat>
          <c:val>
            <c:numRef>
              <c:f>Лист1!$C$2:$C$4</c:f>
              <c:numCache>
                <c:formatCode>General</c:formatCode>
                <c:ptCount val="3"/>
                <c:pt idx="0">
                  <c:v>1434.36</c:v>
                </c:pt>
                <c:pt idx="1">
                  <c:v>2304.69</c:v>
                </c:pt>
                <c:pt idx="2">
                  <c:v>1434.36</c:v>
                </c:pt>
              </c:numCache>
            </c:numRef>
          </c:val>
          <c:extLst>
            <c:ext xmlns:c16="http://schemas.microsoft.com/office/drawing/2014/chart" uri="{C3380CC4-5D6E-409C-BE32-E72D297353CC}">
              <c16:uniqueId val="{00000004-999A-4E8A-9A13-73F6EC3FC3BE}"/>
            </c:ext>
          </c:extLst>
        </c:ser>
        <c:dLbls>
          <c:dLblPos val="ctr"/>
          <c:showLegendKey val="0"/>
          <c:showVal val="1"/>
          <c:showCatName val="0"/>
          <c:showSerName val="0"/>
          <c:showPercent val="0"/>
          <c:showBubbleSize val="0"/>
        </c:dLbls>
        <c:gapWidth val="79"/>
        <c:overlap val="100"/>
        <c:axId val="151126016"/>
        <c:axId val="150928704"/>
      </c:barChart>
      <c:catAx>
        <c:axId val="151126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ru-RU"/>
          </a:p>
        </c:txPr>
        <c:crossAx val="150928704"/>
        <c:crosses val="autoZero"/>
        <c:auto val="1"/>
        <c:lblAlgn val="ctr"/>
        <c:lblOffset val="100"/>
        <c:noMultiLvlLbl val="0"/>
      </c:catAx>
      <c:valAx>
        <c:axId val="150928704"/>
        <c:scaling>
          <c:orientation val="minMax"/>
        </c:scaling>
        <c:delete val="1"/>
        <c:axPos val="l"/>
        <c:numFmt formatCode="#,##0.00_р_." sourceLinked="1"/>
        <c:majorTickMark val="none"/>
        <c:minorTickMark val="none"/>
        <c:tickLblPos val="nextTo"/>
        <c:crossAx val="151126016"/>
        <c:crosses val="autoZero"/>
        <c:crossBetween val="between"/>
      </c:valAx>
      <c:spPr>
        <a:noFill/>
        <a:ln>
          <a:noFill/>
        </a:ln>
        <a:effectLst/>
      </c:spPr>
    </c:plotArea>
    <c:legend>
      <c:legendPos val="b"/>
      <c:layout>
        <c:manualLayout>
          <c:xMode val="edge"/>
          <c:yMode val="edge"/>
          <c:x val="5.0295270863877375E-2"/>
          <c:y val="0.77336689923121338"/>
          <c:w val="0.87250245058573939"/>
          <c:h val="0.1715794024607413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4074810648754764E-2"/>
          <c:w val="1"/>
          <c:h val="0.8098195715393588"/>
        </c:manualLayout>
      </c:layout>
      <c:barChart>
        <c:barDir val="col"/>
        <c:grouping val="clustered"/>
        <c:varyColors val="0"/>
        <c:ser>
          <c:idx val="0"/>
          <c:order val="0"/>
          <c:tx>
            <c:strRef>
              <c:f>Лист1!$B$1</c:f>
              <c:strCache>
                <c:ptCount val="1"/>
                <c:pt idx="0">
                  <c:v>МП "Управление муниципальным имуществом в муниципальном образовании 
сельское поселение Салым" </c:v>
                </c:pt>
              </c:strCache>
            </c:strRef>
          </c:tx>
          <c:spPr>
            <a:solidFill>
              <a:schemeClr val="accent1"/>
            </a:solidFill>
            <a:ln>
              <a:noFill/>
            </a:ln>
            <a:effectLst/>
          </c:spPr>
          <c:invertIfNegative val="0"/>
          <c:dLbls>
            <c:dLbl>
              <c:idx val="0"/>
              <c:layout>
                <c:manualLayout>
                  <c:x val="-2.2492421140887092E-4"/>
                  <c:y val="-1.7904262473710561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effectLst/>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15:layout>
                    <c:manualLayout>
                      <c:w val="0.23350900571112768"/>
                      <c:h val="6.6022403691535239E-2"/>
                    </c:manualLayout>
                  </c15:layout>
                </c:ext>
                <c:ext xmlns:c16="http://schemas.microsoft.com/office/drawing/2014/chart" uri="{C3380CC4-5D6E-409C-BE32-E72D297353CC}">
                  <c16:uniqueId val="{00000000-9D5D-44FD-B18C-27265CEAFDD0}"/>
                </c:ext>
              </c:extLst>
            </c:dLbl>
            <c:dLbl>
              <c:idx val="1"/>
              <c:layout>
                <c:manualLayout>
                  <c:x val="1.8783887043917463E-2"/>
                  <c:y val="-1.3909618008901088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4189280505491917"/>
                      <c:h val="7.2323602743580045E-2"/>
                    </c:manualLayout>
                  </c15:layout>
                </c:ext>
                <c:ext xmlns:c16="http://schemas.microsoft.com/office/drawing/2014/chart" uri="{C3380CC4-5D6E-409C-BE32-E72D297353CC}">
                  <c16:uniqueId val="{00000001-9D5D-44FD-B18C-27265CEAFDD0}"/>
                </c:ext>
              </c:extLst>
            </c:dLbl>
            <c:dLbl>
              <c:idx val="2"/>
              <c:layout>
                <c:manualLayout>
                  <c:x val="-4.1855201967147008E-3"/>
                  <c:y val="6.9283444397163418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effectLst/>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15:layout>
                    <c:manualLayout>
                      <c:w val="0.2249095249714001"/>
                      <c:h val="8.2410392555963372E-2"/>
                    </c:manualLayout>
                  </c15:layout>
                </c:ext>
                <c:ext xmlns:c16="http://schemas.microsoft.com/office/drawing/2014/chart" uri="{C3380CC4-5D6E-409C-BE32-E72D297353CC}">
                  <c16:uniqueId val="{00000002-9D5D-44FD-B18C-27265CEAFDD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effectLst/>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Лист1!$A$2:$A$4</c:f>
              <c:numCache>
                <c:formatCode>General</c:formatCode>
                <c:ptCount val="3"/>
                <c:pt idx="0">
                  <c:v>2026</c:v>
                </c:pt>
                <c:pt idx="1">
                  <c:v>2027</c:v>
                </c:pt>
                <c:pt idx="2">
                  <c:v>2028</c:v>
                </c:pt>
              </c:numCache>
            </c:numRef>
          </c:cat>
          <c:val>
            <c:numRef>
              <c:f>Лист1!$B$2:$B$4</c:f>
              <c:numCache>
                <c:formatCode>#,##0.00_р_.</c:formatCode>
                <c:ptCount val="3"/>
                <c:pt idx="0">
                  <c:v>4430.53</c:v>
                </c:pt>
                <c:pt idx="1">
                  <c:v>2460.48</c:v>
                </c:pt>
                <c:pt idx="2">
                  <c:v>2460.48</c:v>
                </c:pt>
              </c:numCache>
            </c:numRef>
          </c:val>
          <c:extLst>
            <c:ext xmlns:c16="http://schemas.microsoft.com/office/drawing/2014/chart" uri="{C3380CC4-5D6E-409C-BE32-E72D297353CC}">
              <c16:uniqueId val="{00000003-9D5D-44FD-B18C-27265CEAFDD0}"/>
            </c:ext>
          </c:extLst>
        </c:ser>
        <c:dLbls>
          <c:dLblPos val="inEnd"/>
          <c:showLegendKey val="0"/>
          <c:showVal val="1"/>
          <c:showCatName val="0"/>
          <c:showSerName val="0"/>
          <c:showPercent val="0"/>
          <c:showBubbleSize val="0"/>
        </c:dLbls>
        <c:gapWidth val="219"/>
        <c:overlap val="-27"/>
        <c:axId val="151120896"/>
        <c:axId val="156133632"/>
      </c:barChart>
      <c:catAx>
        <c:axId val="15112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156133632"/>
        <c:crosses val="autoZero"/>
        <c:auto val="1"/>
        <c:lblAlgn val="ctr"/>
        <c:lblOffset val="100"/>
        <c:noMultiLvlLbl val="0"/>
      </c:catAx>
      <c:valAx>
        <c:axId val="156133632"/>
        <c:scaling>
          <c:orientation val="minMax"/>
        </c:scaling>
        <c:delete val="1"/>
        <c:axPos val="l"/>
        <c:majorGridlines>
          <c:spPr>
            <a:ln w="9525" cap="flat" cmpd="sng" algn="ctr">
              <a:solidFill>
                <a:schemeClr val="tx1">
                  <a:lumMod val="15000"/>
                  <a:lumOff val="85000"/>
                </a:schemeClr>
              </a:solidFill>
              <a:round/>
            </a:ln>
            <a:effectLst/>
          </c:spPr>
        </c:majorGridlines>
        <c:numFmt formatCode="#,##0.00_р_." sourceLinked="1"/>
        <c:majorTickMark val="none"/>
        <c:minorTickMark val="none"/>
        <c:tickLblPos val="nextTo"/>
        <c:crossAx val="151120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ru-RU" sz="1100" dirty="0"/>
              <a:t>Неналоговые </a:t>
            </a:r>
          </a:p>
          <a:p>
            <a:pPr>
              <a:defRPr sz="1100"/>
            </a:pPr>
            <a:r>
              <a:rPr lang="ru-RU" sz="1100" dirty="0"/>
              <a:t>доходы</a:t>
            </a:r>
          </a:p>
        </c:rich>
      </c:tx>
      <c:layout>
        <c:manualLayout>
          <c:xMode val="edge"/>
          <c:yMode val="edge"/>
          <c:x val="0.20956065268110302"/>
          <c:y val="0.60593129228998077"/>
        </c:manualLayout>
      </c:layout>
      <c:overlay val="0"/>
    </c:title>
    <c:autoTitleDeleted val="0"/>
    <c:plotArea>
      <c:layout>
        <c:manualLayout>
          <c:layoutTarget val="inner"/>
          <c:xMode val="edge"/>
          <c:yMode val="edge"/>
          <c:x val="0.17663375566965989"/>
          <c:y val="7.7855560607519858E-2"/>
          <c:w val="0.55915405534650742"/>
          <c:h val="0.51854543744162562"/>
        </c:manualLayout>
      </c:layout>
      <c:doughnutChart>
        <c:varyColors val="1"/>
        <c:ser>
          <c:idx val="0"/>
          <c:order val="0"/>
          <c:tx>
            <c:strRef>
              <c:f>Лист1!$B$1</c:f>
              <c:strCache>
                <c:ptCount val="1"/>
                <c:pt idx="0">
                  <c:v>Продажи</c:v>
                </c:pt>
              </c:strCache>
            </c:strRef>
          </c:tx>
          <c:dPt>
            <c:idx val="0"/>
            <c:bubble3D val="0"/>
            <c:spPr>
              <a:gradFill>
                <a:gsLst>
                  <a:gs pos="0">
                    <a:srgbClr val="FFC000"/>
                  </a:gs>
                  <a:gs pos="0">
                    <a:schemeClr val="accent1">
                      <a:tint val="44500"/>
                      <a:satMod val="160000"/>
                    </a:schemeClr>
                  </a:gs>
                  <a:gs pos="100000">
                    <a:schemeClr val="accent1">
                      <a:tint val="23500"/>
                      <a:satMod val="160000"/>
                    </a:schemeClr>
                  </a:gs>
                </a:gsLst>
                <a:lin ang="5400000" scaled="0"/>
              </a:gradFill>
            </c:spPr>
            <c:extLst>
              <c:ext xmlns:c16="http://schemas.microsoft.com/office/drawing/2014/chart" uri="{C3380CC4-5D6E-409C-BE32-E72D297353CC}">
                <c16:uniqueId val="{00000001-349C-4333-804A-EA0DB5209E66}"/>
              </c:ext>
            </c:extLst>
          </c:dPt>
          <c:dPt>
            <c:idx val="1"/>
            <c:bubble3D val="0"/>
            <c:spPr>
              <a:solidFill>
                <a:srgbClr val="00B050"/>
              </a:solidFill>
            </c:spPr>
            <c:extLst>
              <c:ext xmlns:c16="http://schemas.microsoft.com/office/drawing/2014/chart" uri="{C3380CC4-5D6E-409C-BE32-E72D297353CC}">
                <c16:uniqueId val="{00000003-349C-4333-804A-EA0DB5209E66}"/>
              </c:ext>
            </c:extLst>
          </c:dPt>
          <c:cat>
            <c:strRef>
              <c:f>Лист1!$A$2:$A$3</c:f>
              <c:strCache>
                <c:ptCount val="2"/>
                <c:pt idx="0">
                  <c:v>Кв. 1</c:v>
                </c:pt>
                <c:pt idx="1">
                  <c:v>Кв. 2</c:v>
                </c:pt>
              </c:strCache>
            </c:strRef>
          </c:cat>
          <c:val>
            <c:numRef>
              <c:f>Лист1!$B$2:$B$3</c:f>
              <c:numCache>
                <c:formatCode>General</c:formatCode>
                <c:ptCount val="2"/>
                <c:pt idx="0">
                  <c:v>187271.3</c:v>
                </c:pt>
                <c:pt idx="1">
                  <c:v>9325.7999999999993</c:v>
                </c:pt>
              </c:numCache>
            </c:numRef>
          </c:val>
          <c:extLst>
            <c:ext xmlns:c16="http://schemas.microsoft.com/office/drawing/2014/chart" uri="{C3380CC4-5D6E-409C-BE32-E72D297353CC}">
              <c16:uniqueId val="{00000004-349C-4333-804A-EA0DB5209E66}"/>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ru-R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390890911110886E-2"/>
          <c:y val="0.14292161982002"/>
          <c:w val="0.95353357202735045"/>
          <c:h val="0.74920494945006111"/>
        </c:manualLayout>
      </c:layout>
      <c:doughnutChart>
        <c:varyColors val="1"/>
        <c:ser>
          <c:idx val="0"/>
          <c:order val="0"/>
          <c:tx>
            <c:strRef>
              <c:f>Лист1!$B$1</c:f>
              <c:strCache>
                <c:ptCount val="1"/>
                <c:pt idx="0">
                  <c:v>МП "Формирование современной городской среды в муниципальном образовании сельское поселение Салым" </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0C06-4311-ADC5-2E8650FAB3BA}"/>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0C06-4311-ADC5-2E8650FAB3BA}"/>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0C06-4311-ADC5-2E8650FAB3BA}"/>
              </c:ext>
            </c:extLst>
          </c:dPt>
          <c:dLbls>
            <c:dLbl>
              <c:idx val="0"/>
              <c:layout>
                <c:manualLayout>
                  <c:x val="-1.7585640736887821E-2"/>
                  <c:y val="-6.9287936261050356E-2"/>
                </c:manualLayout>
              </c:layout>
              <c:tx>
                <c:rich>
                  <a:bodyPr/>
                  <a:lstStyle/>
                  <a:p>
                    <a:r>
                      <a:rPr lang="en-US" dirty="0"/>
                      <a:t>26 249,16</a:t>
                    </a:r>
                  </a:p>
                </c:rich>
              </c:tx>
              <c:showLegendKey val="0"/>
              <c:showVal val="0"/>
              <c:showCatName val="1"/>
              <c:showSerName val="0"/>
              <c:showPercent val="1"/>
              <c:showBubbleSize val="0"/>
              <c:extLst>
                <c:ext xmlns:c15="http://schemas.microsoft.com/office/drawing/2012/chart" uri="{CE6537A1-D6FC-4f65-9D91-7224C49458BB}">
                  <c15:layout>
                    <c:manualLayout>
                      <c:w val="0.25377136126288996"/>
                      <c:h val="0.10147533210595648"/>
                    </c:manualLayout>
                  </c15:layout>
                  <c15:showDataLabelsRange val="0"/>
                </c:ext>
                <c:ext xmlns:c16="http://schemas.microsoft.com/office/drawing/2014/chart" uri="{C3380CC4-5D6E-409C-BE32-E72D297353CC}">
                  <c16:uniqueId val="{00000001-0C06-4311-ADC5-2E8650FAB3BA}"/>
                </c:ext>
              </c:extLst>
            </c:dLbl>
            <c:dLbl>
              <c:idx val="1"/>
              <c:layout>
                <c:manualLayout>
                  <c:x val="6.0125895102564358E-2"/>
                  <c:y val="-1.2597806592918363E-2"/>
                </c:manualLayout>
              </c:layout>
              <c:tx>
                <c:rich>
                  <a:bodyPr/>
                  <a:lstStyle/>
                  <a:p>
                    <a:r>
                      <a:rPr lang="en-US" dirty="0"/>
                      <a:t>13 741,79</a:t>
                    </a:r>
                  </a:p>
                </c:rich>
              </c:tx>
              <c:showLegendKey val="0"/>
              <c:showVal val="0"/>
              <c:showCatName val="1"/>
              <c:showSerName val="0"/>
              <c:showPercent val="1"/>
              <c:showBubbleSize val="0"/>
              <c:extLst>
                <c:ext xmlns:c15="http://schemas.microsoft.com/office/drawing/2012/chart" uri="{CE6537A1-D6FC-4f65-9D91-7224C49458BB}">
                  <c15:layout>
                    <c:manualLayout>
                      <c:w val="0.26178814727656524"/>
                      <c:h val="0.10147533210595648"/>
                    </c:manualLayout>
                  </c15:layout>
                  <c15:showDataLabelsRange val="0"/>
                </c:ext>
                <c:ext xmlns:c16="http://schemas.microsoft.com/office/drawing/2014/chart" uri="{C3380CC4-5D6E-409C-BE32-E72D297353CC}">
                  <c16:uniqueId val="{00000003-0C06-4311-ADC5-2E8650FAB3BA}"/>
                </c:ext>
              </c:extLst>
            </c:dLbl>
            <c:dLbl>
              <c:idx val="2"/>
              <c:layout>
                <c:manualLayout>
                  <c:x val="7.2379426275868339E-2"/>
                  <c:y val="-4.0942871426984301E-2"/>
                </c:manualLayout>
              </c:layout>
              <c:tx>
                <c:rich>
                  <a:bodyPr/>
                  <a:lstStyle/>
                  <a:p>
                    <a:r>
                      <a:rPr lang="en-US" dirty="0"/>
                      <a:t>14 557,68</a:t>
                    </a:r>
                  </a:p>
                </c:rich>
              </c:tx>
              <c:showLegendKey val="0"/>
              <c:showVal val="0"/>
              <c:showCatName val="1"/>
              <c:showSerName val="0"/>
              <c:showPercent val="1"/>
              <c:showBubbleSize val="0"/>
              <c:extLst>
                <c:ext xmlns:c15="http://schemas.microsoft.com/office/drawing/2012/chart" uri="{CE6537A1-D6FC-4f65-9D91-7224C49458BB}">
                  <c15:layout>
                    <c:manualLayout>
                      <c:w val="0.22571261021502659"/>
                      <c:h val="0.10147533210595648"/>
                    </c:manualLayout>
                  </c15:layout>
                  <c15:showDataLabelsRange val="0"/>
                </c:ext>
                <c:ext xmlns:c16="http://schemas.microsoft.com/office/drawing/2014/chart" uri="{C3380CC4-5D6E-409C-BE32-E72D297353CC}">
                  <c16:uniqueId val="{00000005-0C06-4311-ADC5-2E8650FAB3B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Лист1!$A$2:$A$4</c:f>
              <c:numCache>
                <c:formatCode>General</c:formatCode>
                <c:ptCount val="3"/>
                <c:pt idx="0">
                  <c:v>2026</c:v>
                </c:pt>
                <c:pt idx="1">
                  <c:v>2027</c:v>
                </c:pt>
                <c:pt idx="2">
                  <c:v>2028</c:v>
                </c:pt>
              </c:numCache>
            </c:numRef>
          </c:cat>
          <c:val>
            <c:numRef>
              <c:f>Лист1!$B$2:$B$4</c:f>
              <c:numCache>
                <c:formatCode>General</c:formatCode>
                <c:ptCount val="3"/>
                <c:pt idx="0">
                  <c:v>26249.16</c:v>
                </c:pt>
                <c:pt idx="1">
                  <c:v>13741.79</c:v>
                </c:pt>
                <c:pt idx="2">
                  <c:v>14557.68</c:v>
                </c:pt>
              </c:numCache>
            </c:numRef>
          </c:val>
          <c:extLst>
            <c:ext xmlns:c16="http://schemas.microsoft.com/office/drawing/2014/chart" uri="{C3380CC4-5D6E-409C-BE32-E72D297353CC}">
              <c16:uniqueId val="{00000006-0C06-4311-ADC5-2E8650FAB3BA}"/>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61974962284333757"/>
          <c:y val="2.2968993847745953E-2"/>
          <c:w val="0.38025037715666238"/>
          <c:h val="0.97482598274287047"/>
        </c:manualLayout>
      </c:layout>
      <c:pie3DChart>
        <c:varyColors val="1"/>
        <c:ser>
          <c:idx val="0"/>
          <c:order val="0"/>
          <c:tx>
            <c:strRef>
              <c:f>Лист1!$B$1</c:f>
              <c:strCache>
                <c:ptCount val="1"/>
                <c:pt idx="0">
                  <c:v>2026</c:v>
                </c:pt>
              </c:strCache>
            </c:strRef>
          </c:tx>
          <c:spPr>
            <a:ln>
              <a:solidFill>
                <a:srgbClr val="000000"/>
              </a:solidFill>
            </a:ln>
            <a:effectLst>
              <a:outerShdw blurRad="40000" dist="23000" dir="600000" rotWithShape="0">
                <a:srgbClr val="000000">
                  <a:alpha val="35000"/>
                </a:srgbClr>
              </a:outerShdw>
            </a:effectLst>
            <a:scene3d>
              <a:camera prst="orthographicFront"/>
              <a:lightRig rig="threePt" dir="t">
                <a:rot lat="0" lon="0" rev="1200000"/>
              </a:lightRig>
            </a:scene3d>
            <a:sp3d>
              <a:bevelT w="63500" h="25400"/>
            </a:sp3d>
          </c:spPr>
          <c:dPt>
            <c:idx val="0"/>
            <c:bubble3D val="0"/>
            <c:spPr>
              <a:solidFill>
                <a:srgbClr val="FF00FF"/>
              </a:solidFill>
              <a:ln>
                <a:solidFill>
                  <a:srgbClr val="000000"/>
                </a:solidFill>
              </a:ln>
              <a:effectLst>
                <a:outerShdw blurRad="40000" dist="23000" dir="600000" rotWithShape="0">
                  <a:srgbClr val="000000">
                    <a:alpha val="35000"/>
                  </a:srgbClr>
                </a:outerShdw>
              </a:effectLst>
              <a:scene3d>
                <a:camera prst="orthographicFront"/>
                <a:lightRig rig="threePt" dir="t">
                  <a:rot lat="0" lon="0" rev="1200000"/>
                </a:lightRig>
              </a:scene3d>
              <a:sp3d>
                <a:bevelT w="63500" h="25400"/>
                <a:contourClr>
                  <a:srgbClr val="000000"/>
                </a:contourClr>
              </a:sp3d>
            </c:spPr>
            <c:extLst>
              <c:ext xmlns:c16="http://schemas.microsoft.com/office/drawing/2014/chart" uri="{C3380CC4-5D6E-409C-BE32-E72D297353CC}">
                <c16:uniqueId val="{00000001-6E54-4596-BB9F-D196ACDCFDFC}"/>
              </c:ext>
            </c:extLst>
          </c:dPt>
          <c:dPt>
            <c:idx val="1"/>
            <c:bubble3D val="0"/>
            <c:spPr>
              <a:solidFill>
                <a:srgbClr val="92D050"/>
              </a:solidFill>
              <a:ln>
                <a:solidFill>
                  <a:srgbClr val="000000"/>
                </a:solidFill>
              </a:ln>
              <a:effectLst>
                <a:outerShdw blurRad="40000" dist="23000" dir="600000" rotWithShape="0">
                  <a:srgbClr val="000000">
                    <a:alpha val="35000"/>
                  </a:srgbClr>
                </a:outerShdw>
              </a:effectLst>
              <a:scene3d>
                <a:camera prst="orthographicFront"/>
                <a:lightRig rig="threePt" dir="t">
                  <a:rot lat="0" lon="0" rev="1200000"/>
                </a:lightRig>
              </a:scene3d>
              <a:sp3d>
                <a:bevelT w="63500" h="25400"/>
                <a:contourClr>
                  <a:srgbClr val="000000"/>
                </a:contourClr>
              </a:sp3d>
            </c:spPr>
            <c:extLst>
              <c:ext xmlns:c16="http://schemas.microsoft.com/office/drawing/2014/chart" uri="{C3380CC4-5D6E-409C-BE32-E72D297353CC}">
                <c16:uniqueId val="{00000003-6E54-4596-BB9F-D196ACDCFDFC}"/>
              </c:ext>
            </c:extLst>
          </c:dPt>
          <c:dPt>
            <c:idx val="2"/>
            <c:bubble3D val="0"/>
            <c:spPr>
              <a:solidFill>
                <a:srgbClr val="FF0066"/>
              </a:solidFill>
              <a:ln>
                <a:solidFill>
                  <a:srgbClr val="000000"/>
                </a:solidFill>
              </a:ln>
              <a:effectLst>
                <a:outerShdw blurRad="40000" dist="23000" dir="600000" rotWithShape="0">
                  <a:srgbClr val="000000">
                    <a:alpha val="35000"/>
                  </a:srgbClr>
                </a:outerShdw>
              </a:effectLst>
              <a:scene3d>
                <a:camera prst="orthographicFront"/>
                <a:lightRig rig="threePt" dir="t">
                  <a:rot lat="0" lon="0" rev="1200000"/>
                </a:lightRig>
              </a:scene3d>
              <a:sp3d>
                <a:bevelT w="63500" h="25400"/>
                <a:contourClr>
                  <a:srgbClr val="000000"/>
                </a:contourClr>
              </a:sp3d>
            </c:spPr>
            <c:extLst>
              <c:ext xmlns:c16="http://schemas.microsoft.com/office/drawing/2014/chart" uri="{C3380CC4-5D6E-409C-BE32-E72D297353CC}">
                <c16:uniqueId val="{00000005-6E54-4596-BB9F-D196ACDCFDFC}"/>
              </c:ext>
            </c:extLst>
          </c:dPt>
          <c:dPt>
            <c:idx val="3"/>
            <c:bubble3D val="0"/>
            <c:spPr>
              <a:solidFill>
                <a:srgbClr val="00FF00"/>
              </a:solidFill>
              <a:ln>
                <a:solidFill>
                  <a:srgbClr val="000000"/>
                </a:solidFill>
              </a:ln>
              <a:effectLst>
                <a:outerShdw blurRad="40000" dist="23000" dir="600000" rotWithShape="0">
                  <a:srgbClr val="000000">
                    <a:alpha val="35000"/>
                  </a:srgbClr>
                </a:outerShdw>
              </a:effectLst>
              <a:scene3d>
                <a:camera prst="orthographicFront"/>
                <a:lightRig rig="threePt" dir="t">
                  <a:rot lat="0" lon="0" rev="1200000"/>
                </a:lightRig>
              </a:scene3d>
              <a:sp3d>
                <a:bevelT w="63500" h="25400"/>
                <a:contourClr>
                  <a:srgbClr val="000000"/>
                </a:contourClr>
              </a:sp3d>
            </c:spPr>
            <c:extLst>
              <c:ext xmlns:c16="http://schemas.microsoft.com/office/drawing/2014/chart" uri="{C3380CC4-5D6E-409C-BE32-E72D297353CC}">
                <c16:uniqueId val="{00000007-6E54-4596-BB9F-D196ACDCFDFC}"/>
              </c:ext>
            </c:extLst>
          </c:dPt>
          <c:dPt>
            <c:idx val="4"/>
            <c:bubble3D val="0"/>
            <c:spPr>
              <a:solidFill>
                <a:srgbClr val="9900CC"/>
              </a:solidFill>
              <a:ln>
                <a:solidFill>
                  <a:srgbClr val="000000"/>
                </a:solidFill>
              </a:ln>
              <a:effectLst>
                <a:outerShdw blurRad="40000" dist="23000" dir="600000" rotWithShape="0">
                  <a:srgbClr val="000000">
                    <a:alpha val="35000"/>
                  </a:srgbClr>
                </a:outerShdw>
              </a:effectLst>
              <a:scene3d>
                <a:camera prst="orthographicFront"/>
                <a:lightRig rig="threePt" dir="t">
                  <a:rot lat="0" lon="0" rev="1200000"/>
                </a:lightRig>
              </a:scene3d>
              <a:sp3d>
                <a:bevelT w="63500" h="25400"/>
                <a:contourClr>
                  <a:srgbClr val="000000"/>
                </a:contourClr>
              </a:sp3d>
            </c:spPr>
            <c:extLst>
              <c:ext xmlns:c16="http://schemas.microsoft.com/office/drawing/2014/chart" uri="{C3380CC4-5D6E-409C-BE32-E72D297353CC}">
                <c16:uniqueId val="{00000009-6E54-4596-BB9F-D196ACDCFDFC}"/>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solidFill>
                  <a:srgbClr val="000000"/>
                </a:solidFill>
              </a:ln>
              <a:effectLst>
                <a:outerShdw blurRad="40000" dist="23000" dir="600000" rotWithShape="0">
                  <a:srgbClr val="000000">
                    <a:alpha val="35000"/>
                  </a:srgbClr>
                </a:outerShdw>
              </a:effectLst>
              <a:scene3d>
                <a:camera prst="orthographicFront"/>
                <a:lightRig rig="threePt" dir="t">
                  <a:rot lat="0" lon="0" rev="1200000"/>
                </a:lightRig>
              </a:scene3d>
              <a:sp3d>
                <a:bevelT w="63500" h="25400"/>
                <a:contourClr>
                  <a:srgbClr val="000000"/>
                </a:contourClr>
              </a:sp3d>
            </c:spPr>
            <c:extLst>
              <c:ext xmlns:c16="http://schemas.microsoft.com/office/drawing/2014/chart" uri="{C3380CC4-5D6E-409C-BE32-E72D297353CC}">
                <c16:uniqueId val="{0000000B-6E54-4596-BB9F-D196ACDCFDFC}"/>
              </c:ext>
            </c:extLst>
          </c:dPt>
          <c:dPt>
            <c:idx val="6"/>
            <c:bubble3D val="0"/>
            <c:spPr>
              <a:solidFill>
                <a:srgbClr val="0000FF"/>
              </a:solidFill>
              <a:ln>
                <a:solidFill>
                  <a:srgbClr val="000000"/>
                </a:solidFill>
              </a:ln>
              <a:effectLst>
                <a:outerShdw blurRad="40000" dist="23000" dir="600000" rotWithShape="0">
                  <a:srgbClr val="000000">
                    <a:alpha val="35000"/>
                  </a:srgbClr>
                </a:outerShdw>
              </a:effectLst>
              <a:scene3d>
                <a:camera prst="orthographicFront"/>
                <a:lightRig rig="threePt" dir="t">
                  <a:rot lat="0" lon="0" rev="1200000"/>
                </a:lightRig>
              </a:scene3d>
              <a:sp3d>
                <a:bevelT w="63500" h="25400"/>
                <a:contourClr>
                  <a:srgbClr val="000000"/>
                </a:contourClr>
              </a:sp3d>
            </c:spPr>
            <c:extLst>
              <c:ext xmlns:c16="http://schemas.microsoft.com/office/drawing/2014/chart" uri="{C3380CC4-5D6E-409C-BE32-E72D297353CC}">
                <c16:uniqueId val="{0000000D-6E54-4596-BB9F-D196ACDCFDFC}"/>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solidFill>
                  <a:srgbClr val="000000"/>
                </a:solidFill>
              </a:ln>
              <a:effectLst>
                <a:outerShdw blurRad="40000" dist="23000" dir="600000" rotWithShape="0">
                  <a:srgbClr val="000000">
                    <a:alpha val="35000"/>
                  </a:srgbClr>
                </a:outerShdw>
              </a:effectLst>
              <a:scene3d>
                <a:camera prst="orthographicFront"/>
                <a:lightRig rig="threePt" dir="t">
                  <a:rot lat="0" lon="0" rev="1200000"/>
                </a:lightRig>
              </a:scene3d>
              <a:sp3d>
                <a:bevelT w="63500" h="25400"/>
                <a:contourClr>
                  <a:srgbClr val="000000"/>
                </a:contourClr>
              </a:sp3d>
            </c:spPr>
            <c:extLst>
              <c:ext xmlns:c16="http://schemas.microsoft.com/office/drawing/2014/chart" uri="{C3380CC4-5D6E-409C-BE32-E72D297353CC}">
                <c16:uniqueId val="{0000000F-6E54-4596-BB9F-D196ACDCFDFC}"/>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solidFill>
                  <a:srgbClr val="000000"/>
                </a:solidFill>
              </a:ln>
              <a:effectLst>
                <a:outerShdw blurRad="40000" dist="23000" dir="600000" rotWithShape="0">
                  <a:srgbClr val="000000">
                    <a:alpha val="35000"/>
                  </a:srgbClr>
                </a:outerShdw>
              </a:effectLst>
              <a:scene3d>
                <a:camera prst="orthographicFront"/>
                <a:lightRig rig="threePt" dir="t">
                  <a:rot lat="0" lon="0" rev="1200000"/>
                </a:lightRig>
              </a:scene3d>
              <a:sp3d>
                <a:bevelT w="63500" h="25400"/>
                <a:contourClr>
                  <a:srgbClr val="000000"/>
                </a:contourClr>
              </a:sp3d>
            </c:spPr>
            <c:extLst>
              <c:ext xmlns:c16="http://schemas.microsoft.com/office/drawing/2014/chart" uri="{C3380CC4-5D6E-409C-BE32-E72D297353CC}">
                <c16:uniqueId val="{00000011-6E54-4596-BB9F-D196ACDCFDFC}"/>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solidFill>
                  <a:srgbClr val="000000"/>
                </a:solidFill>
              </a:ln>
              <a:effectLst>
                <a:outerShdw blurRad="40000" dist="23000" dir="600000" rotWithShape="0">
                  <a:srgbClr val="000000">
                    <a:alpha val="35000"/>
                  </a:srgbClr>
                </a:outerShdw>
              </a:effectLst>
              <a:scene3d>
                <a:camera prst="orthographicFront"/>
                <a:lightRig rig="threePt" dir="t">
                  <a:rot lat="0" lon="0" rev="1200000"/>
                </a:lightRig>
              </a:scene3d>
              <a:sp3d>
                <a:bevelT w="63500" h="25400"/>
                <a:contourClr>
                  <a:srgbClr val="000000"/>
                </a:contourClr>
              </a:sp3d>
            </c:spPr>
            <c:extLst>
              <c:ext xmlns:c16="http://schemas.microsoft.com/office/drawing/2014/chart" uri="{C3380CC4-5D6E-409C-BE32-E72D297353CC}">
                <c16:uniqueId val="{00000013-6E54-4596-BB9F-D196ACDCFDFC}"/>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solidFill>
                  <a:srgbClr val="000000"/>
                </a:solidFill>
              </a:ln>
              <a:effectLst>
                <a:outerShdw blurRad="40000" dist="23000" dir="600000" rotWithShape="0">
                  <a:srgbClr val="000000">
                    <a:alpha val="35000"/>
                  </a:srgbClr>
                </a:outerShdw>
              </a:effectLst>
              <a:scene3d>
                <a:camera prst="orthographicFront"/>
                <a:lightRig rig="threePt" dir="t">
                  <a:rot lat="0" lon="0" rev="1200000"/>
                </a:lightRig>
              </a:scene3d>
              <a:sp3d>
                <a:bevelT w="63500" h="25400"/>
                <a:contourClr>
                  <a:srgbClr val="000000"/>
                </a:contourClr>
              </a:sp3d>
            </c:spPr>
            <c:extLst>
              <c:ext xmlns:c16="http://schemas.microsoft.com/office/drawing/2014/chart" uri="{C3380CC4-5D6E-409C-BE32-E72D297353CC}">
                <c16:uniqueId val="{00000015-6E54-4596-BB9F-D196ACDCFDFC}"/>
              </c:ext>
            </c:extLst>
          </c:dPt>
          <c:dLbls>
            <c:dLbl>
              <c:idx val="0"/>
              <c:layout>
                <c:manualLayout>
                  <c:x val="-9.5064171526973898E-2"/>
                  <c:y val="-1.1863678461984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54-4596-BB9F-D196ACDCFDFC}"/>
                </c:ext>
              </c:extLst>
            </c:dLbl>
            <c:dLbl>
              <c:idx val="1"/>
              <c:layout>
                <c:manualLayout>
                  <c:x val="-0.14310248239731474"/>
                  <c:y val="-7.9335677344473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54-4596-BB9F-D196ACDCFDFC}"/>
                </c:ext>
              </c:extLst>
            </c:dLbl>
            <c:dLbl>
              <c:idx val="2"/>
              <c:layout>
                <c:manualLayout>
                  <c:x val="-0.14080339329532465"/>
                  <c:y val="-0.178215593949115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54-4596-BB9F-D196ACDCFDFC}"/>
                </c:ext>
              </c:extLst>
            </c:dLbl>
            <c:dLbl>
              <c:idx val="3"/>
              <c:layout>
                <c:manualLayout>
                  <c:x val="-3.0870572933732458E-2"/>
                  <c:y val="-0.230550708475529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54-4596-BB9F-D196ACDCFDFC}"/>
                </c:ext>
              </c:extLst>
            </c:dLbl>
            <c:dLbl>
              <c:idx val="4"/>
              <c:layout>
                <c:manualLayout>
                  <c:x val="3.0916934711694485E-2"/>
                  <c:y val="-0.151297644851162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E54-4596-BB9F-D196ACDCFDFC}"/>
                </c:ext>
              </c:extLst>
            </c:dLbl>
            <c:dLbl>
              <c:idx val="5"/>
              <c:layout>
                <c:manualLayout>
                  <c:x val="4.157627542104448E-2"/>
                  <c:y val="-8.4870022692653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E54-4596-BB9F-D196ACDCFDFC}"/>
                </c:ext>
              </c:extLst>
            </c:dLbl>
            <c:dLbl>
              <c:idx val="6"/>
              <c:layout>
                <c:manualLayout>
                  <c:x val="3.8615663477431429E-2"/>
                  <c:y val="-5.56530130887606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E54-4596-BB9F-D196ACDCFDFC}"/>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E54-4596-BB9F-D196ACDCFDFC}"/>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E54-4596-BB9F-D196ACDCFDFC}"/>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E54-4596-BB9F-D196ACDCFDFC}"/>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E54-4596-BB9F-D196ACDCFDF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Лист1!$A$2:$A$12</c:f>
              <c:strCache>
                <c:ptCount val="11"/>
                <c:pt idx="0">
                  <c:v>Организации в границах поселения электро-, тепло-, газо- и водоснабжения населения, водоотведения, снабжения населения топливом в пределах полномочий, установленных законодательством Российской Федерации</c:v>
                </c:pt>
                <c:pt idx="1">
                  <c:v>Организации содержания муниципального жилищного фонда, создания  условий для жилищного строительства </c:v>
                </c:pt>
                <c:pt idx="2">
                  <c:v>Обеспечение проживающих в поселении и нуждающихся в жилых помещениях малоимущих граждан жилыми помещениями, создания условий для жилищного строительства  </c:v>
                </c:pt>
                <c:pt idx="3">
                  <c:v>Распоряжение имуществом, находящемся в муниципальной собственности поселения</c:v>
                </c:pt>
                <c:pt idx="4">
                  <c:v>Утверждение генеральных планов поселения, правил землепользования и застройки, утверждение подготовленной на основе генеральных планов поселения документации по планировке территории, выдача разрешений на строительство</c:v>
                </c:pt>
                <c:pt idx="5">
                  <c:v>Осуществление отдельных функций по исполнению бюджета поселения</c:v>
                </c:pt>
                <c:pt idx="6">
                  <c:v>Организация и осуществление мероприятий по работе с детьми и молодежью в поселении</c:v>
                </c:pt>
                <c:pt idx="7">
                  <c:v>Организация библиотечного обслуживания населения, комплектование и обеспечение сохранности библиотечных фондов библиотек  поселения</c:v>
                </c:pt>
                <c:pt idx="8">
                  <c:v>Создание условий для организации досуга и обеспечения жителей поселения услугами организаций культуры</c:v>
                </c:pt>
                <c:pt idx="9">
                  <c:v>Обеспечение условий для развития  на территории поселения физической культуры, школьного спорта и массового спорта, организация проведения официальных физкультурно-оздоровительных и спортивных мероприятий поселения</c:v>
                </c:pt>
                <c:pt idx="10">
                  <c:v>Создание условий для развития местного традиционного народного художественного творчества, участие в сохранении, возрождении и развитии народных художественных  промыслов в поселении</c:v>
                </c:pt>
              </c:strCache>
            </c:strRef>
          </c:cat>
          <c:val>
            <c:numRef>
              <c:f>Лист1!$B$2:$B$12</c:f>
              <c:numCache>
                <c:formatCode>#,##0.00_р_.</c:formatCode>
                <c:ptCount val="11"/>
                <c:pt idx="0">
                  <c:v>1195.2570000000001</c:v>
                </c:pt>
                <c:pt idx="1">
                  <c:v>627.36699999999996</c:v>
                </c:pt>
                <c:pt idx="2">
                  <c:v>282.31599999999997</c:v>
                </c:pt>
                <c:pt idx="3">
                  <c:v>141.15799999999999</c:v>
                </c:pt>
                <c:pt idx="4">
                  <c:v>522.64</c:v>
                </c:pt>
                <c:pt idx="5">
                  <c:v>111.78</c:v>
                </c:pt>
                <c:pt idx="6">
                  <c:v>1336.54</c:v>
                </c:pt>
                <c:pt idx="7">
                  <c:v>7033.32</c:v>
                </c:pt>
                <c:pt idx="8">
                  <c:v>20364.59</c:v>
                </c:pt>
                <c:pt idx="9">
                  <c:v>15737.09</c:v>
                </c:pt>
                <c:pt idx="10">
                  <c:v>19390.77</c:v>
                </c:pt>
              </c:numCache>
            </c:numRef>
          </c:val>
          <c:extLst>
            <c:ext xmlns:c16="http://schemas.microsoft.com/office/drawing/2014/chart" uri="{C3380CC4-5D6E-409C-BE32-E72D297353CC}">
              <c16:uniqueId val="{00000016-6E54-4596-BB9F-D196ACDCFDFC}"/>
            </c:ext>
          </c:extLst>
        </c:ser>
        <c:dLbls>
          <c:showLegendKey val="0"/>
          <c:showVal val="0"/>
          <c:showCatName val="0"/>
          <c:showSerName val="0"/>
          <c:showPercent val="0"/>
          <c:showBubbleSize val="0"/>
          <c:showLeaderLines val="1"/>
        </c:dLbls>
      </c:pie3DChart>
      <c:spPr>
        <a:noFill/>
        <a:ln>
          <a:noFill/>
        </a:ln>
        <a:effectLst/>
      </c:spPr>
    </c:plotArea>
    <c:legend>
      <c:legendPos val="b"/>
      <c:legendEntry>
        <c:idx val="1"/>
        <c:txPr>
          <a:bodyPr rot="0" spcFirstLastPara="1" vertOverflow="ellipsis" vert="horz" wrap="square" anchor="ctr" anchorCtr="1"/>
          <a:lstStyle/>
          <a:p>
            <a:pPr>
              <a:defRPr sz="1100" b="0"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7.4829616199567454E-3"/>
          <c:y val="1.37560550342807E-4"/>
          <c:w val="0.62670008355359441"/>
          <c:h val="0.98511966316819166"/>
        </c:manualLayout>
      </c:layout>
      <c:overlay val="0"/>
      <c:spPr>
        <a:noFill/>
        <a:ln>
          <a:solidFill>
            <a:schemeClr val="bg1"/>
          </a:solidFill>
        </a:ln>
        <a:effectLst/>
      </c:spPr>
      <c:txPr>
        <a:bodyPr rot="0" spcFirstLastPara="1" vertOverflow="ellipsis" vert="horz" wrap="square" anchor="ctr" anchorCtr="1"/>
        <a:lstStyle/>
        <a:p>
          <a:pPr>
            <a:defRPr sz="1100" b="0"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464081247673228E-2"/>
          <c:y val="3.6382270048680505E-2"/>
          <c:w val="0.9649447827558858"/>
          <c:h val="0.8371382507886721"/>
        </c:manualLayout>
      </c:layout>
      <c:barChart>
        <c:barDir val="col"/>
        <c:grouping val="clustered"/>
        <c:varyColors val="0"/>
        <c:ser>
          <c:idx val="0"/>
          <c:order val="0"/>
          <c:spPr>
            <a:solidFill>
              <a:srgbClr val="FF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0387388330133136E-4"/>
                  <c:y val="-2.69625670840018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46-4F83-9F61-98888AF258E0}"/>
                </c:ext>
              </c:extLst>
            </c:dLbl>
            <c:dLbl>
              <c:idx val="1"/>
              <c:layout>
                <c:manualLayout>
                  <c:x val="-4.4373578713400317E-3"/>
                  <c:y val="-3.07318239110510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46-4F83-9F61-98888AF258E0}"/>
                </c:ext>
              </c:extLst>
            </c:dLbl>
            <c:dLbl>
              <c:idx val="2"/>
              <c:layout>
                <c:manualLayout>
                  <c:x val="0"/>
                  <c:y val="5.66213908764029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46-4F83-9F61-98888AF258E0}"/>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effectLst/>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Лист1!$B$2:$B$4</c:f>
              <c:numCache>
                <c:formatCode>#,##0.00_р_.</c:formatCode>
                <c:ptCount val="3"/>
                <c:pt idx="0">
                  <c:v>200</c:v>
                </c:pt>
                <c:pt idx="1">
                  <c:v>200</c:v>
                </c:pt>
                <c:pt idx="2">
                  <c:v>200</c:v>
                </c:pt>
              </c:numCache>
            </c:numRef>
          </c:val>
          <c:extLst>
            <c:ext xmlns:c16="http://schemas.microsoft.com/office/drawing/2014/chart" uri="{C3380CC4-5D6E-409C-BE32-E72D297353CC}">
              <c16:uniqueId val="{00000003-E946-4F83-9F61-98888AF258E0}"/>
            </c:ext>
          </c:extLst>
        </c:ser>
        <c:ser>
          <c:idx val="1"/>
          <c:order val="1"/>
          <c:spPr>
            <a:solidFill>
              <a:srgbClr val="00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Лист1!$C$2:$C$4</c:f>
              <c:numCache>
                <c:formatCode>General</c:formatCode>
                <c:ptCount val="3"/>
                <c:pt idx="0">
                  <c:v>666.41</c:v>
                </c:pt>
                <c:pt idx="1">
                  <c:v>666.41</c:v>
                </c:pt>
                <c:pt idx="2">
                  <c:v>666.41</c:v>
                </c:pt>
              </c:numCache>
            </c:numRef>
          </c:val>
          <c:extLst>
            <c:ext xmlns:c16="http://schemas.microsoft.com/office/drawing/2014/chart" uri="{C3380CC4-5D6E-409C-BE32-E72D297353CC}">
              <c16:uniqueId val="{00000004-E946-4F83-9F61-98888AF258E0}"/>
            </c:ext>
          </c:extLst>
        </c:ser>
        <c:ser>
          <c:idx val="2"/>
          <c:order val="2"/>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2186789356700158E-3"/>
                  <c:y val="-1.57720700132577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46-4F83-9F61-98888AF258E0}"/>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Лист1!$D$2:$D$4</c:f>
              <c:numCache>
                <c:formatCode>#,##0.00_р_.</c:formatCode>
                <c:ptCount val="3"/>
                <c:pt idx="0">
                  <c:v>60</c:v>
                </c:pt>
                <c:pt idx="1">
                  <c:v>60</c:v>
                </c:pt>
                <c:pt idx="2">
                  <c:v>60</c:v>
                </c:pt>
              </c:numCache>
            </c:numRef>
          </c:val>
          <c:extLst>
            <c:ext xmlns:c16="http://schemas.microsoft.com/office/drawing/2014/chart" uri="{C3380CC4-5D6E-409C-BE32-E72D297353CC}">
              <c16:uniqueId val="{00000006-E946-4F83-9F61-98888AF258E0}"/>
            </c:ext>
          </c:extLst>
        </c:ser>
        <c:ser>
          <c:idx val="3"/>
          <c:order val="3"/>
          <c:spPr>
            <a:solidFill>
              <a:srgbClr val="00CC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Лист1!$E$2:$E$4</c:f>
              <c:numCache>
                <c:formatCode>#,##0.00_р_.</c:formatCode>
                <c:ptCount val="3"/>
                <c:pt idx="0">
                  <c:v>16.5</c:v>
                </c:pt>
                <c:pt idx="1">
                  <c:v>16.5</c:v>
                </c:pt>
                <c:pt idx="2">
                  <c:v>16.5</c:v>
                </c:pt>
              </c:numCache>
            </c:numRef>
          </c:val>
          <c:extLst>
            <c:ext xmlns:c16="http://schemas.microsoft.com/office/drawing/2014/chart" uri="{C3380CC4-5D6E-409C-BE32-E72D297353CC}">
              <c16:uniqueId val="{00000007-E946-4F83-9F61-98888AF258E0}"/>
            </c:ext>
          </c:extLst>
        </c:ser>
        <c:ser>
          <c:idx val="4"/>
          <c:order val="4"/>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00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E946-4F83-9F61-98888AF258E0}"/>
              </c:ext>
            </c:extLst>
          </c:dPt>
          <c:dPt>
            <c:idx val="1"/>
            <c:invertIfNegative val="0"/>
            <c:bubble3D val="0"/>
            <c:spPr>
              <a:solidFill>
                <a:srgbClr val="00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E946-4F83-9F61-98888AF258E0}"/>
              </c:ext>
            </c:extLst>
          </c:dPt>
          <c:dPt>
            <c:idx val="2"/>
            <c:invertIfNegative val="0"/>
            <c:bubble3D val="0"/>
            <c:spPr>
              <a:solidFill>
                <a:srgbClr val="00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E946-4F83-9F61-98888AF258E0}"/>
              </c:ext>
            </c:extLst>
          </c:dPt>
          <c:dLbls>
            <c:dLbl>
              <c:idx val="0"/>
              <c:layout>
                <c:manualLayout>
                  <c:x val="3.0941981105413238E-3"/>
                  <c:y val="-1.70647890059284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946-4F83-9F61-98888AF258E0}"/>
                </c:ext>
              </c:extLst>
            </c:dLbl>
            <c:dLbl>
              <c:idx val="1"/>
              <c:layout>
                <c:manualLayout>
                  <c:x val="-1.5470990552706619E-3"/>
                  <c:y val="-3.66248594564362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946-4F83-9F61-98888AF258E0}"/>
                </c:ext>
              </c:extLst>
            </c:dLbl>
            <c:dLbl>
              <c:idx val="2"/>
              <c:layout>
                <c:manualLayout>
                  <c:x val="0"/>
                  <c:y val="-3.26695688442684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946-4F83-9F61-98888AF258E0}"/>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Лист1!$F$2:$F$4</c:f>
              <c:numCache>
                <c:formatCode>#,##0.00_р_.</c:formatCode>
                <c:ptCount val="3"/>
                <c:pt idx="0">
                  <c:v>1185.5999999999999</c:v>
                </c:pt>
                <c:pt idx="1">
                  <c:v>1327.4</c:v>
                </c:pt>
                <c:pt idx="2">
                  <c:v>1701.5</c:v>
                </c:pt>
              </c:numCache>
            </c:numRef>
          </c:val>
          <c:extLst>
            <c:ext xmlns:c16="http://schemas.microsoft.com/office/drawing/2014/chart" uri="{C3380CC4-5D6E-409C-BE32-E72D297353CC}">
              <c16:uniqueId val="{0000000E-E946-4F83-9F61-98888AF258E0}"/>
            </c:ext>
          </c:extLst>
        </c:ser>
        <c:ser>
          <c:idx val="5"/>
          <c:order val="5"/>
          <c:spPr>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Лист1!$G$2:$G$4</c:f>
              <c:numCache>
                <c:formatCode>#,##0.00_р_.</c:formatCode>
                <c:ptCount val="3"/>
                <c:pt idx="0">
                  <c:v>10.68</c:v>
                </c:pt>
                <c:pt idx="1">
                  <c:v>10.68</c:v>
                </c:pt>
                <c:pt idx="2">
                  <c:v>10.68</c:v>
                </c:pt>
              </c:numCache>
            </c:numRef>
          </c:val>
          <c:extLst>
            <c:ext xmlns:c16="http://schemas.microsoft.com/office/drawing/2014/chart" uri="{C3380CC4-5D6E-409C-BE32-E72D297353CC}">
              <c16:uniqueId val="{0000000F-E946-4F83-9F61-98888AF258E0}"/>
            </c:ext>
          </c:extLst>
        </c:ser>
        <c:dLbls>
          <c:showLegendKey val="0"/>
          <c:showVal val="0"/>
          <c:showCatName val="0"/>
          <c:showSerName val="0"/>
          <c:showPercent val="0"/>
          <c:showBubbleSize val="0"/>
        </c:dLbls>
        <c:gapWidth val="100"/>
        <c:axId val="156660224"/>
        <c:axId val="156140096"/>
      </c:barChart>
      <c:catAx>
        <c:axId val="156660224"/>
        <c:scaling>
          <c:orientation val="minMax"/>
        </c:scaling>
        <c:delete val="1"/>
        <c:axPos val="b"/>
        <c:numFmt formatCode="General" sourceLinked="1"/>
        <c:majorTickMark val="none"/>
        <c:minorTickMark val="none"/>
        <c:tickLblPos val="nextTo"/>
        <c:crossAx val="156140096"/>
        <c:crosses val="autoZero"/>
        <c:auto val="1"/>
        <c:lblAlgn val="ctr"/>
        <c:lblOffset val="100"/>
        <c:noMultiLvlLbl val="0"/>
      </c:catAx>
      <c:valAx>
        <c:axId val="156140096"/>
        <c:scaling>
          <c:orientation val="minMax"/>
        </c:scaling>
        <c:delete val="1"/>
        <c:axPos val="l"/>
        <c:majorGridlines>
          <c:spPr>
            <a:ln w="9525" cap="flat" cmpd="sng" algn="ctr">
              <a:solidFill>
                <a:schemeClr val="tx1">
                  <a:lumMod val="15000"/>
                  <a:lumOff val="85000"/>
                </a:schemeClr>
              </a:solidFill>
              <a:round/>
            </a:ln>
            <a:effectLst/>
          </c:spPr>
        </c:majorGridlines>
        <c:numFmt formatCode="#,##0.00_р_." sourceLinked="1"/>
        <c:majorTickMark val="none"/>
        <c:minorTickMark val="none"/>
        <c:tickLblPos val="nextTo"/>
        <c:crossAx val="156660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ru-RU" sz="1100" dirty="0"/>
              <a:t>Безвозмездные</a:t>
            </a:r>
            <a:r>
              <a:rPr lang="ru-RU" sz="1100" baseline="0" dirty="0"/>
              <a:t> поступления</a:t>
            </a:r>
            <a:endParaRPr lang="ru-RU" sz="1100" dirty="0"/>
          </a:p>
        </c:rich>
      </c:tx>
      <c:layout>
        <c:manualLayout>
          <c:xMode val="edge"/>
          <c:yMode val="edge"/>
          <c:x val="0.19422419248102868"/>
          <c:y val="0.59881996815022698"/>
        </c:manualLayout>
      </c:layout>
      <c:overlay val="0"/>
    </c:title>
    <c:autoTitleDeleted val="0"/>
    <c:plotArea>
      <c:layout>
        <c:manualLayout>
          <c:layoutTarget val="inner"/>
          <c:xMode val="edge"/>
          <c:yMode val="edge"/>
          <c:x val="0.17663375566965989"/>
          <c:y val="7.7855560607519858E-2"/>
          <c:w val="0.55915405534650742"/>
          <c:h val="0.51854543744162562"/>
        </c:manualLayout>
      </c:layout>
      <c:doughnutChart>
        <c:varyColors val="1"/>
        <c:ser>
          <c:idx val="0"/>
          <c:order val="0"/>
          <c:tx>
            <c:strRef>
              <c:f>Лист1!$B$1</c:f>
              <c:strCache>
                <c:ptCount val="1"/>
                <c:pt idx="0">
                  <c:v>Продажи</c:v>
                </c:pt>
              </c:strCache>
            </c:strRef>
          </c:tx>
          <c:dPt>
            <c:idx val="0"/>
            <c:bubble3D val="0"/>
            <c:spPr>
              <a:gradFill>
                <a:gsLst>
                  <a:gs pos="0">
                    <a:srgbClr val="FFC000"/>
                  </a:gs>
                  <a:gs pos="0">
                    <a:schemeClr val="accent1">
                      <a:tint val="44500"/>
                      <a:satMod val="160000"/>
                    </a:schemeClr>
                  </a:gs>
                  <a:gs pos="100000">
                    <a:schemeClr val="accent1">
                      <a:tint val="23500"/>
                      <a:satMod val="160000"/>
                    </a:schemeClr>
                  </a:gs>
                </a:gsLst>
                <a:lin ang="5400000" scaled="0"/>
              </a:gradFill>
            </c:spPr>
            <c:extLst>
              <c:ext xmlns:c16="http://schemas.microsoft.com/office/drawing/2014/chart" uri="{C3380CC4-5D6E-409C-BE32-E72D297353CC}">
                <c16:uniqueId val="{00000001-181D-4330-AF9E-D355C8EE2F78}"/>
              </c:ext>
            </c:extLst>
          </c:dPt>
          <c:dPt>
            <c:idx val="1"/>
            <c:bubble3D val="0"/>
            <c:spPr>
              <a:solidFill>
                <a:srgbClr val="0070C0"/>
              </a:solidFill>
            </c:spPr>
            <c:extLst>
              <c:ext xmlns:c16="http://schemas.microsoft.com/office/drawing/2014/chart" uri="{C3380CC4-5D6E-409C-BE32-E72D297353CC}">
                <c16:uniqueId val="{00000003-181D-4330-AF9E-D355C8EE2F78}"/>
              </c:ext>
            </c:extLst>
          </c:dPt>
          <c:cat>
            <c:strRef>
              <c:f>Лист1!$A$2:$A$3</c:f>
              <c:strCache>
                <c:ptCount val="2"/>
                <c:pt idx="0">
                  <c:v>Кв. 1</c:v>
                </c:pt>
                <c:pt idx="1">
                  <c:v>Кв. 2</c:v>
                </c:pt>
              </c:strCache>
            </c:strRef>
          </c:cat>
          <c:val>
            <c:numRef>
              <c:f>Лист1!$B$2:$B$3</c:f>
              <c:numCache>
                <c:formatCode>General</c:formatCode>
                <c:ptCount val="2"/>
                <c:pt idx="0">
                  <c:v>187271.3</c:v>
                </c:pt>
                <c:pt idx="1">
                  <c:v>41003.199999999997</c:v>
                </c:pt>
              </c:numCache>
            </c:numRef>
          </c:val>
          <c:extLst>
            <c:ext xmlns:c16="http://schemas.microsoft.com/office/drawing/2014/chart" uri="{C3380CC4-5D6E-409C-BE32-E72D297353CC}">
              <c16:uniqueId val="{00000004-181D-4330-AF9E-D355C8EE2F7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099152725720602E-3"/>
          <c:y val="4.3852137498204477E-2"/>
          <c:w val="0.97640430303065739"/>
          <c:h val="0.75514347590687603"/>
        </c:manualLayout>
      </c:layout>
      <c:barChart>
        <c:barDir val="col"/>
        <c:grouping val="stacked"/>
        <c:varyColors val="0"/>
        <c:ser>
          <c:idx val="0"/>
          <c:order val="0"/>
          <c:tx>
            <c:strRef>
              <c:f>Лист1!$B$1</c:f>
              <c:strCache>
                <c:ptCount val="1"/>
                <c:pt idx="0">
                  <c:v>Безвозмездные</c:v>
                </c:pt>
              </c:strCache>
            </c:strRef>
          </c:tx>
          <c:spPr>
            <a:solidFill>
              <a:srgbClr val="0070C0"/>
            </a:solidFill>
          </c:spPr>
          <c:invertIfNegative val="0"/>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Лист1!$B$2:$B$6</c:f>
              <c:numCache>
                <c:formatCode>General</c:formatCode>
                <c:ptCount val="5"/>
                <c:pt idx="0">
                  <c:v>78083</c:v>
                </c:pt>
                <c:pt idx="1">
                  <c:v>137155.79999999999</c:v>
                </c:pt>
                <c:pt idx="2">
                  <c:v>41003.199999999997</c:v>
                </c:pt>
                <c:pt idx="3">
                  <c:v>28563.5</c:v>
                </c:pt>
                <c:pt idx="4">
                  <c:v>32877</c:v>
                </c:pt>
              </c:numCache>
            </c:numRef>
          </c:val>
          <c:extLst>
            <c:ext xmlns:c16="http://schemas.microsoft.com/office/drawing/2014/chart" uri="{C3380CC4-5D6E-409C-BE32-E72D297353CC}">
              <c16:uniqueId val="{00000000-61B7-4022-ACF4-8425E2BF8B32}"/>
            </c:ext>
          </c:extLst>
        </c:ser>
        <c:ser>
          <c:idx val="1"/>
          <c:order val="1"/>
          <c:tx>
            <c:strRef>
              <c:f>Лист1!$C$1</c:f>
              <c:strCache>
                <c:ptCount val="1"/>
                <c:pt idx="0">
                  <c:v>Неналоговые</c:v>
                </c:pt>
              </c:strCache>
            </c:strRef>
          </c:tx>
          <c:spPr>
            <a:solidFill>
              <a:srgbClr val="009900"/>
            </a:solidFill>
          </c:spPr>
          <c:invertIfNegative val="0"/>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Лист1!$C$2:$C$6</c:f>
              <c:numCache>
                <c:formatCode>General</c:formatCode>
                <c:ptCount val="5"/>
                <c:pt idx="0">
                  <c:v>30251.3</c:v>
                </c:pt>
                <c:pt idx="1">
                  <c:v>13599.8</c:v>
                </c:pt>
                <c:pt idx="2">
                  <c:v>9325.7999999999993</c:v>
                </c:pt>
                <c:pt idx="3">
                  <c:v>9325.7999999999993</c:v>
                </c:pt>
                <c:pt idx="4">
                  <c:v>9125.7999999999993</c:v>
                </c:pt>
              </c:numCache>
            </c:numRef>
          </c:val>
          <c:extLst>
            <c:ext xmlns:c16="http://schemas.microsoft.com/office/drawing/2014/chart" uri="{C3380CC4-5D6E-409C-BE32-E72D297353CC}">
              <c16:uniqueId val="{00000001-61B7-4022-ACF4-8425E2BF8B32}"/>
            </c:ext>
          </c:extLst>
        </c:ser>
        <c:ser>
          <c:idx val="2"/>
          <c:order val="2"/>
          <c:tx>
            <c:strRef>
              <c:f>Лист1!$D$1</c:f>
              <c:strCache>
                <c:ptCount val="1"/>
                <c:pt idx="0">
                  <c:v>Налоговые</c:v>
                </c:pt>
              </c:strCache>
            </c:strRef>
          </c:tx>
          <c:spPr>
            <a:solidFill>
              <a:schemeClr val="accent2">
                <a:lumMod val="75000"/>
              </a:schemeClr>
            </a:solidFill>
          </c:spPr>
          <c:invertIfNegative val="0"/>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Лист1!$D$2:$D$6</c:f>
              <c:numCache>
                <c:formatCode>General</c:formatCode>
                <c:ptCount val="5"/>
                <c:pt idx="0">
                  <c:v>107393.3</c:v>
                </c:pt>
                <c:pt idx="1">
                  <c:v>119398.9</c:v>
                </c:pt>
                <c:pt idx="2">
                  <c:v>136942.29999999999</c:v>
                </c:pt>
                <c:pt idx="3">
                  <c:v>146740.20000000001</c:v>
                </c:pt>
                <c:pt idx="4">
                  <c:v>153582.5</c:v>
                </c:pt>
              </c:numCache>
            </c:numRef>
          </c:val>
          <c:extLst>
            <c:ext xmlns:c16="http://schemas.microsoft.com/office/drawing/2014/chart" uri="{C3380CC4-5D6E-409C-BE32-E72D297353CC}">
              <c16:uniqueId val="{00000002-61B7-4022-ACF4-8425E2BF8B32}"/>
            </c:ext>
          </c:extLst>
        </c:ser>
        <c:dLbls>
          <c:showLegendKey val="0"/>
          <c:showVal val="0"/>
          <c:showCatName val="0"/>
          <c:showSerName val="0"/>
          <c:showPercent val="0"/>
          <c:showBubbleSize val="0"/>
        </c:dLbls>
        <c:gapWidth val="150"/>
        <c:overlap val="100"/>
        <c:axId val="138875904"/>
        <c:axId val="110414080"/>
      </c:barChart>
      <c:catAx>
        <c:axId val="138875904"/>
        <c:scaling>
          <c:orientation val="minMax"/>
        </c:scaling>
        <c:delete val="0"/>
        <c:axPos val="b"/>
        <c:numFmt formatCode="General" sourceLinked="0"/>
        <c:majorTickMark val="out"/>
        <c:minorTickMark val="none"/>
        <c:tickLblPos val="nextTo"/>
        <c:txPr>
          <a:bodyPr/>
          <a:lstStyle/>
          <a:p>
            <a:pPr>
              <a:defRPr sz="900" b="1"/>
            </a:pPr>
            <a:endParaRPr lang="ru-RU"/>
          </a:p>
        </c:txPr>
        <c:crossAx val="110414080"/>
        <c:crosses val="autoZero"/>
        <c:auto val="1"/>
        <c:lblAlgn val="ctr"/>
        <c:lblOffset val="100"/>
        <c:noMultiLvlLbl val="0"/>
      </c:catAx>
      <c:valAx>
        <c:axId val="110414080"/>
        <c:scaling>
          <c:orientation val="minMax"/>
        </c:scaling>
        <c:delete val="1"/>
        <c:axPos val="l"/>
        <c:numFmt formatCode="General" sourceLinked="1"/>
        <c:majorTickMark val="out"/>
        <c:minorTickMark val="none"/>
        <c:tickLblPos val="nextTo"/>
        <c:crossAx val="138875904"/>
        <c:crosses val="autoZero"/>
        <c:crossBetween val="between"/>
      </c:valAx>
    </c:plotArea>
    <c:legend>
      <c:legendPos val="r"/>
      <c:layout>
        <c:manualLayout>
          <c:xMode val="edge"/>
          <c:yMode val="edge"/>
          <c:x val="0.71208414484558402"/>
          <c:y val="9.4443909427547202E-3"/>
          <c:w val="0.28431648184215358"/>
          <c:h val="0.35630172480470257"/>
        </c:manualLayout>
      </c:layout>
      <c:overlay val="0"/>
      <c:txPr>
        <a:bodyPr/>
        <a:lstStyle/>
        <a:p>
          <a:pPr>
            <a:lnSpc>
              <a:spcPts val="600"/>
            </a:lnSpc>
            <a:defRPr sz="9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2027 год</c:v>
                </c:pt>
              </c:strCache>
            </c:strRef>
          </c:tx>
          <c:cat>
            <c:strRef>
              <c:f>Лист1!$A$2:$A$7</c:f>
              <c:strCache>
                <c:ptCount val="6"/>
                <c:pt idx="0">
                  <c:v>НДФЛ</c:v>
                </c:pt>
                <c:pt idx="1">
                  <c:v>Акцизы</c:v>
                </c:pt>
                <c:pt idx="2">
                  <c:v>Налог на имущество</c:v>
                </c:pt>
                <c:pt idx="3">
                  <c:v>Транспортный налог</c:v>
                </c:pt>
                <c:pt idx="4">
                  <c:v>Земельный налог</c:v>
                </c:pt>
                <c:pt idx="5">
                  <c:v>Туристический налог</c:v>
                </c:pt>
              </c:strCache>
            </c:strRef>
          </c:cat>
          <c:val>
            <c:numRef>
              <c:f>Лист1!$B$2:$B$7</c:f>
              <c:numCache>
                <c:formatCode>General</c:formatCode>
                <c:ptCount val="6"/>
                <c:pt idx="0">
                  <c:v>121888</c:v>
                </c:pt>
                <c:pt idx="1">
                  <c:v>7467.3</c:v>
                </c:pt>
                <c:pt idx="2">
                  <c:v>4802</c:v>
                </c:pt>
                <c:pt idx="3">
                  <c:v>545</c:v>
                </c:pt>
                <c:pt idx="4">
                  <c:v>2140</c:v>
                </c:pt>
                <c:pt idx="5">
                  <c:v>100</c:v>
                </c:pt>
              </c:numCache>
            </c:numRef>
          </c:val>
          <c:extLst>
            <c:ext xmlns:c16="http://schemas.microsoft.com/office/drawing/2014/chart" uri="{C3380CC4-5D6E-409C-BE32-E72D297353CC}">
              <c16:uniqueId val="{00000000-EDB7-4D0F-8E24-7297F91624E5}"/>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3481508590548763"/>
          <c:y val="0.14115162854658653"/>
          <c:w val="0.2946374013998444"/>
          <c:h val="0.65137570179586979"/>
        </c:manualLayout>
      </c:layout>
      <c:overlay val="0"/>
      <c:txPr>
        <a:bodyPr/>
        <a:lstStyle/>
        <a:p>
          <a:pPr>
            <a:defRPr lang="ru-RU" sz="1200" b="0" i="0" u="none" strike="noStrike" kern="0" spc="0" baseline="0">
              <a:solidFill>
                <a:prstClr val="black"/>
              </a:solidFill>
              <a:latin typeface="Arial" pitchFamily="34" charset="0"/>
              <a:ea typeface="Batang" pitchFamily="18" charset="-127"/>
              <a:cs typeface="Arial" pitchFamily="34"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a:solidFill>
                  <a:srgbClr val="009999"/>
                </a:solidFill>
              </a:defRPr>
            </a:pPr>
            <a:r>
              <a:rPr lang="ru-RU" sz="1300" dirty="0">
                <a:solidFill>
                  <a:srgbClr val="009999"/>
                </a:solidFill>
              </a:rPr>
              <a:t>Налог на доходы физических лиц,</a:t>
            </a:r>
            <a:r>
              <a:rPr lang="ru-RU" sz="1300" baseline="0" dirty="0">
                <a:solidFill>
                  <a:srgbClr val="009999"/>
                </a:solidFill>
              </a:rPr>
              <a:t> </a:t>
            </a:r>
            <a:r>
              <a:rPr lang="ru-RU" sz="1300" dirty="0">
                <a:solidFill>
                  <a:srgbClr val="009999"/>
                </a:solidFill>
              </a:rPr>
              <a:t>тыс.руб.</a:t>
            </a:r>
          </a:p>
        </c:rich>
      </c:tx>
      <c:layout>
        <c:manualLayout>
          <c:xMode val="edge"/>
          <c:yMode val="edge"/>
          <c:x val="2.0184195733924645E-2"/>
          <c:y val="2.0339387504168974E-2"/>
        </c:manualLayout>
      </c:layout>
      <c:overlay val="0"/>
    </c:title>
    <c:autoTitleDeleted val="0"/>
    <c:plotArea>
      <c:layout>
        <c:manualLayout>
          <c:layoutTarget val="inner"/>
          <c:xMode val="edge"/>
          <c:yMode val="edge"/>
          <c:x val="3.3344750588664936E-2"/>
          <c:y val="5.7644009158488232E-2"/>
          <c:w val="0.93331049882267014"/>
          <c:h val="0.7675532252581091"/>
        </c:manualLayout>
      </c:layout>
      <c:barChart>
        <c:barDir val="col"/>
        <c:grouping val="stacked"/>
        <c:varyColors val="0"/>
        <c:ser>
          <c:idx val="0"/>
          <c:order val="0"/>
          <c:tx>
            <c:strRef>
              <c:f>Лист1!$B$1</c:f>
              <c:strCache>
                <c:ptCount val="1"/>
                <c:pt idx="0">
                  <c:v>НДФЛ</c:v>
                </c:pt>
              </c:strCache>
            </c:strRef>
          </c:tx>
          <c:spPr>
            <a:solidFill>
              <a:schemeClr val="accent1"/>
            </a:solidFill>
          </c:spPr>
          <c:invertIfNegative val="0"/>
          <c:dLbls>
            <c:dLbl>
              <c:idx val="0"/>
              <c:layout>
                <c:manualLayout>
                  <c:x val="-6.0626819252118059E-3"/>
                  <c:y val="-0.301147053371273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D4-4F8C-9ED4-86F877DE0071}"/>
                </c:ext>
              </c:extLst>
            </c:dLbl>
            <c:dLbl>
              <c:idx val="1"/>
              <c:layout>
                <c:manualLayout>
                  <c:x val="-6.062920613476578E-3"/>
                  <c:y val="-0.301326023966044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D4-4F8C-9ED4-86F877DE0071}"/>
                </c:ext>
              </c:extLst>
            </c:dLbl>
            <c:dLbl>
              <c:idx val="2"/>
              <c:layout>
                <c:manualLayout>
                  <c:x val="-9.0940228878177085E-3"/>
                  <c:y val="-0.341606018857174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D4-4F8C-9ED4-86F877DE0071}"/>
                </c:ext>
              </c:extLst>
            </c:dLbl>
            <c:dLbl>
              <c:idx val="3"/>
              <c:layout>
                <c:manualLayout>
                  <c:x val="-2.3868826466097044E-7"/>
                  <c:y val="-0.35646217974973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D4-4F8C-9ED4-86F877DE0071}"/>
                </c:ext>
              </c:extLst>
            </c:dLbl>
            <c:dLbl>
              <c:idx val="4"/>
              <c:layout>
                <c:manualLayout>
                  <c:x val="2.1219148049976436E-2"/>
                  <c:y val="-0.401483494066544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D4-4F8C-9ED4-86F877DE0071}"/>
                </c:ext>
              </c:extLst>
            </c:dLbl>
            <c:spPr>
              <a:noFill/>
              <a:ln>
                <a:noFill/>
              </a:ln>
              <a:effectLst/>
            </c:spPr>
            <c:txPr>
              <a:bodyPr/>
              <a:lstStyle/>
              <a:p>
                <a:pPr>
                  <a:defRPr sz="1200" b="1">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Лист1!$B$2:$B$6</c:f>
              <c:numCache>
                <c:formatCode>_-* #,##0.0_р_._-;\-* #,##0.0_р_._-;_-* "-"??_р_._-;_-@_-</c:formatCode>
                <c:ptCount val="5"/>
                <c:pt idx="0">
                  <c:v>94061.6</c:v>
                </c:pt>
                <c:pt idx="1">
                  <c:v>105229.6</c:v>
                </c:pt>
                <c:pt idx="2">
                  <c:v>121888</c:v>
                </c:pt>
                <c:pt idx="3">
                  <c:v>128957.8</c:v>
                </c:pt>
                <c:pt idx="4">
                  <c:v>135405.6</c:v>
                </c:pt>
              </c:numCache>
            </c:numRef>
          </c:val>
          <c:extLst>
            <c:ext xmlns:c16="http://schemas.microsoft.com/office/drawing/2014/chart" uri="{C3380CC4-5D6E-409C-BE32-E72D297353CC}">
              <c16:uniqueId val="{00000005-BAD4-4F8C-9ED4-86F877DE0071}"/>
            </c:ext>
          </c:extLst>
        </c:ser>
        <c:dLbls>
          <c:showLegendKey val="0"/>
          <c:showVal val="1"/>
          <c:showCatName val="0"/>
          <c:showSerName val="0"/>
          <c:showPercent val="0"/>
          <c:showBubbleSize val="0"/>
        </c:dLbls>
        <c:gapWidth val="95"/>
        <c:overlap val="100"/>
        <c:axId val="140753408"/>
        <c:axId val="110411776"/>
      </c:barChart>
      <c:catAx>
        <c:axId val="140753408"/>
        <c:scaling>
          <c:orientation val="minMax"/>
        </c:scaling>
        <c:delete val="0"/>
        <c:axPos val="b"/>
        <c:numFmt formatCode="General" sourceLinked="0"/>
        <c:majorTickMark val="none"/>
        <c:minorTickMark val="none"/>
        <c:tickLblPos val="nextTo"/>
        <c:txPr>
          <a:bodyPr/>
          <a:lstStyle/>
          <a:p>
            <a:pPr>
              <a:defRPr sz="900" b="1">
                <a:solidFill>
                  <a:schemeClr val="accent1">
                    <a:lumMod val="50000"/>
                  </a:schemeClr>
                </a:solidFill>
              </a:defRPr>
            </a:pPr>
            <a:endParaRPr lang="ru-RU"/>
          </a:p>
        </c:txPr>
        <c:crossAx val="110411776"/>
        <c:crosses val="autoZero"/>
        <c:auto val="1"/>
        <c:lblAlgn val="ctr"/>
        <c:lblOffset val="100"/>
        <c:noMultiLvlLbl val="0"/>
      </c:catAx>
      <c:valAx>
        <c:axId val="110411776"/>
        <c:scaling>
          <c:orientation val="minMax"/>
        </c:scaling>
        <c:delete val="1"/>
        <c:axPos val="l"/>
        <c:numFmt formatCode="_-* #,##0.0_р_._-;\-* #,##0.0_р_._-;_-* &quot;-&quot;??_р_._-;_-@_-" sourceLinked="1"/>
        <c:majorTickMark val="none"/>
        <c:minorTickMark val="none"/>
        <c:tickLblPos val="nextTo"/>
        <c:crossAx val="14075340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9933"/>
                </a:solidFill>
              </a:defRPr>
            </a:pPr>
            <a:r>
              <a:rPr lang="ru-RU" sz="1400" dirty="0">
                <a:solidFill>
                  <a:srgbClr val="FF9933"/>
                </a:solidFill>
              </a:rPr>
              <a:t>Акцизы, тыс.руб.</a:t>
            </a:r>
          </a:p>
        </c:rich>
      </c:tx>
      <c:layout>
        <c:manualLayout>
          <c:xMode val="edge"/>
          <c:yMode val="edge"/>
          <c:x val="3.0051322698544075E-2"/>
          <c:y val="4.4153030615645877E-2"/>
        </c:manualLayout>
      </c:layout>
      <c:overlay val="0"/>
    </c:title>
    <c:autoTitleDeleted val="0"/>
    <c:plotArea>
      <c:layout>
        <c:manualLayout>
          <c:layoutTarget val="inner"/>
          <c:xMode val="edge"/>
          <c:yMode val="edge"/>
          <c:x val="2.9368810993925697E-2"/>
          <c:y val="3.417155826297813E-2"/>
          <c:w val="0.93728651245525973"/>
          <c:h val="0.79102564576464152"/>
        </c:manualLayout>
      </c:layout>
      <c:barChart>
        <c:barDir val="col"/>
        <c:grouping val="stacked"/>
        <c:varyColors val="0"/>
        <c:ser>
          <c:idx val="0"/>
          <c:order val="0"/>
          <c:tx>
            <c:strRef>
              <c:f>Лист1!$B$1</c:f>
              <c:strCache>
                <c:ptCount val="1"/>
                <c:pt idx="0">
                  <c:v>Акцизы</c:v>
                </c:pt>
              </c:strCache>
            </c:strRef>
          </c:tx>
          <c:spPr>
            <a:solidFill>
              <a:srgbClr val="FF9933"/>
            </a:solidFill>
          </c:spPr>
          <c:invertIfNegative val="0"/>
          <c:dLbls>
            <c:dLbl>
              <c:idx val="0"/>
              <c:layout>
                <c:manualLayout>
                  <c:x val="3.2028383402395656E-3"/>
                  <c:y val="-0.241969146285333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6D-42AA-B14B-614959269A0D}"/>
                </c:ext>
              </c:extLst>
            </c:dLbl>
            <c:dLbl>
              <c:idx val="1"/>
              <c:layout>
                <c:manualLayout>
                  <c:x val="2.1992403893132045E-2"/>
                  <c:y val="-0.24035821416667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6D-42AA-B14B-614959269A0D}"/>
                </c:ext>
              </c:extLst>
            </c:dLbl>
            <c:dLbl>
              <c:idx val="2"/>
              <c:layout>
                <c:manualLayout>
                  <c:x val="3.0311935245869964E-3"/>
                  <c:y val="-0.255418048788229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6D-42AA-B14B-614959269A0D}"/>
                </c:ext>
              </c:extLst>
            </c:dLbl>
            <c:dLbl>
              <c:idx val="3"/>
              <c:layout>
                <c:manualLayout>
                  <c:x val="9.0940228878177085E-3"/>
                  <c:y val="-0.320868190418071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6D-42AA-B14B-614959269A0D}"/>
                </c:ext>
              </c:extLst>
            </c:dLbl>
            <c:dLbl>
              <c:idx val="4"/>
              <c:layout>
                <c:manualLayout>
                  <c:x val="2.7281939939891503E-2"/>
                  <c:y val="-0.340511371752344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6D-42AA-B14B-614959269A0D}"/>
                </c:ext>
              </c:extLst>
            </c:dLbl>
            <c:spPr>
              <a:noFill/>
              <a:ln>
                <a:noFill/>
              </a:ln>
              <a:effectLst/>
            </c:spPr>
            <c:txPr>
              <a:bodyPr/>
              <a:lstStyle/>
              <a:p>
                <a:pPr>
                  <a:defRPr sz="1100" b="1">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Лист1!$B$2:$B$6</c:f>
              <c:numCache>
                <c:formatCode>_-* #,##0.0_р_._-;\-* #,##0.0_р_._-;_-* "-"??_р_._-;_-@_-</c:formatCode>
                <c:ptCount val="5"/>
                <c:pt idx="0">
                  <c:v>6884.4</c:v>
                </c:pt>
                <c:pt idx="1">
                  <c:v>6912.3</c:v>
                </c:pt>
                <c:pt idx="2">
                  <c:v>7467.3</c:v>
                </c:pt>
                <c:pt idx="3">
                  <c:v>10244.4</c:v>
                </c:pt>
                <c:pt idx="4">
                  <c:v>10685.9</c:v>
                </c:pt>
              </c:numCache>
            </c:numRef>
          </c:val>
          <c:extLst>
            <c:ext xmlns:c16="http://schemas.microsoft.com/office/drawing/2014/chart" uri="{C3380CC4-5D6E-409C-BE32-E72D297353CC}">
              <c16:uniqueId val="{00000005-096D-42AA-B14B-614959269A0D}"/>
            </c:ext>
          </c:extLst>
        </c:ser>
        <c:dLbls>
          <c:showLegendKey val="0"/>
          <c:showVal val="1"/>
          <c:showCatName val="0"/>
          <c:showSerName val="0"/>
          <c:showPercent val="0"/>
          <c:showBubbleSize val="0"/>
        </c:dLbls>
        <c:gapWidth val="95"/>
        <c:overlap val="100"/>
        <c:axId val="140400640"/>
        <c:axId val="125682240"/>
      </c:barChart>
      <c:catAx>
        <c:axId val="140400640"/>
        <c:scaling>
          <c:orientation val="minMax"/>
        </c:scaling>
        <c:delete val="0"/>
        <c:axPos val="b"/>
        <c:numFmt formatCode="General" sourceLinked="0"/>
        <c:majorTickMark val="none"/>
        <c:minorTickMark val="none"/>
        <c:tickLblPos val="nextTo"/>
        <c:txPr>
          <a:bodyPr/>
          <a:lstStyle/>
          <a:p>
            <a:pPr>
              <a:defRPr sz="900" b="1">
                <a:solidFill>
                  <a:schemeClr val="accent1">
                    <a:lumMod val="50000"/>
                  </a:schemeClr>
                </a:solidFill>
              </a:defRPr>
            </a:pPr>
            <a:endParaRPr lang="ru-RU"/>
          </a:p>
        </c:txPr>
        <c:crossAx val="125682240"/>
        <c:crosses val="autoZero"/>
        <c:auto val="1"/>
        <c:lblAlgn val="ctr"/>
        <c:lblOffset val="100"/>
        <c:noMultiLvlLbl val="0"/>
      </c:catAx>
      <c:valAx>
        <c:axId val="125682240"/>
        <c:scaling>
          <c:orientation val="minMax"/>
        </c:scaling>
        <c:delete val="1"/>
        <c:axPos val="l"/>
        <c:numFmt formatCode="_-* #,##0.0_р_._-;\-* #,##0.0_р_._-;_-* &quot;-&quot;??_р_._-;_-@_-" sourceLinked="1"/>
        <c:majorTickMark val="none"/>
        <c:minorTickMark val="none"/>
        <c:tickLblPos val="nextTo"/>
        <c:crossAx val="14040064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accent3">
                    <a:lumMod val="75000"/>
                  </a:schemeClr>
                </a:solidFill>
              </a:defRPr>
            </a:pPr>
            <a:r>
              <a:rPr lang="ru-RU" sz="1200" dirty="0">
                <a:solidFill>
                  <a:schemeClr val="accent3">
                    <a:lumMod val="75000"/>
                  </a:schemeClr>
                </a:solidFill>
              </a:rPr>
              <a:t>Налог на имущество ФЛ, тыс.руб.</a:t>
            </a:r>
          </a:p>
        </c:rich>
      </c:tx>
      <c:layout>
        <c:manualLayout>
          <c:xMode val="edge"/>
          <c:yMode val="edge"/>
          <c:x val="0.30803832822481308"/>
          <c:y val="3.7247018517881231E-3"/>
        </c:manualLayout>
      </c:layout>
      <c:overlay val="0"/>
    </c:title>
    <c:autoTitleDeleted val="0"/>
    <c:plotArea>
      <c:layout>
        <c:manualLayout>
          <c:layoutTarget val="inner"/>
          <c:xMode val="edge"/>
          <c:yMode val="edge"/>
          <c:x val="4.4853349627819131E-2"/>
          <c:y val="0.13082641355261601"/>
          <c:w val="0.90979459072448743"/>
          <c:h val="0.67083451301109909"/>
        </c:manualLayout>
      </c:layout>
      <c:barChart>
        <c:barDir val="col"/>
        <c:grouping val="stacked"/>
        <c:varyColors val="0"/>
        <c:ser>
          <c:idx val="0"/>
          <c:order val="0"/>
          <c:tx>
            <c:strRef>
              <c:f>Лист1!$B$1</c:f>
              <c:strCache>
                <c:ptCount val="1"/>
                <c:pt idx="0">
                  <c:v>Налог на им-во</c:v>
                </c:pt>
              </c:strCache>
            </c:strRef>
          </c:tx>
          <c:spPr>
            <a:solidFill>
              <a:schemeClr val="accent3">
                <a:lumMod val="75000"/>
              </a:schemeClr>
            </a:solidFill>
          </c:spPr>
          <c:invertIfNegative val="0"/>
          <c:dLbls>
            <c:dLbl>
              <c:idx val="0"/>
              <c:layout>
                <c:manualLayout>
                  <c:x val="-1.2146798503869941E-2"/>
                  <c:y val="-0.251660256140122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61-4E4D-8A3B-1E44A33B562A}"/>
                </c:ext>
              </c:extLst>
            </c:dLbl>
            <c:dLbl>
              <c:idx val="1"/>
              <c:layout>
                <c:manualLayout>
                  <c:x val="7.4278783838832721E-3"/>
                  <c:y val="-0.312200943190220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61-4E4D-8A3B-1E44A33B562A}"/>
                </c:ext>
              </c:extLst>
            </c:dLbl>
            <c:dLbl>
              <c:idx val="2"/>
              <c:layout>
                <c:manualLayout>
                  <c:x val="-5.1352318878149336E-4"/>
                  <c:y val="-0.309661953269560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61-4E4D-8A3B-1E44A33B562A}"/>
                </c:ext>
              </c:extLst>
            </c:dLbl>
            <c:dLbl>
              <c:idx val="3"/>
              <c:layout>
                <c:manualLayout>
                  <c:x val="1.2551074571960422E-3"/>
                  <c:y val="-0.338323519608932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61-4E4D-8A3B-1E44A33B562A}"/>
                </c:ext>
              </c:extLst>
            </c:dLbl>
            <c:dLbl>
              <c:idx val="4"/>
              <c:layout>
                <c:manualLayout>
                  <c:x val="1.5898233529607821E-2"/>
                  <c:y val="-0.338481069153235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61-4E4D-8A3B-1E44A33B562A}"/>
                </c:ext>
              </c:extLst>
            </c:dLbl>
            <c:spPr>
              <a:noFill/>
              <a:ln>
                <a:noFill/>
              </a:ln>
              <a:effectLst/>
            </c:spPr>
            <c:txPr>
              <a:bodyPr/>
              <a:lstStyle/>
              <a:p>
                <a:pPr>
                  <a:defRPr sz="1100" b="1">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2024 (отчет)</c:v>
                </c:pt>
                <c:pt idx="1">
                  <c:v>2025 (оценка)</c:v>
                </c:pt>
                <c:pt idx="2">
                  <c:v>2026 (прогноз)</c:v>
                </c:pt>
                <c:pt idx="3">
                  <c:v>2027 (прогноз)</c:v>
                </c:pt>
                <c:pt idx="4">
                  <c:v>2028 (прогноз)</c:v>
                </c:pt>
              </c:strCache>
            </c:strRef>
          </c:cat>
          <c:val>
            <c:numRef>
              <c:f>Лист1!$B$2:$B$6</c:f>
              <c:numCache>
                <c:formatCode>_-* #,##0.0_р_._-;\-* #,##0.0_р_._-;_-* "-"??_р_._-;_-@_-</c:formatCode>
                <c:ptCount val="5"/>
                <c:pt idx="0">
                  <c:v>4498.6000000000004</c:v>
                </c:pt>
                <c:pt idx="1">
                  <c:v>4800</c:v>
                </c:pt>
                <c:pt idx="2">
                  <c:v>4802</c:v>
                </c:pt>
                <c:pt idx="3">
                  <c:v>4850</c:v>
                </c:pt>
                <c:pt idx="4">
                  <c:v>4900</c:v>
                </c:pt>
              </c:numCache>
            </c:numRef>
          </c:val>
          <c:extLst>
            <c:ext xmlns:c16="http://schemas.microsoft.com/office/drawing/2014/chart" uri="{C3380CC4-5D6E-409C-BE32-E72D297353CC}">
              <c16:uniqueId val="{00000005-9861-4E4D-8A3B-1E44A33B562A}"/>
            </c:ext>
          </c:extLst>
        </c:ser>
        <c:dLbls>
          <c:showLegendKey val="0"/>
          <c:showVal val="1"/>
          <c:showCatName val="0"/>
          <c:showSerName val="0"/>
          <c:showPercent val="0"/>
          <c:showBubbleSize val="0"/>
        </c:dLbls>
        <c:gapWidth val="95"/>
        <c:overlap val="100"/>
        <c:axId val="140402176"/>
        <c:axId val="125683968"/>
      </c:barChart>
      <c:catAx>
        <c:axId val="140402176"/>
        <c:scaling>
          <c:orientation val="minMax"/>
        </c:scaling>
        <c:delete val="0"/>
        <c:axPos val="b"/>
        <c:numFmt formatCode="General" sourceLinked="0"/>
        <c:majorTickMark val="none"/>
        <c:minorTickMark val="none"/>
        <c:tickLblPos val="nextTo"/>
        <c:txPr>
          <a:bodyPr/>
          <a:lstStyle/>
          <a:p>
            <a:pPr>
              <a:defRPr sz="900" b="1">
                <a:solidFill>
                  <a:schemeClr val="accent1">
                    <a:lumMod val="50000"/>
                  </a:schemeClr>
                </a:solidFill>
              </a:defRPr>
            </a:pPr>
            <a:endParaRPr lang="ru-RU"/>
          </a:p>
        </c:txPr>
        <c:crossAx val="125683968"/>
        <c:crosses val="autoZero"/>
        <c:auto val="1"/>
        <c:lblAlgn val="ctr"/>
        <c:lblOffset val="100"/>
        <c:noMultiLvlLbl val="0"/>
      </c:catAx>
      <c:valAx>
        <c:axId val="125683968"/>
        <c:scaling>
          <c:orientation val="minMax"/>
        </c:scaling>
        <c:delete val="1"/>
        <c:axPos val="l"/>
        <c:numFmt formatCode="_-* #,##0.0_р_._-;\-* #,##0.0_р_._-;_-* &quot;-&quot;??_р_._-;_-@_-" sourceLinked="1"/>
        <c:majorTickMark val="none"/>
        <c:minorTickMark val="none"/>
        <c:tickLblPos val="nextTo"/>
        <c:crossAx val="14040217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F0100-38ED-42C0-894A-3658E4165FF8}" type="doc">
      <dgm:prSet loTypeId="urn:microsoft.com/office/officeart/2005/8/layout/vList3" loCatId="list" qsTypeId="urn:microsoft.com/office/officeart/2005/8/quickstyle/simple1" qsCatId="simple" csTypeId="urn:microsoft.com/office/officeart/2005/8/colors/accent1_1" csCatId="accent1" phldr="1"/>
      <dgm:spPr/>
    </dgm:pt>
    <dgm:pt modelId="{B6C075BE-CB26-40F7-8742-98DDAD8ECE60}">
      <dgm:prSet custT="1"/>
      <dgm:spPr/>
      <dgm:t>
        <a:bodyPr/>
        <a:lstStyle/>
        <a:p>
          <a:r>
            <a:rPr lang="ru-RU" sz="1600" b="1" dirty="0">
              <a:solidFill>
                <a:srgbClr val="2C8EA0"/>
              </a:solidFill>
            </a:rPr>
            <a:t>Федеральный закон от 06.10.2003 № 131-ФЗ «Об общих принципах организации местного самоуправления в Российской Федерации»</a:t>
          </a:r>
          <a:endParaRPr lang="ru-RU" sz="1600" dirty="0">
            <a:solidFill>
              <a:srgbClr val="2C8EA0"/>
            </a:solidFill>
          </a:endParaRPr>
        </a:p>
      </dgm:t>
    </dgm:pt>
    <dgm:pt modelId="{4CB4196C-3CC4-485A-AF26-A734FCFE945D}" type="parTrans" cxnId="{E44DE946-1AC9-4401-9127-BAED87680E6F}">
      <dgm:prSet/>
      <dgm:spPr/>
      <dgm:t>
        <a:bodyPr/>
        <a:lstStyle/>
        <a:p>
          <a:endParaRPr lang="ru-RU"/>
        </a:p>
      </dgm:t>
    </dgm:pt>
    <dgm:pt modelId="{8A9EE1EF-75C2-4C3B-8FB3-A764B2551E32}" type="sibTrans" cxnId="{E44DE946-1AC9-4401-9127-BAED87680E6F}">
      <dgm:prSet/>
      <dgm:spPr/>
      <dgm:t>
        <a:bodyPr/>
        <a:lstStyle/>
        <a:p>
          <a:endParaRPr lang="ru-RU"/>
        </a:p>
      </dgm:t>
    </dgm:pt>
    <dgm:pt modelId="{0771BC35-8513-475D-BDFB-CEB88045E8CB}">
      <dgm:prSet custT="1"/>
      <dgm:spPr/>
      <dgm:t>
        <a:bodyPr/>
        <a:lstStyle/>
        <a:p>
          <a:r>
            <a:rPr lang="ru-RU" sz="1600" b="1" dirty="0">
              <a:solidFill>
                <a:srgbClr val="2C8EA0"/>
              </a:solidFill>
            </a:rPr>
            <a:t>Федеральный закон от 20.03.2025 № 33-ФЗ «Об общих принципах организации местного самоуправления в единой системе публичной власти»</a:t>
          </a:r>
          <a:endParaRPr lang="ru-RU" sz="1600" dirty="0">
            <a:solidFill>
              <a:srgbClr val="2C8EA0"/>
            </a:solidFill>
          </a:endParaRPr>
        </a:p>
      </dgm:t>
    </dgm:pt>
    <dgm:pt modelId="{92C09ADA-5BE5-45C7-9F64-7B0268D657A0}" type="parTrans" cxnId="{5402F579-132E-468B-A0D6-4A838E1FAB37}">
      <dgm:prSet/>
      <dgm:spPr/>
      <dgm:t>
        <a:bodyPr/>
        <a:lstStyle/>
        <a:p>
          <a:endParaRPr lang="ru-RU"/>
        </a:p>
      </dgm:t>
    </dgm:pt>
    <dgm:pt modelId="{90D08736-2137-4CE2-B799-5A261D018AB8}" type="sibTrans" cxnId="{5402F579-132E-468B-A0D6-4A838E1FAB37}">
      <dgm:prSet/>
      <dgm:spPr/>
      <dgm:t>
        <a:bodyPr/>
        <a:lstStyle/>
        <a:p>
          <a:endParaRPr lang="ru-RU"/>
        </a:p>
      </dgm:t>
    </dgm:pt>
    <dgm:pt modelId="{7720C97C-6105-4499-907D-2E1FC27E0DF3}">
      <dgm:prSet custT="1"/>
      <dgm:spPr/>
      <dgm:t>
        <a:bodyPr/>
        <a:lstStyle/>
        <a:p>
          <a:r>
            <a:rPr lang="ru-RU" sz="1600" b="1" dirty="0">
              <a:solidFill>
                <a:srgbClr val="2C8EA0"/>
              </a:solidFill>
            </a:rPr>
            <a:t>Устав муниципального образования сельского поселения </a:t>
          </a:r>
          <a:r>
            <a:rPr lang="ru-RU" sz="1600" b="1" dirty="0" err="1">
              <a:solidFill>
                <a:srgbClr val="2C8EA0"/>
              </a:solidFill>
            </a:rPr>
            <a:t>Салым</a:t>
          </a:r>
          <a:endParaRPr lang="ru-RU" sz="1600" dirty="0">
            <a:solidFill>
              <a:srgbClr val="2C8EA0"/>
            </a:solidFill>
          </a:endParaRPr>
        </a:p>
      </dgm:t>
    </dgm:pt>
    <dgm:pt modelId="{0325675B-0BF3-4737-9659-4AF776F0B9C2}" type="parTrans" cxnId="{0E683B04-5E8D-43F0-9D14-BEA7BC2E113D}">
      <dgm:prSet/>
      <dgm:spPr/>
      <dgm:t>
        <a:bodyPr/>
        <a:lstStyle/>
        <a:p>
          <a:endParaRPr lang="ru-RU"/>
        </a:p>
      </dgm:t>
    </dgm:pt>
    <dgm:pt modelId="{C5DD7371-3CAA-4094-9229-263D80CF3EC6}" type="sibTrans" cxnId="{0E683B04-5E8D-43F0-9D14-BEA7BC2E113D}">
      <dgm:prSet/>
      <dgm:spPr/>
      <dgm:t>
        <a:bodyPr/>
        <a:lstStyle/>
        <a:p>
          <a:endParaRPr lang="ru-RU"/>
        </a:p>
      </dgm:t>
    </dgm:pt>
    <dgm:pt modelId="{42DBA037-49D2-422A-8F3A-111234F6A57F}">
      <dgm:prSet custT="1"/>
      <dgm:spPr/>
      <dgm:t>
        <a:bodyPr/>
        <a:lstStyle/>
        <a:p>
          <a:r>
            <a:rPr lang="ru-RU" sz="1400" b="1" dirty="0">
              <a:solidFill>
                <a:srgbClr val="2C8EA0"/>
              </a:solidFill>
            </a:rPr>
            <a:t>Решение Совета депутатов от 14.11.2025 № 84 «О назначении публичных слушаний по проекту решения Совета депутатов сельского поселения </a:t>
          </a:r>
          <a:r>
            <a:rPr lang="ru-RU" sz="1400" b="1" dirty="0" err="1">
              <a:solidFill>
                <a:srgbClr val="2C8EA0"/>
              </a:solidFill>
            </a:rPr>
            <a:t>Салым</a:t>
          </a:r>
          <a:r>
            <a:rPr lang="ru-RU" sz="1400" b="1" dirty="0">
              <a:solidFill>
                <a:srgbClr val="2C8EA0"/>
              </a:solidFill>
            </a:rPr>
            <a:t>  «Об утверждении бюджета муниципального образования сельского поселения </a:t>
          </a:r>
          <a:r>
            <a:rPr lang="ru-RU" sz="1400" b="1" dirty="0" err="1">
              <a:solidFill>
                <a:srgbClr val="2C8EA0"/>
              </a:solidFill>
            </a:rPr>
            <a:t>Салым</a:t>
          </a:r>
          <a:r>
            <a:rPr lang="ru-RU" sz="1400" b="1" dirty="0">
              <a:solidFill>
                <a:srgbClr val="2C8EA0"/>
              </a:solidFill>
            </a:rPr>
            <a:t> на 2025 год и плановый период 2026 и 2027 годов»</a:t>
          </a:r>
          <a:endParaRPr lang="ru-RU" sz="1400" dirty="0">
            <a:solidFill>
              <a:srgbClr val="2C8EA0"/>
            </a:solidFill>
          </a:endParaRPr>
        </a:p>
      </dgm:t>
    </dgm:pt>
    <dgm:pt modelId="{939F1828-8417-467D-9F6F-FBA205DA58D3}" type="parTrans" cxnId="{2DBFF98B-B273-4FE6-9CE4-DE130F217121}">
      <dgm:prSet/>
      <dgm:spPr/>
      <dgm:t>
        <a:bodyPr/>
        <a:lstStyle/>
        <a:p>
          <a:endParaRPr lang="ru-RU"/>
        </a:p>
      </dgm:t>
    </dgm:pt>
    <dgm:pt modelId="{31A8B19B-52B7-4FED-B258-D02752594923}" type="sibTrans" cxnId="{2DBFF98B-B273-4FE6-9CE4-DE130F217121}">
      <dgm:prSet/>
      <dgm:spPr/>
      <dgm:t>
        <a:bodyPr/>
        <a:lstStyle/>
        <a:p>
          <a:endParaRPr lang="ru-RU"/>
        </a:p>
      </dgm:t>
    </dgm:pt>
    <dgm:pt modelId="{F68F1A04-B153-48A2-B026-3E4234A43D0F}" type="pres">
      <dgm:prSet presAssocID="{CC7F0100-38ED-42C0-894A-3658E4165FF8}" presName="linearFlow" presStyleCnt="0">
        <dgm:presLayoutVars>
          <dgm:dir/>
          <dgm:resizeHandles val="exact"/>
        </dgm:presLayoutVars>
      </dgm:prSet>
      <dgm:spPr/>
    </dgm:pt>
    <dgm:pt modelId="{D26D7216-246A-49DD-AC94-281D65EE7379}" type="pres">
      <dgm:prSet presAssocID="{0771BC35-8513-475D-BDFB-CEB88045E8CB}" presName="composite" presStyleCnt="0"/>
      <dgm:spPr/>
    </dgm:pt>
    <dgm:pt modelId="{63573B9E-424E-4780-BB33-99685F708E64}" type="pres">
      <dgm:prSet presAssocID="{0771BC35-8513-475D-BDFB-CEB88045E8CB}" presName="imgShp" presStyleLbl="fgImgPlace1" presStyleIdx="0" presStyleCnt="4"/>
      <dgm:spPr>
        <a:blipFill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pt>
    <dgm:pt modelId="{C49B7E1E-8620-4FC7-82DF-F64B17ECD90A}" type="pres">
      <dgm:prSet presAssocID="{0771BC35-8513-475D-BDFB-CEB88045E8CB}" presName="txShp" presStyleLbl="node1" presStyleIdx="0" presStyleCnt="4">
        <dgm:presLayoutVars>
          <dgm:bulletEnabled val="1"/>
        </dgm:presLayoutVars>
      </dgm:prSet>
      <dgm:spPr/>
    </dgm:pt>
    <dgm:pt modelId="{2CAD2037-1130-4BE8-9BB4-63C9B695539C}" type="pres">
      <dgm:prSet presAssocID="{90D08736-2137-4CE2-B799-5A261D018AB8}" presName="spacing" presStyleCnt="0"/>
      <dgm:spPr/>
    </dgm:pt>
    <dgm:pt modelId="{948C0969-38AF-4439-ACFE-CDC2C54A1B5C}" type="pres">
      <dgm:prSet presAssocID="{B6C075BE-CB26-40F7-8742-98DDAD8ECE60}" presName="composite" presStyleCnt="0"/>
      <dgm:spPr/>
    </dgm:pt>
    <dgm:pt modelId="{8D8092DF-A854-48A3-AD43-834705D3D9E5}" type="pres">
      <dgm:prSet presAssocID="{B6C075BE-CB26-40F7-8742-98DDAD8ECE60}" presName="imgShp" presStyleLbl="fgImgPlace1" presStyleIdx="1" presStyleCnt="4"/>
      <dgm:spPr>
        <a:blipFill rotWithShape="1">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pt>
    <dgm:pt modelId="{48154DB9-7842-4CF3-BBEB-76705ABE0316}" type="pres">
      <dgm:prSet presAssocID="{B6C075BE-CB26-40F7-8742-98DDAD8ECE60}" presName="txShp" presStyleLbl="node1" presStyleIdx="1" presStyleCnt="4">
        <dgm:presLayoutVars>
          <dgm:bulletEnabled val="1"/>
        </dgm:presLayoutVars>
      </dgm:prSet>
      <dgm:spPr/>
    </dgm:pt>
    <dgm:pt modelId="{F74F658A-8293-4333-A08A-5FE49505D833}" type="pres">
      <dgm:prSet presAssocID="{8A9EE1EF-75C2-4C3B-8FB3-A764B2551E32}" presName="spacing" presStyleCnt="0"/>
      <dgm:spPr/>
    </dgm:pt>
    <dgm:pt modelId="{FCC111E9-A8AF-4DFE-997B-FEA4F6D3F0BD}" type="pres">
      <dgm:prSet presAssocID="{7720C97C-6105-4499-907D-2E1FC27E0DF3}" presName="composite" presStyleCnt="0"/>
      <dgm:spPr/>
    </dgm:pt>
    <dgm:pt modelId="{A2B9C3FC-4782-4E4B-BEB3-CAA055980715}" type="pres">
      <dgm:prSet presAssocID="{7720C97C-6105-4499-907D-2E1FC27E0DF3}" presName="imgShp" presStyleLbl="fgImgPlace1" presStyleIdx="2" presStyleCnt="4"/>
      <dgm:spPr>
        <a:blipFill rotWithShape="1">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pt>
    <dgm:pt modelId="{9C456D63-2F84-45F6-B30F-5B2D889D1784}" type="pres">
      <dgm:prSet presAssocID="{7720C97C-6105-4499-907D-2E1FC27E0DF3}" presName="txShp" presStyleLbl="node1" presStyleIdx="2" presStyleCnt="4">
        <dgm:presLayoutVars>
          <dgm:bulletEnabled val="1"/>
        </dgm:presLayoutVars>
      </dgm:prSet>
      <dgm:spPr/>
    </dgm:pt>
    <dgm:pt modelId="{772B808B-2087-4CE7-BDFB-127DFF9E9870}" type="pres">
      <dgm:prSet presAssocID="{C5DD7371-3CAA-4094-9229-263D80CF3EC6}" presName="spacing" presStyleCnt="0"/>
      <dgm:spPr/>
    </dgm:pt>
    <dgm:pt modelId="{E34A32A6-7AB3-4FC8-BBF5-62A3361BC45D}" type="pres">
      <dgm:prSet presAssocID="{42DBA037-49D2-422A-8F3A-111234F6A57F}" presName="composite" presStyleCnt="0"/>
      <dgm:spPr/>
    </dgm:pt>
    <dgm:pt modelId="{966EBB3D-DFD2-49ED-8295-771A72ECE84D}" type="pres">
      <dgm:prSet presAssocID="{42DBA037-49D2-422A-8F3A-111234F6A57F}" presName="imgShp" presStyleLbl="fgImgPlace1" presStyleIdx="3" presStyleCnt="4"/>
      <dgm:spPr>
        <a:blipFill rotWithShape="1">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pt>
    <dgm:pt modelId="{EA49C055-2B84-4E30-A55F-381F269AC121}" type="pres">
      <dgm:prSet presAssocID="{42DBA037-49D2-422A-8F3A-111234F6A57F}" presName="txShp" presStyleLbl="node1" presStyleIdx="3" presStyleCnt="4">
        <dgm:presLayoutVars>
          <dgm:bulletEnabled val="1"/>
        </dgm:presLayoutVars>
      </dgm:prSet>
      <dgm:spPr/>
    </dgm:pt>
  </dgm:ptLst>
  <dgm:cxnLst>
    <dgm:cxn modelId="{0E683B04-5E8D-43F0-9D14-BEA7BC2E113D}" srcId="{CC7F0100-38ED-42C0-894A-3658E4165FF8}" destId="{7720C97C-6105-4499-907D-2E1FC27E0DF3}" srcOrd="2" destOrd="0" parTransId="{0325675B-0BF3-4737-9659-4AF776F0B9C2}" sibTransId="{C5DD7371-3CAA-4094-9229-263D80CF3EC6}"/>
    <dgm:cxn modelId="{672FDE2D-7B95-41DC-8A37-F225C90799F1}" type="presOf" srcId="{B6C075BE-CB26-40F7-8742-98DDAD8ECE60}" destId="{48154DB9-7842-4CF3-BBEB-76705ABE0316}" srcOrd="0" destOrd="0" presId="urn:microsoft.com/office/officeart/2005/8/layout/vList3"/>
    <dgm:cxn modelId="{E44DE946-1AC9-4401-9127-BAED87680E6F}" srcId="{CC7F0100-38ED-42C0-894A-3658E4165FF8}" destId="{B6C075BE-CB26-40F7-8742-98DDAD8ECE60}" srcOrd="1" destOrd="0" parTransId="{4CB4196C-3CC4-485A-AF26-A734FCFE945D}" sibTransId="{8A9EE1EF-75C2-4C3B-8FB3-A764B2551E32}"/>
    <dgm:cxn modelId="{5402F579-132E-468B-A0D6-4A838E1FAB37}" srcId="{CC7F0100-38ED-42C0-894A-3658E4165FF8}" destId="{0771BC35-8513-475D-BDFB-CEB88045E8CB}" srcOrd="0" destOrd="0" parTransId="{92C09ADA-5BE5-45C7-9F64-7B0268D657A0}" sibTransId="{90D08736-2137-4CE2-B799-5A261D018AB8}"/>
    <dgm:cxn modelId="{2DBFF98B-B273-4FE6-9CE4-DE130F217121}" srcId="{CC7F0100-38ED-42C0-894A-3658E4165FF8}" destId="{42DBA037-49D2-422A-8F3A-111234F6A57F}" srcOrd="3" destOrd="0" parTransId="{939F1828-8417-467D-9F6F-FBA205DA58D3}" sibTransId="{31A8B19B-52B7-4FED-B258-D02752594923}"/>
    <dgm:cxn modelId="{0143819E-DA5C-473B-ABDC-7BDE40E51CC8}" type="presOf" srcId="{0771BC35-8513-475D-BDFB-CEB88045E8CB}" destId="{C49B7E1E-8620-4FC7-82DF-F64B17ECD90A}" srcOrd="0" destOrd="0" presId="urn:microsoft.com/office/officeart/2005/8/layout/vList3"/>
    <dgm:cxn modelId="{7F5BA4E3-60A1-4A53-A9EC-817C4B36BC56}" type="presOf" srcId="{42DBA037-49D2-422A-8F3A-111234F6A57F}" destId="{EA49C055-2B84-4E30-A55F-381F269AC121}" srcOrd="0" destOrd="0" presId="urn:microsoft.com/office/officeart/2005/8/layout/vList3"/>
    <dgm:cxn modelId="{D53E7FEF-1288-4331-8EFD-1686E9401BE0}" type="presOf" srcId="{7720C97C-6105-4499-907D-2E1FC27E0DF3}" destId="{9C456D63-2F84-45F6-B30F-5B2D889D1784}" srcOrd="0" destOrd="0" presId="urn:microsoft.com/office/officeart/2005/8/layout/vList3"/>
    <dgm:cxn modelId="{977F21F0-CB91-42F3-8718-5EFEB1B7E0B6}" type="presOf" srcId="{CC7F0100-38ED-42C0-894A-3658E4165FF8}" destId="{F68F1A04-B153-48A2-B026-3E4234A43D0F}" srcOrd="0" destOrd="0" presId="urn:microsoft.com/office/officeart/2005/8/layout/vList3"/>
    <dgm:cxn modelId="{C813F45B-8A9D-478B-AA99-7FA9894B969B}" type="presParOf" srcId="{F68F1A04-B153-48A2-B026-3E4234A43D0F}" destId="{D26D7216-246A-49DD-AC94-281D65EE7379}" srcOrd="0" destOrd="0" presId="urn:microsoft.com/office/officeart/2005/8/layout/vList3"/>
    <dgm:cxn modelId="{D7BA1AF4-7595-46A0-9B53-AE8908BD2728}" type="presParOf" srcId="{D26D7216-246A-49DD-AC94-281D65EE7379}" destId="{63573B9E-424E-4780-BB33-99685F708E64}" srcOrd="0" destOrd="0" presId="urn:microsoft.com/office/officeart/2005/8/layout/vList3"/>
    <dgm:cxn modelId="{1128E49B-FE09-469F-8A91-7A585DD8F050}" type="presParOf" srcId="{D26D7216-246A-49DD-AC94-281D65EE7379}" destId="{C49B7E1E-8620-4FC7-82DF-F64B17ECD90A}" srcOrd="1" destOrd="0" presId="urn:microsoft.com/office/officeart/2005/8/layout/vList3"/>
    <dgm:cxn modelId="{7C06D6EF-DC2E-4868-913E-A364FA71D34F}" type="presParOf" srcId="{F68F1A04-B153-48A2-B026-3E4234A43D0F}" destId="{2CAD2037-1130-4BE8-9BB4-63C9B695539C}" srcOrd="1" destOrd="0" presId="urn:microsoft.com/office/officeart/2005/8/layout/vList3"/>
    <dgm:cxn modelId="{B91FC4BE-8F17-4BCB-B1F4-ED34EEAD06C8}" type="presParOf" srcId="{F68F1A04-B153-48A2-B026-3E4234A43D0F}" destId="{948C0969-38AF-4439-ACFE-CDC2C54A1B5C}" srcOrd="2" destOrd="0" presId="urn:microsoft.com/office/officeart/2005/8/layout/vList3"/>
    <dgm:cxn modelId="{3A83A189-4A90-40D8-982A-BB5770D4F050}" type="presParOf" srcId="{948C0969-38AF-4439-ACFE-CDC2C54A1B5C}" destId="{8D8092DF-A854-48A3-AD43-834705D3D9E5}" srcOrd="0" destOrd="0" presId="urn:microsoft.com/office/officeart/2005/8/layout/vList3"/>
    <dgm:cxn modelId="{3CA6EEFF-C6E7-4B67-9476-3A1EB64D5DE6}" type="presParOf" srcId="{948C0969-38AF-4439-ACFE-CDC2C54A1B5C}" destId="{48154DB9-7842-4CF3-BBEB-76705ABE0316}" srcOrd="1" destOrd="0" presId="urn:microsoft.com/office/officeart/2005/8/layout/vList3"/>
    <dgm:cxn modelId="{DBD11960-0EFC-409E-9108-EE5208F3E82F}" type="presParOf" srcId="{F68F1A04-B153-48A2-B026-3E4234A43D0F}" destId="{F74F658A-8293-4333-A08A-5FE49505D833}" srcOrd="3" destOrd="0" presId="urn:microsoft.com/office/officeart/2005/8/layout/vList3"/>
    <dgm:cxn modelId="{ED1AD912-264A-48AB-B040-8E5DBF217122}" type="presParOf" srcId="{F68F1A04-B153-48A2-B026-3E4234A43D0F}" destId="{FCC111E9-A8AF-4DFE-997B-FEA4F6D3F0BD}" srcOrd="4" destOrd="0" presId="urn:microsoft.com/office/officeart/2005/8/layout/vList3"/>
    <dgm:cxn modelId="{73A8063D-389B-4DB6-8B65-D480FEED87A6}" type="presParOf" srcId="{FCC111E9-A8AF-4DFE-997B-FEA4F6D3F0BD}" destId="{A2B9C3FC-4782-4E4B-BEB3-CAA055980715}" srcOrd="0" destOrd="0" presId="urn:microsoft.com/office/officeart/2005/8/layout/vList3"/>
    <dgm:cxn modelId="{988A932C-F598-4454-ACA9-5C450E26DC3F}" type="presParOf" srcId="{FCC111E9-A8AF-4DFE-997B-FEA4F6D3F0BD}" destId="{9C456D63-2F84-45F6-B30F-5B2D889D1784}" srcOrd="1" destOrd="0" presId="urn:microsoft.com/office/officeart/2005/8/layout/vList3"/>
    <dgm:cxn modelId="{36CDC3E1-1C65-4E6B-B71A-179BFAEAFD03}" type="presParOf" srcId="{F68F1A04-B153-48A2-B026-3E4234A43D0F}" destId="{772B808B-2087-4CE7-BDFB-127DFF9E9870}" srcOrd="5" destOrd="0" presId="urn:microsoft.com/office/officeart/2005/8/layout/vList3"/>
    <dgm:cxn modelId="{BCDCF8E6-8092-45C8-8754-74051DC4CD1C}" type="presParOf" srcId="{F68F1A04-B153-48A2-B026-3E4234A43D0F}" destId="{E34A32A6-7AB3-4FC8-BBF5-62A3361BC45D}" srcOrd="6" destOrd="0" presId="urn:microsoft.com/office/officeart/2005/8/layout/vList3"/>
    <dgm:cxn modelId="{A2294F67-0ED5-445F-AD37-95B88EB8EAB4}" type="presParOf" srcId="{E34A32A6-7AB3-4FC8-BBF5-62A3361BC45D}" destId="{966EBB3D-DFD2-49ED-8295-771A72ECE84D}" srcOrd="0" destOrd="0" presId="urn:microsoft.com/office/officeart/2005/8/layout/vList3"/>
    <dgm:cxn modelId="{B46EFB75-E322-4F46-9C83-D5F44F739525}" type="presParOf" srcId="{E34A32A6-7AB3-4FC8-BBF5-62A3361BC45D}" destId="{EA49C055-2B84-4E30-A55F-381F269AC121}"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460CA75-B620-4F91-99F8-7BACEEB198E6}"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ru-RU"/>
        </a:p>
      </dgm:t>
    </dgm:pt>
    <dgm:pt modelId="{0E71C6DD-534D-4F26-9490-DD51D8CFDA58}" type="pres">
      <dgm:prSet presAssocID="{3460CA75-B620-4F91-99F8-7BACEEB198E6}" presName="Name0" presStyleCnt="0">
        <dgm:presLayoutVars>
          <dgm:dir/>
          <dgm:animLvl val="lvl"/>
          <dgm:resizeHandles val="exact"/>
        </dgm:presLayoutVars>
      </dgm:prSet>
      <dgm:spPr/>
    </dgm:pt>
  </dgm:ptLst>
  <dgm:cxnLst>
    <dgm:cxn modelId="{33B97F77-EC48-4A55-8235-9DE034FBE600}" type="presOf" srcId="{3460CA75-B620-4F91-99F8-7BACEEB198E6}" destId="{0E71C6DD-534D-4F26-9490-DD51D8CFDA58}" srcOrd="0" destOrd="0" presId="urn:microsoft.com/office/officeart/2005/8/layout/vList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CC1F62-C737-42BA-9472-3F958F0118C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ru-RU"/>
        </a:p>
      </dgm:t>
    </dgm:pt>
    <dgm:pt modelId="{185A6B9A-BD95-4113-8BFC-B53CD693B071}">
      <dgm:prSet phldrT="[Текст]" custT="1"/>
      <dgm:spPr/>
      <dgm:t>
        <a:bodyPr/>
        <a:lstStyle/>
        <a:p>
          <a:r>
            <a:rPr lang="ru-RU" sz="2000" b="1" dirty="0">
              <a:solidFill>
                <a:srgbClr val="002060"/>
              </a:solidFill>
              <a:effectLst>
                <a:outerShdw blurRad="38100" dist="38100" dir="2700000" algn="tl">
                  <a:srgbClr val="000000">
                    <a:alpha val="43137"/>
                  </a:srgbClr>
                </a:outerShdw>
              </a:effectLst>
            </a:rPr>
            <a:t>Планирование</a:t>
          </a:r>
        </a:p>
      </dgm:t>
    </dgm:pt>
    <dgm:pt modelId="{FA19F931-49C3-4E34-8A8C-299A4498B2E2}" type="parTrans" cxnId="{C4A70FCA-AF79-434D-8A14-15858CC2E6FC}">
      <dgm:prSet/>
      <dgm:spPr/>
      <dgm:t>
        <a:bodyPr/>
        <a:lstStyle/>
        <a:p>
          <a:endParaRPr lang="ru-RU"/>
        </a:p>
      </dgm:t>
    </dgm:pt>
    <dgm:pt modelId="{BD992ABA-8400-473C-9DE8-9E8AEF83798B}" type="sibTrans" cxnId="{C4A70FCA-AF79-434D-8A14-15858CC2E6FC}">
      <dgm:prSet/>
      <dgm:spPr/>
      <dgm:t>
        <a:bodyPr/>
        <a:lstStyle/>
        <a:p>
          <a:endParaRPr lang="ru-RU"/>
        </a:p>
      </dgm:t>
    </dgm:pt>
    <dgm:pt modelId="{63033338-E61C-417E-A3DD-A158EBB1EBAA}">
      <dgm:prSet phldrT="[Текст]" custT="1"/>
      <dgm:spPr/>
      <dgm:t>
        <a:bodyPr/>
        <a:lstStyle/>
        <a:p>
          <a:r>
            <a:rPr lang="ru-RU" sz="1600" b="1" kern="1200" dirty="0">
              <a:solidFill>
                <a:srgbClr val="2C8EA0"/>
              </a:solidFill>
              <a:latin typeface="+mn-lt"/>
              <a:ea typeface="+mn-ea"/>
              <a:cs typeface="+mn-cs"/>
            </a:rPr>
            <a:t>Прогноз социально-экономического развития</a:t>
          </a:r>
        </a:p>
      </dgm:t>
    </dgm:pt>
    <dgm:pt modelId="{1454EF8A-AEA2-409A-9836-223619E5CE45}" type="parTrans" cxnId="{A8EC5A4B-A866-48F7-B469-CB1777ED29EB}">
      <dgm:prSet/>
      <dgm:spPr/>
      <dgm:t>
        <a:bodyPr/>
        <a:lstStyle/>
        <a:p>
          <a:endParaRPr lang="ru-RU"/>
        </a:p>
      </dgm:t>
    </dgm:pt>
    <dgm:pt modelId="{FE15ED75-E218-4693-8350-25797681BBAE}" type="sibTrans" cxnId="{A8EC5A4B-A866-48F7-B469-CB1777ED29EB}">
      <dgm:prSet/>
      <dgm:spPr/>
      <dgm:t>
        <a:bodyPr/>
        <a:lstStyle/>
        <a:p>
          <a:endParaRPr lang="ru-RU"/>
        </a:p>
      </dgm:t>
    </dgm:pt>
    <dgm:pt modelId="{3B9F17DE-6BE5-4436-A9D3-BBC63DDE98CF}">
      <dgm:prSet phldrT="[Текст]" custT="1"/>
      <dgm:spPr/>
      <dgm:t>
        <a:bodyPr/>
        <a:lstStyle/>
        <a:p>
          <a:r>
            <a:rPr lang="ru-RU" sz="1600" b="1" kern="1200" dirty="0">
              <a:solidFill>
                <a:srgbClr val="2C8EA0"/>
              </a:solidFill>
              <a:latin typeface="+mn-lt"/>
              <a:ea typeface="+mn-ea"/>
              <a:cs typeface="+mn-cs"/>
            </a:rPr>
            <a:t>Расчет доходов и расходов</a:t>
          </a:r>
        </a:p>
      </dgm:t>
    </dgm:pt>
    <dgm:pt modelId="{8578F808-63EC-4527-B1DB-B360D6F919B0}" type="parTrans" cxnId="{8213126C-DDE7-4DAD-A9F9-C77F4491E645}">
      <dgm:prSet/>
      <dgm:spPr/>
      <dgm:t>
        <a:bodyPr/>
        <a:lstStyle/>
        <a:p>
          <a:endParaRPr lang="ru-RU"/>
        </a:p>
      </dgm:t>
    </dgm:pt>
    <dgm:pt modelId="{CF9C4B67-4EC3-4C3A-9734-969F6B987F47}" type="sibTrans" cxnId="{8213126C-DDE7-4DAD-A9F9-C77F4491E645}">
      <dgm:prSet/>
      <dgm:spPr/>
      <dgm:t>
        <a:bodyPr/>
        <a:lstStyle/>
        <a:p>
          <a:endParaRPr lang="ru-RU"/>
        </a:p>
      </dgm:t>
    </dgm:pt>
    <dgm:pt modelId="{75ED1504-553B-4EBD-A22D-579FA9346315}">
      <dgm:prSet phldrT="[Текст]" custT="1"/>
      <dgm:spPr/>
      <dgm:t>
        <a:bodyPr/>
        <a:lstStyle/>
        <a:p>
          <a:r>
            <a:rPr lang="ru-RU" sz="2000" b="1" dirty="0">
              <a:solidFill>
                <a:srgbClr val="002060"/>
              </a:solidFill>
              <a:effectLst>
                <a:outerShdw blurRad="38100" dist="38100" dir="2700000" algn="tl">
                  <a:srgbClr val="000000">
                    <a:alpha val="43137"/>
                  </a:srgbClr>
                </a:outerShdw>
              </a:effectLst>
            </a:rPr>
            <a:t>Рассмотрение и утверждение</a:t>
          </a:r>
        </a:p>
      </dgm:t>
    </dgm:pt>
    <dgm:pt modelId="{51D712E7-4639-42E1-B23D-B04467DE0842}" type="parTrans" cxnId="{845A9EB5-6862-4F97-BBF0-A901308011E9}">
      <dgm:prSet/>
      <dgm:spPr/>
      <dgm:t>
        <a:bodyPr/>
        <a:lstStyle/>
        <a:p>
          <a:endParaRPr lang="ru-RU"/>
        </a:p>
      </dgm:t>
    </dgm:pt>
    <dgm:pt modelId="{AA81E03F-3877-41B5-B884-07B562C140E2}" type="sibTrans" cxnId="{845A9EB5-6862-4F97-BBF0-A901308011E9}">
      <dgm:prSet/>
      <dgm:spPr/>
      <dgm:t>
        <a:bodyPr/>
        <a:lstStyle/>
        <a:p>
          <a:endParaRPr lang="ru-RU"/>
        </a:p>
      </dgm:t>
    </dgm:pt>
    <dgm:pt modelId="{54227096-C631-461B-8D80-A119701A27CD}">
      <dgm:prSet phldrT="[Текст]" custT="1"/>
      <dgm:spPr/>
      <dgm:t>
        <a:bodyPr/>
        <a:lstStyle/>
        <a:p>
          <a:r>
            <a:rPr lang="ru-RU" sz="1600" b="1" kern="1200" dirty="0">
              <a:solidFill>
                <a:srgbClr val="2C8EA0"/>
              </a:solidFill>
              <a:latin typeface="+mn-lt"/>
              <a:ea typeface="+mn-ea"/>
              <a:cs typeface="+mn-cs"/>
            </a:rPr>
            <a:t>Публичные слушания</a:t>
          </a:r>
        </a:p>
      </dgm:t>
    </dgm:pt>
    <dgm:pt modelId="{4E8770AA-0C55-4B55-9B63-F054A05C89F0}" type="parTrans" cxnId="{AE9C0F0A-4CF5-4484-B574-E7AB81BDAD8E}">
      <dgm:prSet/>
      <dgm:spPr/>
      <dgm:t>
        <a:bodyPr/>
        <a:lstStyle/>
        <a:p>
          <a:endParaRPr lang="ru-RU"/>
        </a:p>
      </dgm:t>
    </dgm:pt>
    <dgm:pt modelId="{5FC203F0-7A9C-48CB-A07A-A9834EF0812B}" type="sibTrans" cxnId="{AE9C0F0A-4CF5-4484-B574-E7AB81BDAD8E}">
      <dgm:prSet/>
      <dgm:spPr/>
      <dgm:t>
        <a:bodyPr/>
        <a:lstStyle/>
        <a:p>
          <a:endParaRPr lang="ru-RU"/>
        </a:p>
      </dgm:t>
    </dgm:pt>
    <dgm:pt modelId="{33989E63-DFE3-4ACA-83AD-AEB62D6B4699}">
      <dgm:prSet phldrT="[Текст]" custT="1"/>
      <dgm:spPr/>
      <dgm:t>
        <a:bodyPr/>
        <a:lstStyle/>
        <a:p>
          <a:r>
            <a:rPr lang="ru-RU" sz="1600" b="1" kern="1200" dirty="0">
              <a:solidFill>
                <a:srgbClr val="2C8EA0"/>
              </a:solidFill>
              <a:latin typeface="+mn-lt"/>
              <a:ea typeface="+mn-ea"/>
              <a:cs typeface="+mn-cs"/>
            </a:rPr>
            <a:t>Экспертиза контрольно-счетной палаты</a:t>
          </a:r>
        </a:p>
      </dgm:t>
    </dgm:pt>
    <dgm:pt modelId="{B2C500B6-2EC3-4D80-B815-196BACA7EFE8}" type="parTrans" cxnId="{6ECD8807-87B0-44C4-BBDC-01DCEB183865}">
      <dgm:prSet/>
      <dgm:spPr/>
      <dgm:t>
        <a:bodyPr/>
        <a:lstStyle/>
        <a:p>
          <a:endParaRPr lang="ru-RU"/>
        </a:p>
      </dgm:t>
    </dgm:pt>
    <dgm:pt modelId="{99210BD5-61F3-4B8B-927B-F07F82EC1793}" type="sibTrans" cxnId="{6ECD8807-87B0-44C4-BBDC-01DCEB183865}">
      <dgm:prSet/>
      <dgm:spPr/>
      <dgm:t>
        <a:bodyPr/>
        <a:lstStyle/>
        <a:p>
          <a:endParaRPr lang="ru-RU"/>
        </a:p>
      </dgm:t>
    </dgm:pt>
    <dgm:pt modelId="{9304E908-8192-4E03-A70E-57BF919F349E}">
      <dgm:prSet phldrT="[Текст]" custT="1"/>
      <dgm:spPr/>
      <dgm:t>
        <a:bodyPr/>
        <a:lstStyle/>
        <a:p>
          <a:r>
            <a:rPr lang="ru-RU" sz="2000" b="1" dirty="0">
              <a:solidFill>
                <a:srgbClr val="002060"/>
              </a:solidFill>
              <a:effectLst>
                <a:outerShdw blurRad="38100" dist="38100" dir="2700000" algn="tl">
                  <a:srgbClr val="000000">
                    <a:alpha val="43137"/>
                  </a:srgbClr>
                </a:outerShdw>
              </a:effectLst>
            </a:rPr>
            <a:t>Исполнение</a:t>
          </a:r>
        </a:p>
      </dgm:t>
    </dgm:pt>
    <dgm:pt modelId="{CDE84CDD-B428-4FA3-A731-FB5060A6604E}" type="parTrans" cxnId="{8232D5CF-8B3F-4BA4-9DC5-A3201DA6E9A3}">
      <dgm:prSet/>
      <dgm:spPr/>
      <dgm:t>
        <a:bodyPr/>
        <a:lstStyle/>
        <a:p>
          <a:endParaRPr lang="ru-RU"/>
        </a:p>
      </dgm:t>
    </dgm:pt>
    <dgm:pt modelId="{AF628BD1-83F1-4942-A60D-64D114B3AE5F}" type="sibTrans" cxnId="{8232D5CF-8B3F-4BA4-9DC5-A3201DA6E9A3}">
      <dgm:prSet/>
      <dgm:spPr/>
      <dgm:t>
        <a:bodyPr/>
        <a:lstStyle/>
        <a:p>
          <a:endParaRPr lang="ru-RU"/>
        </a:p>
      </dgm:t>
    </dgm:pt>
    <dgm:pt modelId="{121380AD-073D-4543-AA14-7F7F7C5A4341}">
      <dgm:prSet phldrT="[Текст]" custT="1"/>
      <dgm:spPr/>
      <dgm:t>
        <a:bodyPr/>
        <a:lstStyle/>
        <a:p>
          <a:r>
            <a:rPr lang="ru-RU" sz="1600" b="1" kern="1200" dirty="0">
              <a:solidFill>
                <a:srgbClr val="2C8EA0"/>
              </a:solidFill>
              <a:latin typeface="+mn-lt"/>
              <a:ea typeface="+mn-ea"/>
              <a:cs typeface="+mn-cs"/>
            </a:rPr>
            <a:t>Сводная бюджетная роспись</a:t>
          </a:r>
        </a:p>
      </dgm:t>
    </dgm:pt>
    <dgm:pt modelId="{930F6A1B-3108-43D9-9CE9-6FE15C93700B}" type="parTrans" cxnId="{8E322764-2171-48DB-9438-EC2922C7FFD1}">
      <dgm:prSet/>
      <dgm:spPr/>
      <dgm:t>
        <a:bodyPr/>
        <a:lstStyle/>
        <a:p>
          <a:endParaRPr lang="ru-RU"/>
        </a:p>
      </dgm:t>
    </dgm:pt>
    <dgm:pt modelId="{C609104E-9EBE-428D-A679-AEA974196E09}" type="sibTrans" cxnId="{8E322764-2171-48DB-9438-EC2922C7FFD1}">
      <dgm:prSet/>
      <dgm:spPr/>
      <dgm:t>
        <a:bodyPr/>
        <a:lstStyle/>
        <a:p>
          <a:endParaRPr lang="ru-RU"/>
        </a:p>
      </dgm:t>
    </dgm:pt>
    <dgm:pt modelId="{DC38CD1C-1D4A-4995-8204-A4950E035A43}">
      <dgm:prSet phldrT="[Текст]" custT="1"/>
      <dgm:spPr/>
      <dgm:t>
        <a:bodyPr/>
        <a:lstStyle/>
        <a:p>
          <a:r>
            <a:rPr lang="ru-RU" sz="1600" b="1" kern="1200" dirty="0">
              <a:solidFill>
                <a:srgbClr val="2C8EA0"/>
              </a:solidFill>
              <a:latin typeface="+mn-lt"/>
              <a:ea typeface="+mn-ea"/>
              <a:cs typeface="+mn-cs"/>
            </a:rPr>
            <a:t>Определение приоритетов</a:t>
          </a:r>
        </a:p>
      </dgm:t>
    </dgm:pt>
    <dgm:pt modelId="{E5C18C31-24C9-40B6-BE65-44736E092B5D}" type="parTrans" cxnId="{94A7EFB3-0DFE-4741-AF7F-955EEC787C02}">
      <dgm:prSet/>
      <dgm:spPr/>
      <dgm:t>
        <a:bodyPr/>
        <a:lstStyle/>
        <a:p>
          <a:endParaRPr lang="ru-RU"/>
        </a:p>
      </dgm:t>
    </dgm:pt>
    <dgm:pt modelId="{BBA84D39-C0EE-47A2-8EF2-B80E93DA324A}" type="sibTrans" cxnId="{94A7EFB3-0DFE-4741-AF7F-955EEC787C02}">
      <dgm:prSet/>
      <dgm:spPr/>
      <dgm:t>
        <a:bodyPr/>
        <a:lstStyle/>
        <a:p>
          <a:endParaRPr lang="ru-RU"/>
        </a:p>
      </dgm:t>
    </dgm:pt>
    <dgm:pt modelId="{2B73E54C-F54B-4923-B91C-DFBDB03727BB}">
      <dgm:prSet phldrT="[Текст]" custT="1"/>
      <dgm:spPr/>
      <dgm:t>
        <a:bodyPr/>
        <a:lstStyle/>
        <a:p>
          <a:r>
            <a:rPr lang="ru-RU" sz="1600" b="1" kern="1200" dirty="0">
              <a:solidFill>
                <a:srgbClr val="2C8EA0"/>
              </a:solidFill>
              <a:latin typeface="+mn-lt"/>
              <a:ea typeface="+mn-ea"/>
              <a:cs typeface="+mn-cs"/>
            </a:rPr>
            <a:t>Утверждение Советом Депутатов</a:t>
          </a:r>
        </a:p>
      </dgm:t>
    </dgm:pt>
    <dgm:pt modelId="{12518FAB-793E-4EF3-A31C-3EFCAEF42121}" type="parTrans" cxnId="{0C024357-B7B3-4349-BCDB-F4857C54008D}">
      <dgm:prSet/>
      <dgm:spPr/>
      <dgm:t>
        <a:bodyPr/>
        <a:lstStyle/>
        <a:p>
          <a:endParaRPr lang="ru-RU"/>
        </a:p>
      </dgm:t>
    </dgm:pt>
    <dgm:pt modelId="{D889C0F1-544D-4A6D-B10E-B49509582B29}" type="sibTrans" cxnId="{0C024357-B7B3-4349-BCDB-F4857C54008D}">
      <dgm:prSet/>
      <dgm:spPr/>
      <dgm:t>
        <a:bodyPr/>
        <a:lstStyle/>
        <a:p>
          <a:endParaRPr lang="ru-RU"/>
        </a:p>
      </dgm:t>
    </dgm:pt>
    <dgm:pt modelId="{F8B5E9FA-D805-408A-9CE7-F875FE8A3D03}">
      <dgm:prSet phldrT="[Текст]" custT="1"/>
      <dgm:spPr/>
      <dgm:t>
        <a:bodyPr/>
        <a:lstStyle/>
        <a:p>
          <a:r>
            <a:rPr lang="ru-RU" sz="1600" b="1" kern="1200" dirty="0">
              <a:solidFill>
                <a:srgbClr val="2C8EA0"/>
              </a:solidFill>
              <a:latin typeface="+mn-lt"/>
              <a:ea typeface="+mn-ea"/>
              <a:cs typeface="+mn-cs"/>
            </a:rPr>
            <a:t>Кассовый план</a:t>
          </a:r>
        </a:p>
      </dgm:t>
    </dgm:pt>
    <dgm:pt modelId="{76050B07-FE28-42A3-94B0-B731FBBD5C55}" type="parTrans" cxnId="{EDA96486-2460-41CE-98AB-31C500F43428}">
      <dgm:prSet/>
      <dgm:spPr/>
      <dgm:t>
        <a:bodyPr/>
        <a:lstStyle/>
        <a:p>
          <a:endParaRPr lang="ru-RU"/>
        </a:p>
      </dgm:t>
    </dgm:pt>
    <dgm:pt modelId="{14A0D658-0956-4E70-BD5A-F0BDE63D7A3A}" type="sibTrans" cxnId="{EDA96486-2460-41CE-98AB-31C500F43428}">
      <dgm:prSet/>
      <dgm:spPr/>
      <dgm:t>
        <a:bodyPr/>
        <a:lstStyle/>
        <a:p>
          <a:endParaRPr lang="ru-RU"/>
        </a:p>
      </dgm:t>
    </dgm:pt>
    <dgm:pt modelId="{DA2A3A70-7B5D-46FC-91F2-11EC47E87F0B}">
      <dgm:prSet phldrT="[Текст]" custT="1"/>
      <dgm:spPr/>
      <dgm:t>
        <a:bodyPr/>
        <a:lstStyle/>
        <a:p>
          <a:r>
            <a:rPr lang="ru-RU" sz="1600" b="1" kern="1200" dirty="0">
              <a:solidFill>
                <a:srgbClr val="2C8EA0"/>
              </a:solidFill>
              <a:latin typeface="+mn-lt"/>
              <a:ea typeface="+mn-ea"/>
              <a:cs typeface="+mn-cs"/>
            </a:rPr>
            <a:t>Целевое использование средств</a:t>
          </a:r>
        </a:p>
      </dgm:t>
    </dgm:pt>
    <dgm:pt modelId="{D2025F3B-7EF6-43D5-A5AE-92565EF0AB07}" type="parTrans" cxnId="{0F30A60C-DAB7-4477-80DB-27531A1A15ED}">
      <dgm:prSet/>
      <dgm:spPr/>
      <dgm:t>
        <a:bodyPr/>
        <a:lstStyle/>
        <a:p>
          <a:endParaRPr lang="ru-RU"/>
        </a:p>
      </dgm:t>
    </dgm:pt>
    <dgm:pt modelId="{F88BD705-05D0-4781-944A-8179C43255A0}" type="sibTrans" cxnId="{0F30A60C-DAB7-4477-80DB-27531A1A15ED}">
      <dgm:prSet/>
      <dgm:spPr/>
      <dgm:t>
        <a:bodyPr/>
        <a:lstStyle/>
        <a:p>
          <a:endParaRPr lang="ru-RU"/>
        </a:p>
      </dgm:t>
    </dgm:pt>
    <dgm:pt modelId="{00E69B56-7719-456F-B3BD-4B134E35003B}">
      <dgm:prSet custT="1"/>
      <dgm:spPr/>
      <dgm:t>
        <a:bodyPr/>
        <a:lstStyle/>
        <a:p>
          <a:r>
            <a:rPr lang="ru-RU" sz="2000" b="1" dirty="0">
              <a:solidFill>
                <a:srgbClr val="002060"/>
              </a:solidFill>
              <a:effectLst>
                <a:outerShdw blurRad="38100" dist="38100" dir="2700000" algn="tl">
                  <a:srgbClr val="000000">
                    <a:alpha val="43137"/>
                  </a:srgbClr>
                </a:outerShdw>
              </a:effectLst>
            </a:rPr>
            <a:t>Контроль и отчетность</a:t>
          </a:r>
        </a:p>
      </dgm:t>
    </dgm:pt>
    <dgm:pt modelId="{929C39D4-BBC2-4C71-87BA-E7D5F59128D4}" type="parTrans" cxnId="{884FC257-1A92-4768-96DA-5E973D628B0C}">
      <dgm:prSet/>
      <dgm:spPr/>
      <dgm:t>
        <a:bodyPr/>
        <a:lstStyle/>
        <a:p>
          <a:endParaRPr lang="ru-RU"/>
        </a:p>
      </dgm:t>
    </dgm:pt>
    <dgm:pt modelId="{BCE652D9-07D4-4048-81D9-7CC9C4AF3478}" type="sibTrans" cxnId="{884FC257-1A92-4768-96DA-5E973D628B0C}">
      <dgm:prSet/>
      <dgm:spPr/>
      <dgm:t>
        <a:bodyPr/>
        <a:lstStyle/>
        <a:p>
          <a:endParaRPr lang="ru-RU"/>
        </a:p>
      </dgm:t>
    </dgm:pt>
    <dgm:pt modelId="{7DB2EF91-C93B-40F8-8F15-DB047981FC50}">
      <dgm:prSet custT="1"/>
      <dgm:spPr/>
      <dgm:t>
        <a:bodyPr/>
        <a:lstStyle/>
        <a:p>
          <a:r>
            <a:rPr lang="ru-RU" sz="1600" b="1" kern="1200" dirty="0">
              <a:solidFill>
                <a:srgbClr val="2C8EA0"/>
              </a:solidFill>
              <a:latin typeface="+mn-lt"/>
              <a:ea typeface="+mn-ea"/>
              <a:cs typeface="+mn-cs"/>
            </a:rPr>
            <a:t>Квартальные отчеты</a:t>
          </a:r>
        </a:p>
      </dgm:t>
    </dgm:pt>
    <dgm:pt modelId="{03357976-141D-48B7-8F84-93BB7B7A7368}" type="parTrans" cxnId="{563692CE-EA69-488E-8E28-5FC7D69EF867}">
      <dgm:prSet/>
      <dgm:spPr/>
      <dgm:t>
        <a:bodyPr/>
        <a:lstStyle/>
        <a:p>
          <a:endParaRPr lang="ru-RU"/>
        </a:p>
      </dgm:t>
    </dgm:pt>
    <dgm:pt modelId="{A0D4A6F7-314D-45BF-8A96-3EBA4A13DA21}" type="sibTrans" cxnId="{563692CE-EA69-488E-8E28-5FC7D69EF867}">
      <dgm:prSet/>
      <dgm:spPr/>
      <dgm:t>
        <a:bodyPr/>
        <a:lstStyle/>
        <a:p>
          <a:endParaRPr lang="ru-RU"/>
        </a:p>
      </dgm:t>
    </dgm:pt>
    <dgm:pt modelId="{BE6D2588-186E-4148-8204-3DEB385A29FD}">
      <dgm:prSet custT="1"/>
      <dgm:spPr/>
      <dgm:t>
        <a:bodyPr/>
        <a:lstStyle/>
        <a:p>
          <a:r>
            <a:rPr lang="ru-RU" sz="1600" b="1" kern="1200" dirty="0">
              <a:solidFill>
                <a:srgbClr val="2C8EA0"/>
              </a:solidFill>
              <a:latin typeface="+mn-lt"/>
              <a:ea typeface="+mn-ea"/>
              <a:cs typeface="+mn-cs"/>
            </a:rPr>
            <a:t>Годовой отчет</a:t>
          </a:r>
        </a:p>
      </dgm:t>
    </dgm:pt>
    <dgm:pt modelId="{194716F7-27F5-4B07-BBDA-3E963E0259FF}" type="parTrans" cxnId="{EAD85CB1-79C5-40A8-B15F-C2F868D296E8}">
      <dgm:prSet/>
      <dgm:spPr/>
      <dgm:t>
        <a:bodyPr/>
        <a:lstStyle/>
        <a:p>
          <a:endParaRPr lang="ru-RU"/>
        </a:p>
      </dgm:t>
    </dgm:pt>
    <dgm:pt modelId="{B01C7CFF-0A64-40E9-836E-AAC7528A8C1C}" type="sibTrans" cxnId="{EAD85CB1-79C5-40A8-B15F-C2F868D296E8}">
      <dgm:prSet/>
      <dgm:spPr/>
      <dgm:t>
        <a:bodyPr/>
        <a:lstStyle/>
        <a:p>
          <a:endParaRPr lang="ru-RU"/>
        </a:p>
      </dgm:t>
    </dgm:pt>
    <dgm:pt modelId="{3ADED9CC-84F8-4153-A884-BC24B336F1AC}">
      <dgm:prSet custT="1"/>
      <dgm:spPr/>
      <dgm:t>
        <a:bodyPr/>
        <a:lstStyle/>
        <a:p>
          <a:r>
            <a:rPr lang="ru-RU" sz="1600" b="1" kern="1200" dirty="0">
              <a:solidFill>
                <a:srgbClr val="2C8EA0"/>
              </a:solidFill>
              <a:latin typeface="+mn-lt"/>
              <a:ea typeface="+mn-ea"/>
              <a:cs typeface="+mn-cs"/>
            </a:rPr>
            <a:t>Внешняя проверка контрольно-счетной палаты</a:t>
          </a:r>
        </a:p>
      </dgm:t>
    </dgm:pt>
    <dgm:pt modelId="{8952F77B-DC6C-4302-9B8F-0E73F3C832C3}" type="parTrans" cxnId="{15751110-33F1-4799-95CC-DA6252C3BAFC}">
      <dgm:prSet/>
      <dgm:spPr/>
      <dgm:t>
        <a:bodyPr/>
        <a:lstStyle/>
        <a:p>
          <a:endParaRPr lang="ru-RU"/>
        </a:p>
      </dgm:t>
    </dgm:pt>
    <dgm:pt modelId="{97CFCCC0-4A46-4CD6-B44B-CE7358770C0E}" type="sibTrans" cxnId="{15751110-33F1-4799-95CC-DA6252C3BAFC}">
      <dgm:prSet/>
      <dgm:spPr/>
      <dgm:t>
        <a:bodyPr/>
        <a:lstStyle/>
        <a:p>
          <a:endParaRPr lang="ru-RU"/>
        </a:p>
      </dgm:t>
    </dgm:pt>
    <dgm:pt modelId="{750382C5-B323-4A0C-AA17-03EB6DA888C5}" type="pres">
      <dgm:prSet presAssocID="{9BCC1F62-C737-42BA-9472-3F958F0118CA}" presName="Name0" presStyleCnt="0">
        <dgm:presLayoutVars>
          <dgm:chMax val="5"/>
          <dgm:chPref val="5"/>
          <dgm:dir/>
          <dgm:animLvl val="lvl"/>
        </dgm:presLayoutVars>
      </dgm:prSet>
      <dgm:spPr/>
    </dgm:pt>
    <dgm:pt modelId="{7611C20F-8072-42C7-AE94-D9B188772DBE}" type="pres">
      <dgm:prSet presAssocID="{185A6B9A-BD95-4113-8BFC-B53CD693B071}" presName="parentText1" presStyleLbl="node1" presStyleIdx="0" presStyleCnt="4">
        <dgm:presLayoutVars>
          <dgm:chMax/>
          <dgm:chPref val="3"/>
          <dgm:bulletEnabled val="1"/>
        </dgm:presLayoutVars>
      </dgm:prSet>
      <dgm:spPr/>
    </dgm:pt>
    <dgm:pt modelId="{CB1F7117-E92C-4D50-8BCE-B8CE934FBCDB}" type="pres">
      <dgm:prSet presAssocID="{185A6B9A-BD95-4113-8BFC-B53CD693B071}" presName="childText1" presStyleLbl="solidAlignAcc1" presStyleIdx="0" presStyleCnt="4">
        <dgm:presLayoutVars>
          <dgm:chMax val="0"/>
          <dgm:chPref val="0"/>
          <dgm:bulletEnabled val="1"/>
        </dgm:presLayoutVars>
      </dgm:prSet>
      <dgm:spPr/>
    </dgm:pt>
    <dgm:pt modelId="{178333EB-3DEC-4140-8B1D-A868D05A429A}" type="pres">
      <dgm:prSet presAssocID="{75ED1504-553B-4EBD-A22D-579FA9346315}" presName="parentText2" presStyleLbl="node1" presStyleIdx="1" presStyleCnt="4" custLinFactNeighborX="-983" custLinFactNeighborY="-2369">
        <dgm:presLayoutVars>
          <dgm:chMax/>
          <dgm:chPref val="3"/>
          <dgm:bulletEnabled val="1"/>
        </dgm:presLayoutVars>
      </dgm:prSet>
      <dgm:spPr/>
    </dgm:pt>
    <dgm:pt modelId="{3A74AC63-8AF1-458E-90BA-44728CDFA437}" type="pres">
      <dgm:prSet presAssocID="{75ED1504-553B-4EBD-A22D-579FA9346315}" presName="childText2" presStyleLbl="solidAlignAcc1" presStyleIdx="1" presStyleCnt="4">
        <dgm:presLayoutVars>
          <dgm:chMax val="0"/>
          <dgm:chPref val="0"/>
          <dgm:bulletEnabled val="1"/>
        </dgm:presLayoutVars>
      </dgm:prSet>
      <dgm:spPr/>
    </dgm:pt>
    <dgm:pt modelId="{3B11C794-D8D5-4EFB-A003-44A489F0F7D5}" type="pres">
      <dgm:prSet presAssocID="{9304E908-8192-4E03-A70E-57BF919F349E}" presName="parentText3" presStyleLbl="node1" presStyleIdx="2" presStyleCnt="4">
        <dgm:presLayoutVars>
          <dgm:chMax/>
          <dgm:chPref val="3"/>
          <dgm:bulletEnabled val="1"/>
        </dgm:presLayoutVars>
      </dgm:prSet>
      <dgm:spPr/>
    </dgm:pt>
    <dgm:pt modelId="{92E9EC81-EA4A-4D55-B3EA-579CE98E363F}" type="pres">
      <dgm:prSet presAssocID="{9304E908-8192-4E03-A70E-57BF919F349E}" presName="childText3" presStyleLbl="solidAlignAcc1" presStyleIdx="2" presStyleCnt="4">
        <dgm:presLayoutVars>
          <dgm:chMax val="0"/>
          <dgm:chPref val="0"/>
          <dgm:bulletEnabled val="1"/>
        </dgm:presLayoutVars>
      </dgm:prSet>
      <dgm:spPr/>
    </dgm:pt>
    <dgm:pt modelId="{6850A6D6-77F7-4CE3-BF9A-288DF8472246}" type="pres">
      <dgm:prSet presAssocID="{00E69B56-7719-456F-B3BD-4B134E35003B}" presName="parentText4" presStyleLbl="node1" presStyleIdx="3" presStyleCnt="4">
        <dgm:presLayoutVars>
          <dgm:chMax/>
          <dgm:chPref val="3"/>
          <dgm:bulletEnabled val="1"/>
        </dgm:presLayoutVars>
      </dgm:prSet>
      <dgm:spPr/>
    </dgm:pt>
    <dgm:pt modelId="{52D6CC38-0A5F-4CF4-8174-39B205CE6E6B}" type="pres">
      <dgm:prSet presAssocID="{00E69B56-7719-456F-B3BD-4B134E35003B}" presName="childText4" presStyleLbl="solidAlignAcc1" presStyleIdx="3" presStyleCnt="4">
        <dgm:presLayoutVars>
          <dgm:chMax val="0"/>
          <dgm:chPref val="0"/>
          <dgm:bulletEnabled val="1"/>
        </dgm:presLayoutVars>
      </dgm:prSet>
      <dgm:spPr/>
    </dgm:pt>
  </dgm:ptLst>
  <dgm:cxnLst>
    <dgm:cxn modelId="{4904A104-2BAA-4C93-81B5-EC3356507A97}" type="presOf" srcId="{63033338-E61C-417E-A3DD-A158EBB1EBAA}" destId="{CB1F7117-E92C-4D50-8BCE-B8CE934FBCDB}" srcOrd="0" destOrd="0" presId="urn:microsoft.com/office/officeart/2009/3/layout/IncreasingArrowsProcess"/>
    <dgm:cxn modelId="{6ECD8807-87B0-44C4-BBDC-01DCEB183865}" srcId="{75ED1504-553B-4EBD-A22D-579FA9346315}" destId="{33989E63-DFE3-4ACA-83AD-AEB62D6B4699}" srcOrd="1" destOrd="0" parTransId="{B2C500B6-2EC3-4D80-B815-196BACA7EFE8}" sibTransId="{99210BD5-61F3-4B8B-927B-F07F82EC1793}"/>
    <dgm:cxn modelId="{AE9C0F0A-4CF5-4484-B574-E7AB81BDAD8E}" srcId="{75ED1504-553B-4EBD-A22D-579FA9346315}" destId="{54227096-C631-461B-8D80-A119701A27CD}" srcOrd="0" destOrd="0" parTransId="{4E8770AA-0C55-4B55-9B63-F054A05C89F0}" sibTransId="{5FC203F0-7A9C-48CB-A07A-A9834EF0812B}"/>
    <dgm:cxn modelId="{0F30A60C-DAB7-4477-80DB-27531A1A15ED}" srcId="{9304E908-8192-4E03-A70E-57BF919F349E}" destId="{DA2A3A70-7B5D-46FC-91F2-11EC47E87F0B}" srcOrd="2" destOrd="0" parTransId="{D2025F3B-7EF6-43D5-A5AE-92565EF0AB07}" sibTransId="{F88BD705-05D0-4781-944A-8179C43255A0}"/>
    <dgm:cxn modelId="{15751110-33F1-4799-95CC-DA6252C3BAFC}" srcId="{00E69B56-7719-456F-B3BD-4B134E35003B}" destId="{3ADED9CC-84F8-4153-A884-BC24B336F1AC}" srcOrd="2" destOrd="0" parTransId="{8952F77B-DC6C-4302-9B8F-0E73F3C832C3}" sibTransId="{97CFCCC0-4A46-4CD6-B44B-CE7358770C0E}"/>
    <dgm:cxn modelId="{586B2719-FF7A-439B-8B5A-8A47BBB064E0}" type="presOf" srcId="{F8B5E9FA-D805-408A-9CE7-F875FE8A3D03}" destId="{92E9EC81-EA4A-4D55-B3EA-579CE98E363F}" srcOrd="0" destOrd="1" presId="urn:microsoft.com/office/officeart/2009/3/layout/IncreasingArrowsProcess"/>
    <dgm:cxn modelId="{DFE6281D-24CA-48FA-BE19-DA0EA88B07EE}" type="presOf" srcId="{00E69B56-7719-456F-B3BD-4B134E35003B}" destId="{6850A6D6-77F7-4CE3-BF9A-288DF8472246}" srcOrd="0" destOrd="0" presId="urn:microsoft.com/office/officeart/2009/3/layout/IncreasingArrowsProcess"/>
    <dgm:cxn modelId="{0018A824-836F-41BD-BD84-2A4B1D28EF28}" type="presOf" srcId="{BE6D2588-186E-4148-8204-3DEB385A29FD}" destId="{52D6CC38-0A5F-4CF4-8174-39B205CE6E6B}" srcOrd="0" destOrd="1" presId="urn:microsoft.com/office/officeart/2009/3/layout/IncreasingArrowsProcess"/>
    <dgm:cxn modelId="{40459B5B-6BC1-45F9-93C1-9E1CB5662862}" type="presOf" srcId="{75ED1504-553B-4EBD-A22D-579FA9346315}" destId="{178333EB-3DEC-4140-8B1D-A868D05A429A}" srcOrd="0" destOrd="0" presId="urn:microsoft.com/office/officeart/2009/3/layout/IncreasingArrowsProcess"/>
    <dgm:cxn modelId="{A3FA215C-B0EB-42D8-9A52-8E154C699768}" type="presOf" srcId="{185A6B9A-BD95-4113-8BFC-B53CD693B071}" destId="{7611C20F-8072-42C7-AE94-D9B188772DBE}" srcOrd="0" destOrd="0" presId="urn:microsoft.com/office/officeart/2009/3/layout/IncreasingArrowsProcess"/>
    <dgm:cxn modelId="{8E322764-2171-48DB-9438-EC2922C7FFD1}" srcId="{9304E908-8192-4E03-A70E-57BF919F349E}" destId="{121380AD-073D-4543-AA14-7F7F7C5A4341}" srcOrd="0" destOrd="0" parTransId="{930F6A1B-3108-43D9-9CE9-6FE15C93700B}" sibTransId="{C609104E-9EBE-428D-A679-AEA974196E09}"/>
    <dgm:cxn modelId="{ED631448-D841-4153-916C-367A90CE5A56}" type="presOf" srcId="{3B9F17DE-6BE5-4436-A9D3-BBC63DDE98CF}" destId="{CB1F7117-E92C-4D50-8BCE-B8CE934FBCDB}" srcOrd="0" destOrd="2" presId="urn:microsoft.com/office/officeart/2009/3/layout/IncreasingArrowsProcess"/>
    <dgm:cxn modelId="{7E6C6149-6C71-4A36-9BA3-DE93D264816C}" type="presOf" srcId="{DA2A3A70-7B5D-46FC-91F2-11EC47E87F0B}" destId="{92E9EC81-EA4A-4D55-B3EA-579CE98E363F}" srcOrd="0" destOrd="2" presId="urn:microsoft.com/office/officeart/2009/3/layout/IncreasingArrowsProcess"/>
    <dgm:cxn modelId="{A8EC5A4B-A866-48F7-B469-CB1777ED29EB}" srcId="{185A6B9A-BD95-4113-8BFC-B53CD693B071}" destId="{63033338-E61C-417E-A3DD-A158EBB1EBAA}" srcOrd="0" destOrd="0" parTransId="{1454EF8A-AEA2-409A-9836-223619E5CE45}" sibTransId="{FE15ED75-E218-4693-8350-25797681BBAE}"/>
    <dgm:cxn modelId="{8213126C-DDE7-4DAD-A9F9-C77F4491E645}" srcId="{185A6B9A-BD95-4113-8BFC-B53CD693B071}" destId="{3B9F17DE-6BE5-4436-A9D3-BBC63DDE98CF}" srcOrd="2" destOrd="0" parTransId="{8578F808-63EC-4527-B1DB-B360D6F919B0}" sibTransId="{CF9C4B67-4EC3-4C3A-9734-969F6B987F47}"/>
    <dgm:cxn modelId="{004F876E-831A-454C-B43A-89F59DE181F1}" type="presOf" srcId="{54227096-C631-461B-8D80-A119701A27CD}" destId="{3A74AC63-8AF1-458E-90BA-44728CDFA437}" srcOrd="0" destOrd="0" presId="urn:microsoft.com/office/officeart/2009/3/layout/IncreasingArrowsProcess"/>
    <dgm:cxn modelId="{E252A654-4480-460A-94A8-3E98B27F84FA}" type="presOf" srcId="{9304E908-8192-4E03-A70E-57BF919F349E}" destId="{3B11C794-D8D5-4EFB-A003-44A489F0F7D5}" srcOrd="0" destOrd="0" presId="urn:microsoft.com/office/officeart/2009/3/layout/IncreasingArrowsProcess"/>
    <dgm:cxn modelId="{0C024357-B7B3-4349-BCDB-F4857C54008D}" srcId="{75ED1504-553B-4EBD-A22D-579FA9346315}" destId="{2B73E54C-F54B-4923-B91C-DFBDB03727BB}" srcOrd="2" destOrd="0" parTransId="{12518FAB-793E-4EF3-A31C-3EFCAEF42121}" sibTransId="{D889C0F1-544D-4A6D-B10E-B49509582B29}"/>
    <dgm:cxn modelId="{884FC257-1A92-4768-96DA-5E973D628B0C}" srcId="{9BCC1F62-C737-42BA-9472-3F958F0118CA}" destId="{00E69B56-7719-456F-B3BD-4B134E35003B}" srcOrd="3" destOrd="0" parTransId="{929C39D4-BBC2-4C71-87BA-E7D5F59128D4}" sibTransId="{BCE652D9-07D4-4048-81D9-7CC9C4AF3478}"/>
    <dgm:cxn modelId="{1BFA417B-5499-4E56-B9F1-73C977A30836}" type="presOf" srcId="{33989E63-DFE3-4ACA-83AD-AEB62D6B4699}" destId="{3A74AC63-8AF1-458E-90BA-44728CDFA437}" srcOrd="0" destOrd="1" presId="urn:microsoft.com/office/officeart/2009/3/layout/IncreasingArrowsProcess"/>
    <dgm:cxn modelId="{EDA96486-2460-41CE-98AB-31C500F43428}" srcId="{9304E908-8192-4E03-A70E-57BF919F349E}" destId="{F8B5E9FA-D805-408A-9CE7-F875FE8A3D03}" srcOrd="1" destOrd="0" parTransId="{76050B07-FE28-42A3-94B0-B731FBBD5C55}" sibTransId="{14A0D658-0956-4E70-BD5A-F0BDE63D7A3A}"/>
    <dgm:cxn modelId="{2A5BD194-91E7-428D-BE2E-4BD70A91B478}" type="presOf" srcId="{7DB2EF91-C93B-40F8-8F15-DB047981FC50}" destId="{52D6CC38-0A5F-4CF4-8174-39B205CE6E6B}" srcOrd="0" destOrd="0" presId="urn:microsoft.com/office/officeart/2009/3/layout/IncreasingArrowsProcess"/>
    <dgm:cxn modelId="{163143A2-BAFA-486C-8DEF-6F066AEC8038}" type="presOf" srcId="{3ADED9CC-84F8-4153-A884-BC24B336F1AC}" destId="{52D6CC38-0A5F-4CF4-8174-39B205CE6E6B}" srcOrd="0" destOrd="2" presId="urn:microsoft.com/office/officeart/2009/3/layout/IncreasingArrowsProcess"/>
    <dgm:cxn modelId="{3BD307A5-33BB-4C67-A301-27D53894B5F2}" type="presOf" srcId="{9BCC1F62-C737-42BA-9472-3F958F0118CA}" destId="{750382C5-B323-4A0C-AA17-03EB6DA888C5}" srcOrd="0" destOrd="0" presId="urn:microsoft.com/office/officeart/2009/3/layout/IncreasingArrowsProcess"/>
    <dgm:cxn modelId="{93F23AA7-B0E9-40A0-8D17-51E516754450}" type="presOf" srcId="{2B73E54C-F54B-4923-B91C-DFBDB03727BB}" destId="{3A74AC63-8AF1-458E-90BA-44728CDFA437}" srcOrd="0" destOrd="2" presId="urn:microsoft.com/office/officeart/2009/3/layout/IncreasingArrowsProcess"/>
    <dgm:cxn modelId="{EAD85CB1-79C5-40A8-B15F-C2F868D296E8}" srcId="{00E69B56-7719-456F-B3BD-4B134E35003B}" destId="{BE6D2588-186E-4148-8204-3DEB385A29FD}" srcOrd="1" destOrd="0" parTransId="{194716F7-27F5-4B07-BBDA-3E963E0259FF}" sibTransId="{B01C7CFF-0A64-40E9-836E-AAC7528A8C1C}"/>
    <dgm:cxn modelId="{94A7EFB3-0DFE-4741-AF7F-955EEC787C02}" srcId="{185A6B9A-BD95-4113-8BFC-B53CD693B071}" destId="{DC38CD1C-1D4A-4995-8204-A4950E035A43}" srcOrd="1" destOrd="0" parTransId="{E5C18C31-24C9-40B6-BE65-44736E092B5D}" sibTransId="{BBA84D39-C0EE-47A2-8EF2-B80E93DA324A}"/>
    <dgm:cxn modelId="{845A9EB5-6862-4F97-BBF0-A901308011E9}" srcId="{9BCC1F62-C737-42BA-9472-3F958F0118CA}" destId="{75ED1504-553B-4EBD-A22D-579FA9346315}" srcOrd="1" destOrd="0" parTransId="{51D712E7-4639-42E1-B23D-B04467DE0842}" sibTransId="{AA81E03F-3877-41B5-B884-07B562C140E2}"/>
    <dgm:cxn modelId="{C4A70FCA-AF79-434D-8A14-15858CC2E6FC}" srcId="{9BCC1F62-C737-42BA-9472-3F958F0118CA}" destId="{185A6B9A-BD95-4113-8BFC-B53CD693B071}" srcOrd="0" destOrd="0" parTransId="{FA19F931-49C3-4E34-8A8C-299A4498B2E2}" sibTransId="{BD992ABA-8400-473C-9DE8-9E8AEF83798B}"/>
    <dgm:cxn modelId="{563692CE-EA69-488E-8E28-5FC7D69EF867}" srcId="{00E69B56-7719-456F-B3BD-4B134E35003B}" destId="{7DB2EF91-C93B-40F8-8F15-DB047981FC50}" srcOrd="0" destOrd="0" parTransId="{03357976-141D-48B7-8F84-93BB7B7A7368}" sibTransId="{A0D4A6F7-314D-45BF-8A96-3EBA4A13DA21}"/>
    <dgm:cxn modelId="{8232D5CF-8B3F-4BA4-9DC5-A3201DA6E9A3}" srcId="{9BCC1F62-C737-42BA-9472-3F958F0118CA}" destId="{9304E908-8192-4E03-A70E-57BF919F349E}" srcOrd="2" destOrd="0" parTransId="{CDE84CDD-B428-4FA3-A731-FB5060A6604E}" sibTransId="{AF628BD1-83F1-4942-A60D-64D114B3AE5F}"/>
    <dgm:cxn modelId="{2D6052E1-F12E-4A6A-8273-0A3848B25880}" type="presOf" srcId="{DC38CD1C-1D4A-4995-8204-A4950E035A43}" destId="{CB1F7117-E92C-4D50-8BCE-B8CE934FBCDB}" srcOrd="0" destOrd="1" presId="urn:microsoft.com/office/officeart/2009/3/layout/IncreasingArrowsProcess"/>
    <dgm:cxn modelId="{BD5E39EF-6980-4E4B-90E9-13731BF0445A}" type="presOf" srcId="{121380AD-073D-4543-AA14-7F7F7C5A4341}" destId="{92E9EC81-EA4A-4D55-B3EA-579CE98E363F}" srcOrd="0" destOrd="0" presId="urn:microsoft.com/office/officeart/2009/3/layout/IncreasingArrowsProcess"/>
    <dgm:cxn modelId="{8E4DC974-11D0-40FA-B895-252E63DC96C3}" type="presParOf" srcId="{750382C5-B323-4A0C-AA17-03EB6DA888C5}" destId="{7611C20F-8072-42C7-AE94-D9B188772DBE}" srcOrd="0" destOrd="0" presId="urn:microsoft.com/office/officeart/2009/3/layout/IncreasingArrowsProcess"/>
    <dgm:cxn modelId="{DBD14F26-6131-47D5-BCB1-CD3FD2402AED}" type="presParOf" srcId="{750382C5-B323-4A0C-AA17-03EB6DA888C5}" destId="{CB1F7117-E92C-4D50-8BCE-B8CE934FBCDB}" srcOrd="1" destOrd="0" presId="urn:microsoft.com/office/officeart/2009/3/layout/IncreasingArrowsProcess"/>
    <dgm:cxn modelId="{FE41BC73-196F-4BD3-86F9-40B9B7207C74}" type="presParOf" srcId="{750382C5-B323-4A0C-AA17-03EB6DA888C5}" destId="{178333EB-3DEC-4140-8B1D-A868D05A429A}" srcOrd="2" destOrd="0" presId="urn:microsoft.com/office/officeart/2009/3/layout/IncreasingArrowsProcess"/>
    <dgm:cxn modelId="{477144CB-69E8-443F-8948-78C617BE068A}" type="presParOf" srcId="{750382C5-B323-4A0C-AA17-03EB6DA888C5}" destId="{3A74AC63-8AF1-458E-90BA-44728CDFA437}" srcOrd="3" destOrd="0" presId="urn:microsoft.com/office/officeart/2009/3/layout/IncreasingArrowsProcess"/>
    <dgm:cxn modelId="{94A742E2-51B4-49FA-85A3-7A846BA1B216}" type="presParOf" srcId="{750382C5-B323-4A0C-AA17-03EB6DA888C5}" destId="{3B11C794-D8D5-4EFB-A003-44A489F0F7D5}" srcOrd="4" destOrd="0" presId="urn:microsoft.com/office/officeart/2009/3/layout/IncreasingArrowsProcess"/>
    <dgm:cxn modelId="{4F4F6506-43B6-46FC-BA6A-949EF4B0F2D6}" type="presParOf" srcId="{750382C5-B323-4A0C-AA17-03EB6DA888C5}" destId="{92E9EC81-EA4A-4D55-B3EA-579CE98E363F}" srcOrd="5" destOrd="0" presId="urn:microsoft.com/office/officeart/2009/3/layout/IncreasingArrowsProcess"/>
    <dgm:cxn modelId="{925462A0-934A-42E4-982A-5A6C84F5C8CD}" type="presParOf" srcId="{750382C5-B323-4A0C-AA17-03EB6DA888C5}" destId="{6850A6D6-77F7-4CE3-BF9A-288DF8472246}" srcOrd="6" destOrd="0" presId="urn:microsoft.com/office/officeart/2009/3/layout/IncreasingArrowsProcess"/>
    <dgm:cxn modelId="{1521828E-FB2C-40CD-AFC2-42EE0B003963}" type="presParOf" srcId="{750382C5-B323-4A0C-AA17-03EB6DA888C5}" destId="{52D6CC38-0A5F-4CF4-8174-39B205CE6E6B}" srcOrd="7" destOrd="0" presId="urn:microsoft.com/office/officeart/2009/3/layout/IncreasingArrows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2657B7-183D-4ECC-93D5-B7968106927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7CC576B3-C353-4BB5-A431-AA227243DD3F}">
      <dgm:prSet phldrT="[Текст]"/>
      <dgm:spPr/>
      <dgm:t>
        <a:bodyPr/>
        <a:lstStyle/>
        <a:p>
          <a:r>
            <a:rPr lang="ru-RU" b="1" dirty="0">
              <a:solidFill>
                <a:srgbClr val="002060"/>
              </a:solidFill>
            </a:rPr>
            <a:t>Экономические меры</a:t>
          </a:r>
        </a:p>
        <a:p>
          <a:r>
            <a:rPr lang="ru-RU" b="1" dirty="0">
              <a:solidFill>
                <a:srgbClr val="002060"/>
              </a:solidFill>
            </a:rPr>
            <a:t>Финансовые меры</a:t>
          </a:r>
        </a:p>
        <a:p>
          <a:r>
            <a:rPr lang="ru-RU" b="1" dirty="0">
              <a:solidFill>
                <a:srgbClr val="002060"/>
              </a:solidFill>
            </a:rPr>
            <a:t>Правовые меры</a:t>
          </a:r>
        </a:p>
      </dgm:t>
    </dgm:pt>
    <dgm:pt modelId="{41935BBE-D073-4547-A674-4D6490BC46A3}" type="parTrans" cxnId="{9BF0388E-77AD-4573-A6B3-200A9181BA87}">
      <dgm:prSet/>
      <dgm:spPr/>
      <dgm:t>
        <a:bodyPr/>
        <a:lstStyle/>
        <a:p>
          <a:endParaRPr lang="ru-RU"/>
        </a:p>
      </dgm:t>
    </dgm:pt>
    <dgm:pt modelId="{7E5A7339-9B6C-4086-86B9-66EB6D9487E8}" type="sibTrans" cxnId="{9BF0388E-77AD-4573-A6B3-200A9181BA87}">
      <dgm:prSet/>
      <dgm:spPr/>
      <dgm:t>
        <a:bodyPr/>
        <a:lstStyle/>
        <a:p>
          <a:endParaRPr lang="ru-RU"/>
        </a:p>
      </dgm:t>
    </dgm:pt>
    <dgm:pt modelId="{31C16B01-CE34-42E4-ADDD-9E40FD0561F9}">
      <dgm:prSet phldrT="[Текст]" custT="1"/>
      <dgm:spPr/>
      <dgm:t>
        <a:bodyPr/>
        <a:lstStyle/>
        <a:p>
          <a:r>
            <a:rPr lang="ru-RU" sz="1400" b="1" dirty="0">
              <a:solidFill>
                <a:srgbClr val="002060"/>
              </a:solidFill>
            </a:rPr>
            <a:t>Обеспечение финансовых потребностей муниципалитета</a:t>
          </a:r>
        </a:p>
      </dgm:t>
    </dgm:pt>
    <dgm:pt modelId="{7A5F9CCD-BEAF-4AD6-91C8-49C44A25B531}" type="parTrans" cxnId="{BE21FFE7-E866-4CEA-9A3D-531A8B5ED6E7}">
      <dgm:prSet/>
      <dgm:spPr/>
      <dgm:t>
        <a:bodyPr/>
        <a:lstStyle/>
        <a:p>
          <a:endParaRPr lang="ru-RU"/>
        </a:p>
      </dgm:t>
    </dgm:pt>
    <dgm:pt modelId="{735C1F76-CCD0-422A-BDB7-40C4F24489B8}" type="sibTrans" cxnId="{BE21FFE7-E866-4CEA-9A3D-531A8B5ED6E7}">
      <dgm:prSet/>
      <dgm:spPr/>
      <dgm:t>
        <a:bodyPr/>
        <a:lstStyle/>
        <a:p>
          <a:endParaRPr lang="ru-RU"/>
        </a:p>
      </dgm:t>
    </dgm:pt>
    <dgm:pt modelId="{046AECF6-E53C-4992-855D-8CC148DC1C4F}">
      <dgm:prSet phldrT="[Текст]" custT="1"/>
      <dgm:spPr/>
      <dgm:t>
        <a:bodyPr/>
        <a:lstStyle/>
        <a:p>
          <a:r>
            <a:rPr lang="ru-RU" sz="1400" b="1" dirty="0">
              <a:solidFill>
                <a:srgbClr val="002060"/>
              </a:solidFill>
            </a:rPr>
            <a:t>Поддержка социальных групп</a:t>
          </a:r>
        </a:p>
      </dgm:t>
    </dgm:pt>
    <dgm:pt modelId="{9709BA2A-2525-4D1C-8916-DCCC3EA0CDE8}" type="parTrans" cxnId="{6A39EC1E-ED7F-4439-91AF-77AEBC66C57F}">
      <dgm:prSet/>
      <dgm:spPr/>
      <dgm:t>
        <a:bodyPr/>
        <a:lstStyle/>
        <a:p>
          <a:endParaRPr lang="ru-RU"/>
        </a:p>
      </dgm:t>
    </dgm:pt>
    <dgm:pt modelId="{BC2E4CC8-7750-4275-8B53-A575E1E5C629}" type="sibTrans" cxnId="{6A39EC1E-ED7F-4439-91AF-77AEBC66C57F}">
      <dgm:prSet/>
      <dgm:spPr/>
      <dgm:t>
        <a:bodyPr/>
        <a:lstStyle/>
        <a:p>
          <a:endParaRPr lang="ru-RU"/>
        </a:p>
      </dgm:t>
    </dgm:pt>
    <dgm:pt modelId="{895338CC-D8C2-47D4-B00D-F19C22342658}">
      <dgm:prSet phldrT="[Текст]" phldr="1"/>
      <dgm:spPr/>
      <dgm:t>
        <a:bodyPr/>
        <a:lstStyle/>
        <a:p>
          <a:endParaRPr lang="ru-RU" dirty="0"/>
        </a:p>
      </dgm:t>
    </dgm:pt>
    <dgm:pt modelId="{F79D989A-41F9-4403-A68F-28AE0703B354}" type="parTrans" cxnId="{DF1AA7BA-F78C-44F9-AEE8-C44B358CA453}">
      <dgm:prSet/>
      <dgm:spPr/>
      <dgm:t>
        <a:bodyPr/>
        <a:lstStyle/>
        <a:p>
          <a:endParaRPr lang="ru-RU"/>
        </a:p>
      </dgm:t>
    </dgm:pt>
    <dgm:pt modelId="{68E38CB9-E5BD-4957-B1D8-47D9F87BC2F2}" type="sibTrans" cxnId="{DF1AA7BA-F78C-44F9-AEE8-C44B358CA453}">
      <dgm:prSet/>
      <dgm:spPr/>
      <dgm:t>
        <a:bodyPr/>
        <a:lstStyle/>
        <a:p>
          <a:endParaRPr lang="ru-RU"/>
        </a:p>
      </dgm:t>
    </dgm:pt>
    <dgm:pt modelId="{77F789D3-1B5E-4581-8CA6-B37B3621CF7F}">
      <dgm:prSet phldrT="[Текст]" phldr="1"/>
      <dgm:spPr/>
      <dgm:t>
        <a:bodyPr/>
        <a:lstStyle/>
        <a:p>
          <a:endParaRPr lang="ru-RU" dirty="0"/>
        </a:p>
      </dgm:t>
    </dgm:pt>
    <dgm:pt modelId="{9A2F9899-8349-42DD-A9D4-09CE77B24165}" type="parTrans" cxnId="{5D0C06E0-C77A-489C-9725-6F05EF3E9317}">
      <dgm:prSet/>
      <dgm:spPr/>
      <dgm:t>
        <a:bodyPr/>
        <a:lstStyle/>
        <a:p>
          <a:endParaRPr lang="ru-RU"/>
        </a:p>
      </dgm:t>
    </dgm:pt>
    <dgm:pt modelId="{6835AEBF-40DF-4204-B02F-44D6605FDD0F}" type="sibTrans" cxnId="{5D0C06E0-C77A-489C-9725-6F05EF3E9317}">
      <dgm:prSet/>
      <dgm:spPr/>
      <dgm:t>
        <a:bodyPr/>
        <a:lstStyle/>
        <a:p>
          <a:endParaRPr lang="ru-RU"/>
        </a:p>
      </dgm:t>
    </dgm:pt>
    <dgm:pt modelId="{F8509312-B5E7-4BCF-BA1D-0F9D4743588A}">
      <dgm:prSet/>
      <dgm:spPr/>
      <dgm:t>
        <a:bodyPr/>
        <a:lstStyle/>
        <a:p>
          <a:endParaRPr lang="ru-RU"/>
        </a:p>
      </dgm:t>
    </dgm:pt>
    <dgm:pt modelId="{CC628BA9-94CD-4EF4-BBA5-9048EFBDC521}" type="parTrans" cxnId="{D7BD5AFE-06CA-4DEC-8C43-A84D678AA39A}">
      <dgm:prSet/>
      <dgm:spPr/>
      <dgm:t>
        <a:bodyPr/>
        <a:lstStyle/>
        <a:p>
          <a:endParaRPr lang="ru-RU"/>
        </a:p>
      </dgm:t>
    </dgm:pt>
    <dgm:pt modelId="{DB77E862-2F31-4E64-951B-C60FBD060D5D}" type="sibTrans" cxnId="{D7BD5AFE-06CA-4DEC-8C43-A84D678AA39A}">
      <dgm:prSet/>
      <dgm:spPr/>
      <dgm:t>
        <a:bodyPr/>
        <a:lstStyle/>
        <a:p>
          <a:endParaRPr lang="ru-RU"/>
        </a:p>
      </dgm:t>
    </dgm:pt>
    <dgm:pt modelId="{C775BEE2-D76E-4A91-9989-5070D80B49CD}">
      <dgm:prSet/>
      <dgm:spPr/>
      <dgm:t>
        <a:bodyPr/>
        <a:lstStyle/>
        <a:p>
          <a:endParaRPr lang="ru-RU" dirty="0"/>
        </a:p>
      </dgm:t>
    </dgm:pt>
    <dgm:pt modelId="{04899BBC-FF58-45F7-9FF5-69AAB5812180}" type="parTrans" cxnId="{D2FD8590-1C07-4CD2-99CA-44462ECC233C}">
      <dgm:prSet/>
      <dgm:spPr/>
      <dgm:t>
        <a:bodyPr/>
        <a:lstStyle/>
        <a:p>
          <a:endParaRPr lang="ru-RU"/>
        </a:p>
      </dgm:t>
    </dgm:pt>
    <dgm:pt modelId="{2EA0A502-D984-4634-BB14-E575B47F27A8}" type="sibTrans" cxnId="{D2FD8590-1C07-4CD2-99CA-44462ECC233C}">
      <dgm:prSet/>
      <dgm:spPr/>
      <dgm:t>
        <a:bodyPr/>
        <a:lstStyle/>
        <a:p>
          <a:endParaRPr lang="ru-RU"/>
        </a:p>
      </dgm:t>
    </dgm:pt>
    <dgm:pt modelId="{DE3DEA17-5BD4-44ED-9A84-90E7DA17B1B5}">
      <dgm:prSet custT="1"/>
      <dgm:spPr/>
      <dgm:t>
        <a:bodyPr/>
        <a:lstStyle/>
        <a:p>
          <a:r>
            <a:rPr lang="ru-RU" sz="1400" b="1" dirty="0">
              <a:solidFill>
                <a:srgbClr val="002060"/>
              </a:solidFill>
            </a:rPr>
            <a:t>Развитие экономики поселения</a:t>
          </a:r>
        </a:p>
      </dgm:t>
    </dgm:pt>
    <dgm:pt modelId="{9602579E-3BBF-4AC2-A946-242705CA5248}" type="parTrans" cxnId="{9C833D28-CABE-4DD8-8DE7-31AD84406A36}">
      <dgm:prSet/>
      <dgm:spPr/>
      <dgm:t>
        <a:bodyPr/>
        <a:lstStyle/>
        <a:p>
          <a:endParaRPr lang="ru-RU"/>
        </a:p>
      </dgm:t>
    </dgm:pt>
    <dgm:pt modelId="{FCDD1EFD-A6B1-4775-964F-B3B36DCC264F}" type="sibTrans" cxnId="{9C833D28-CABE-4DD8-8DE7-31AD84406A36}">
      <dgm:prSet/>
      <dgm:spPr/>
      <dgm:t>
        <a:bodyPr/>
        <a:lstStyle/>
        <a:p>
          <a:endParaRPr lang="ru-RU"/>
        </a:p>
      </dgm:t>
    </dgm:pt>
    <dgm:pt modelId="{2EA71880-2BE8-41F3-BE65-6D0CAA1B2896}">
      <dgm:prSet custT="1"/>
      <dgm:spPr/>
      <dgm:t>
        <a:bodyPr/>
        <a:lstStyle/>
        <a:p>
          <a:r>
            <a:rPr lang="ru-RU" sz="1400" b="1" dirty="0">
              <a:solidFill>
                <a:srgbClr val="002060"/>
              </a:solidFill>
            </a:rPr>
            <a:t>Перераспределение финансовых ресурсов</a:t>
          </a:r>
        </a:p>
      </dgm:t>
    </dgm:pt>
    <dgm:pt modelId="{E136BB8D-C93A-400E-A9EA-78205B0FA76F}" type="parTrans" cxnId="{8F9EFE89-BBD5-4DFF-A9B2-3BF8CC1FFB0A}">
      <dgm:prSet/>
      <dgm:spPr/>
      <dgm:t>
        <a:bodyPr/>
        <a:lstStyle/>
        <a:p>
          <a:endParaRPr lang="ru-RU"/>
        </a:p>
      </dgm:t>
    </dgm:pt>
    <dgm:pt modelId="{79D87B58-ABAD-48C6-BE26-4CD86FA6678A}" type="sibTrans" cxnId="{8F9EFE89-BBD5-4DFF-A9B2-3BF8CC1FFB0A}">
      <dgm:prSet/>
      <dgm:spPr/>
      <dgm:t>
        <a:bodyPr/>
        <a:lstStyle/>
        <a:p>
          <a:endParaRPr lang="ru-RU"/>
        </a:p>
      </dgm:t>
    </dgm:pt>
    <dgm:pt modelId="{86635171-29A8-45C5-8E53-083B08D15346}" type="pres">
      <dgm:prSet presAssocID="{D32657B7-183D-4ECC-93D5-B7968106927F}" presName="diagram" presStyleCnt="0">
        <dgm:presLayoutVars>
          <dgm:chMax val="1"/>
          <dgm:dir/>
          <dgm:animLvl val="ctr"/>
          <dgm:resizeHandles val="exact"/>
        </dgm:presLayoutVars>
      </dgm:prSet>
      <dgm:spPr/>
    </dgm:pt>
    <dgm:pt modelId="{F7C05C7A-A567-4E2F-8A44-189EACD2F899}" type="pres">
      <dgm:prSet presAssocID="{D32657B7-183D-4ECC-93D5-B7968106927F}" presName="matrix" presStyleCnt="0"/>
      <dgm:spPr/>
    </dgm:pt>
    <dgm:pt modelId="{ED561415-2A89-4F8B-8843-DA14E2D9AB80}" type="pres">
      <dgm:prSet presAssocID="{D32657B7-183D-4ECC-93D5-B7968106927F}" presName="tile1" presStyleLbl="node1" presStyleIdx="0" presStyleCnt="4" custLinFactNeighborX="1288" custLinFactNeighborY="913"/>
      <dgm:spPr/>
    </dgm:pt>
    <dgm:pt modelId="{C21514C1-39D8-4332-BB59-1088B74FAC71}" type="pres">
      <dgm:prSet presAssocID="{D32657B7-183D-4ECC-93D5-B7968106927F}" presName="tile1text" presStyleLbl="node1" presStyleIdx="0" presStyleCnt="4">
        <dgm:presLayoutVars>
          <dgm:chMax val="0"/>
          <dgm:chPref val="0"/>
          <dgm:bulletEnabled val="1"/>
        </dgm:presLayoutVars>
      </dgm:prSet>
      <dgm:spPr/>
    </dgm:pt>
    <dgm:pt modelId="{0DB61F65-48F9-4017-B377-7FF93DCE1387}" type="pres">
      <dgm:prSet presAssocID="{D32657B7-183D-4ECC-93D5-B7968106927F}" presName="tile2" presStyleLbl="node1" presStyleIdx="1" presStyleCnt="4" custLinFactNeighborX="0" custLinFactNeighborY="-25"/>
      <dgm:spPr/>
    </dgm:pt>
    <dgm:pt modelId="{7A7D58B6-855C-49C3-A9CA-1638F4AF4D97}" type="pres">
      <dgm:prSet presAssocID="{D32657B7-183D-4ECC-93D5-B7968106927F}" presName="tile2text" presStyleLbl="node1" presStyleIdx="1" presStyleCnt="4">
        <dgm:presLayoutVars>
          <dgm:chMax val="0"/>
          <dgm:chPref val="0"/>
          <dgm:bulletEnabled val="1"/>
        </dgm:presLayoutVars>
      </dgm:prSet>
      <dgm:spPr/>
    </dgm:pt>
    <dgm:pt modelId="{543F8054-B13A-4558-A95E-211C1443545E}" type="pres">
      <dgm:prSet presAssocID="{D32657B7-183D-4ECC-93D5-B7968106927F}" presName="tile3" presStyleLbl="node1" presStyleIdx="2" presStyleCnt="4"/>
      <dgm:spPr/>
    </dgm:pt>
    <dgm:pt modelId="{0C660D93-30F1-4AA2-BF4F-CEAE33545A06}" type="pres">
      <dgm:prSet presAssocID="{D32657B7-183D-4ECC-93D5-B7968106927F}" presName="tile3text" presStyleLbl="node1" presStyleIdx="2" presStyleCnt="4">
        <dgm:presLayoutVars>
          <dgm:chMax val="0"/>
          <dgm:chPref val="0"/>
          <dgm:bulletEnabled val="1"/>
        </dgm:presLayoutVars>
      </dgm:prSet>
      <dgm:spPr/>
    </dgm:pt>
    <dgm:pt modelId="{365D9259-3BA9-41B1-A304-381709D46D48}" type="pres">
      <dgm:prSet presAssocID="{D32657B7-183D-4ECC-93D5-B7968106927F}" presName="tile4" presStyleLbl="node1" presStyleIdx="3" presStyleCnt="4"/>
      <dgm:spPr/>
    </dgm:pt>
    <dgm:pt modelId="{DFF50CC2-4A7E-480E-86F8-8D41C6BF45B1}" type="pres">
      <dgm:prSet presAssocID="{D32657B7-183D-4ECC-93D5-B7968106927F}" presName="tile4text" presStyleLbl="node1" presStyleIdx="3" presStyleCnt="4">
        <dgm:presLayoutVars>
          <dgm:chMax val="0"/>
          <dgm:chPref val="0"/>
          <dgm:bulletEnabled val="1"/>
        </dgm:presLayoutVars>
      </dgm:prSet>
      <dgm:spPr/>
    </dgm:pt>
    <dgm:pt modelId="{E2584C04-D8B5-4E01-A243-64B67036AF15}" type="pres">
      <dgm:prSet presAssocID="{D32657B7-183D-4ECC-93D5-B7968106927F}" presName="centerTile" presStyleLbl="fgShp" presStyleIdx="0" presStyleCnt="1">
        <dgm:presLayoutVars>
          <dgm:chMax val="0"/>
          <dgm:chPref val="0"/>
        </dgm:presLayoutVars>
      </dgm:prSet>
      <dgm:spPr/>
    </dgm:pt>
  </dgm:ptLst>
  <dgm:cxnLst>
    <dgm:cxn modelId="{97A50700-A5BB-425C-B115-9F57ED552589}" type="presOf" srcId="{31C16B01-CE34-42E4-ADDD-9E40FD0561F9}" destId="{ED561415-2A89-4F8B-8843-DA14E2D9AB80}" srcOrd="0" destOrd="0" presId="urn:microsoft.com/office/officeart/2005/8/layout/matrix1"/>
    <dgm:cxn modelId="{6A39EC1E-ED7F-4439-91AF-77AEBC66C57F}" srcId="{7CC576B3-C353-4BB5-A431-AA227243DD3F}" destId="{046AECF6-E53C-4992-855D-8CC148DC1C4F}" srcOrd="2" destOrd="0" parTransId="{9709BA2A-2525-4D1C-8916-DCCC3EA0CDE8}" sibTransId="{BC2E4CC8-7750-4275-8B53-A575E1E5C629}"/>
    <dgm:cxn modelId="{9C833D28-CABE-4DD8-8DE7-31AD84406A36}" srcId="{7CC576B3-C353-4BB5-A431-AA227243DD3F}" destId="{DE3DEA17-5BD4-44ED-9A84-90E7DA17B1B5}" srcOrd="1" destOrd="0" parTransId="{9602579E-3BBF-4AC2-A946-242705CA5248}" sibTransId="{FCDD1EFD-A6B1-4775-964F-B3B36DCC264F}"/>
    <dgm:cxn modelId="{2E064628-6106-4444-8779-64F8FF41DA56}" type="presOf" srcId="{DE3DEA17-5BD4-44ED-9A84-90E7DA17B1B5}" destId="{0DB61F65-48F9-4017-B377-7FF93DCE1387}" srcOrd="0" destOrd="0" presId="urn:microsoft.com/office/officeart/2005/8/layout/matrix1"/>
    <dgm:cxn modelId="{A15B303C-B3D7-4B78-AE3C-32C8E983818E}" type="presOf" srcId="{DE3DEA17-5BD4-44ED-9A84-90E7DA17B1B5}" destId="{7A7D58B6-855C-49C3-A9CA-1638F4AF4D97}" srcOrd="1" destOrd="0" presId="urn:microsoft.com/office/officeart/2005/8/layout/matrix1"/>
    <dgm:cxn modelId="{6ABDCD46-5A5E-4F25-9DAC-DFD977659B1E}" type="presOf" srcId="{2EA71880-2BE8-41F3-BE65-6D0CAA1B2896}" destId="{DFF50CC2-4A7E-480E-86F8-8D41C6BF45B1}" srcOrd="1" destOrd="0" presId="urn:microsoft.com/office/officeart/2005/8/layout/matrix1"/>
    <dgm:cxn modelId="{512DEF48-0C93-41D7-BA5B-801A4114B618}" type="presOf" srcId="{2EA71880-2BE8-41F3-BE65-6D0CAA1B2896}" destId="{365D9259-3BA9-41B1-A304-381709D46D48}" srcOrd="0" destOrd="0" presId="urn:microsoft.com/office/officeart/2005/8/layout/matrix1"/>
    <dgm:cxn modelId="{31E0D171-5BE1-49E6-96C6-8BD9452852E8}" type="presOf" srcId="{7CC576B3-C353-4BB5-A431-AA227243DD3F}" destId="{E2584C04-D8B5-4E01-A243-64B67036AF15}" srcOrd="0" destOrd="0" presId="urn:microsoft.com/office/officeart/2005/8/layout/matrix1"/>
    <dgm:cxn modelId="{F02E2559-0EF4-4720-A94D-51E14BF2AEAC}" type="presOf" srcId="{046AECF6-E53C-4992-855D-8CC148DC1C4F}" destId="{543F8054-B13A-4558-A95E-211C1443545E}" srcOrd="0" destOrd="0" presId="urn:microsoft.com/office/officeart/2005/8/layout/matrix1"/>
    <dgm:cxn modelId="{93218A82-E948-4F89-9569-32665E882E9E}" type="presOf" srcId="{046AECF6-E53C-4992-855D-8CC148DC1C4F}" destId="{0C660D93-30F1-4AA2-BF4F-CEAE33545A06}" srcOrd="1" destOrd="0" presId="urn:microsoft.com/office/officeart/2005/8/layout/matrix1"/>
    <dgm:cxn modelId="{8F9EFE89-BBD5-4DFF-A9B2-3BF8CC1FFB0A}" srcId="{7CC576B3-C353-4BB5-A431-AA227243DD3F}" destId="{2EA71880-2BE8-41F3-BE65-6D0CAA1B2896}" srcOrd="3" destOrd="0" parTransId="{E136BB8D-C93A-400E-A9EA-78205B0FA76F}" sibTransId="{79D87B58-ABAD-48C6-BE26-4CD86FA6678A}"/>
    <dgm:cxn modelId="{9BF0388E-77AD-4573-A6B3-200A9181BA87}" srcId="{D32657B7-183D-4ECC-93D5-B7968106927F}" destId="{7CC576B3-C353-4BB5-A431-AA227243DD3F}" srcOrd="0" destOrd="0" parTransId="{41935BBE-D073-4547-A674-4D6490BC46A3}" sibTransId="{7E5A7339-9B6C-4086-86B9-66EB6D9487E8}"/>
    <dgm:cxn modelId="{D2FD8590-1C07-4CD2-99CA-44462ECC233C}" srcId="{7CC576B3-C353-4BB5-A431-AA227243DD3F}" destId="{C775BEE2-D76E-4A91-9989-5070D80B49CD}" srcOrd="6" destOrd="0" parTransId="{04899BBC-FF58-45F7-9FF5-69AAB5812180}" sibTransId="{2EA0A502-D984-4634-BB14-E575B47F27A8}"/>
    <dgm:cxn modelId="{C4A2789A-BAE7-494F-BC54-D8DAB1B6B7EF}" type="presOf" srcId="{31C16B01-CE34-42E4-ADDD-9E40FD0561F9}" destId="{C21514C1-39D8-4332-BB59-1088B74FAC71}" srcOrd="1" destOrd="0" presId="urn:microsoft.com/office/officeart/2005/8/layout/matrix1"/>
    <dgm:cxn modelId="{DF1AA7BA-F78C-44F9-AEE8-C44B358CA453}" srcId="{7CC576B3-C353-4BB5-A431-AA227243DD3F}" destId="{895338CC-D8C2-47D4-B00D-F19C22342658}" srcOrd="4" destOrd="0" parTransId="{F79D989A-41F9-4403-A68F-28AE0703B354}" sibTransId="{68E38CB9-E5BD-4957-B1D8-47D9F87BC2F2}"/>
    <dgm:cxn modelId="{5D0C06E0-C77A-489C-9725-6F05EF3E9317}" srcId="{7CC576B3-C353-4BB5-A431-AA227243DD3F}" destId="{77F789D3-1B5E-4581-8CA6-B37B3621CF7F}" srcOrd="7" destOrd="0" parTransId="{9A2F9899-8349-42DD-A9D4-09CE77B24165}" sibTransId="{6835AEBF-40DF-4204-B02F-44D6605FDD0F}"/>
    <dgm:cxn modelId="{66F6D6E4-0674-41A8-8740-586F5C807E83}" type="presOf" srcId="{D32657B7-183D-4ECC-93D5-B7968106927F}" destId="{86635171-29A8-45C5-8E53-083B08D15346}" srcOrd="0" destOrd="0" presId="urn:microsoft.com/office/officeart/2005/8/layout/matrix1"/>
    <dgm:cxn modelId="{BE21FFE7-E866-4CEA-9A3D-531A8B5ED6E7}" srcId="{7CC576B3-C353-4BB5-A431-AA227243DD3F}" destId="{31C16B01-CE34-42E4-ADDD-9E40FD0561F9}" srcOrd="0" destOrd="0" parTransId="{7A5F9CCD-BEAF-4AD6-91C8-49C44A25B531}" sibTransId="{735C1F76-CCD0-422A-BDB7-40C4F24489B8}"/>
    <dgm:cxn modelId="{D7BD5AFE-06CA-4DEC-8C43-A84D678AA39A}" srcId="{7CC576B3-C353-4BB5-A431-AA227243DD3F}" destId="{F8509312-B5E7-4BCF-BA1D-0F9D4743588A}" srcOrd="5" destOrd="0" parTransId="{CC628BA9-94CD-4EF4-BBA5-9048EFBDC521}" sibTransId="{DB77E862-2F31-4E64-951B-C60FBD060D5D}"/>
    <dgm:cxn modelId="{96AB4551-3366-4AA2-9DDF-089F85877CCD}" type="presParOf" srcId="{86635171-29A8-45C5-8E53-083B08D15346}" destId="{F7C05C7A-A567-4E2F-8A44-189EACD2F899}" srcOrd="0" destOrd="0" presId="urn:microsoft.com/office/officeart/2005/8/layout/matrix1"/>
    <dgm:cxn modelId="{B84B8BA0-FE91-4ECE-AEE9-734A7A286421}" type="presParOf" srcId="{F7C05C7A-A567-4E2F-8A44-189EACD2F899}" destId="{ED561415-2A89-4F8B-8843-DA14E2D9AB80}" srcOrd="0" destOrd="0" presId="urn:microsoft.com/office/officeart/2005/8/layout/matrix1"/>
    <dgm:cxn modelId="{54FAC90E-1736-44CB-8D7B-96165FE106BF}" type="presParOf" srcId="{F7C05C7A-A567-4E2F-8A44-189EACD2F899}" destId="{C21514C1-39D8-4332-BB59-1088B74FAC71}" srcOrd="1" destOrd="0" presId="urn:microsoft.com/office/officeart/2005/8/layout/matrix1"/>
    <dgm:cxn modelId="{F26F794D-9BAA-411A-B0D6-D27C4E03ABF0}" type="presParOf" srcId="{F7C05C7A-A567-4E2F-8A44-189EACD2F899}" destId="{0DB61F65-48F9-4017-B377-7FF93DCE1387}" srcOrd="2" destOrd="0" presId="urn:microsoft.com/office/officeart/2005/8/layout/matrix1"/>
    <dgm:cxn modelId="{2396828C-4293-4747-88C2-432A0A6194DE}" type="presParOf" srcId="{F7C05C7A-A567-4E2F-8A44-189EACD2F899}" destId="{7A7D58B6-855C-49C3-A9CA-1638F4AF4D97}" srcOrd="3" destOrd="0" presId="urn:microsoft.com/office/officeart/2005/8/layout/matrix1"/>
    <dgm:cxn modelId="{E538A574-C175-4060-B925-5DD37589F645}" type="presParOf" srcId="{F7C05C7A-A567-4E2F-8A44-189EACD2F899}" destId="{543F8054-B13A-4558-A95E-211C1443545E}" srcOrd="4" destOrd="0" presId="urn:microsoft.com/office/officeart/2005/8/layout/matrix1"/>
    <dgm:cxn modelId="{2B90161D-5E7D-4DEC-B8DC-2ACB5B85CCD8}" type="presParOf" srcId="{F7C05C7A-A567-4E2F-8A44-189EACD2F899}" destId="{0C660D93-30F1-4AA2-BF4F-CEAE33545A06}" srcOrd="5" destOrd="0" presId="urn:microsoft.com/office/officeart/2005/8/layout/matrix1"/>
    <dgm:cxn modelId="{596680EE-F260-4F15-B380-CD49DA8EE6FC}" type="presParOf" srcId="{F7C05C7A-A567-4E2F-8A44-189EACD2F899}" destId="{365D9259-3BA9-41B1-A304-381709D46D48}" srcOrd="6" destOrd="0" presId="urn:microsoft.com/office/officeart/2005/8/layout/matrix1"/>
    <dgm:cxn modelId="{2D5D3E41-E315-4C90-9BDB-EB3D44EDD65E}" type="presParOf" srcId="{F7C05C7A-A567-4E2F-8A44-189EACD2F899}" destId="{DFF50CC2-4A7E-480E-86F8-8D41C6BF45B1}" srcOrd="7" destOrd="0" presId="urn:microsoft.com/office/officeart/2005/8/layout/matrix1"/>
    <dgm:cxn modelId="{344A61A9-C21C-40BE-AAA9-AD12C8ABB79E}" type="presParOf" srcId="{86635171-29A8-45C5-8E53-083B08D15346}" destId="{E2584C04-D8B5-4E01-A243-64B67036AF15}"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506277-52FF-4ECA-9AC4-01ECAA67D24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7E67878A-9016-45A3-94C9-6A33732E4965}">
      <dgm:prSet phldrT="[Текст]"/>
      <dgm:spPr/>
      <dgm:t>
        <a:bodyPr/>
        <a:lstStyle/>
        <a:p>
          <a:r>
            <a:rPr lang="ru-RU" b="1" dirty="0">
              <a:solidFill>
                <a:srgbClr val="002060"/>
              </a:solidFill>
            </a:rPr>
            <a:t>Основные направления налоговой политики</a:t>
          </a:r>
        </a:p>
      </dgm:t>
    </dgm:pt>
    <dgm:pt modelId="{F71F6B3A-17EF-41D6-937F-F6FCC733EEB3}" type="parTrans" cxnId="{A24A2F4C-A92D-499C-A54E-31C9B9164FB8}">
      <dgm:prSet/>
      <dgm:spPr/>
      <dgm:t>
        <a:bodyPr/>
        <a:lstStyle/>
        <a:p>
          <a:endParaRPr lang="ru-RU"/>
        </a:p>
      </dgm:t>
    </dgm:pt>
    <dgm:pt modelId="{B778F036-7157-43FB-AE5B-88A24F36B141}" type="sibTrans" cxnId="{A24A2F4C-A92D-499C-A54E-31C9B9164FB8}">
      <dgm:prSet/>
      <dgm:spPr/>
      <dgm:t>
        <a:bodyPr/>
        <a:lstStyle/>
        <a:p>
          <a:endParaRPr lang="ru-RU"/>
        </a:p>
      </dgm:t>
    </dgm:pt>
    <dgm:pt modelId="{ED36D240-083B-4CC4-A512-56C35E443273}">
      <dgm:prSet phldrT="[Текст]"/>
      <dgm:spPr/>
      <dgm:t>
        <a:bodyPr/>
        <a:lstStyle/>
        <a:p>
          <a:r>
            <a:rPr lang="ru-RU" b="1" dirty="0">
              <a:solidFill>
                <a:srgbClr val="002060"/>
              </a:solidFill>
            </a:rPr>
            <a:t>Оптимизация</a:t>
          </a:r>
        </a:p>
      </dgm:t>
    </dgm:pt>
    <dgm:pt modelId="{6257913A-0D4A-41EB-A5E3-30A1BB26FB4E}" type="parTrans" cxnId="{23BED242-7477-4F87-A0B0-D6146151F478}">
      <dgm:prSet/>
      <dgm:spPr/>
      <dgm:t>
        <a:bodyPr/>
        <a:lstStyle/>
        <a:p>
          <a:endParaRPr lang="ru-RU"/>
        </a:p>
      </dgm:t>
    </dgm:pt>
    <dgm:pt modelId="{4A19DA3B-30EF-4581-ACBE-3DA5E95D6F38}" type="sibTrans" cxnId="{23BED242-7477-4F87-A0B0-D6146151F478}">
      <dgm:prSet/>
      <dgm:spPr/>
      <dgm:t>
        <a:bodyPr/>
        <a:lstStyle/>
        <a:p>
          <a:endParaRPr lang="ru-RU"/>
        </a:p>
      </dgm:t>
    </dgm:pt>
    <dgm:pt modelId="{4606CB8E-B608-4AB5-8CA1-C563A92A484D}">
      <dgm:prSet phldrT="[Текст]"/>
      <dgm:spPr/>
      <dgm:t>
        <a:bodyPr/>
        <a:lstStyle/>
        <a:p>
          <a:r>
            <a:rPr lang="ru-RU" b="1" dirty="0">
              <a:solidFill>
                <a:srgbClr val="002060"/>
              </a:solidFill>
            </a:rPr>
            <a:t>Совершенствование учета</a:t>
          </a:r>
        </a:p>
      </dgm:t>
    </dgm:pt>
    <dgm:pt modelId="{7F92C23D-D50C-4A8C-8975-3F366DBFF49C}" type="parTrans" cxnId="{27979B53-0832-40D9-BC79-04D4357174D6}">
      <dgm:prSet/>
      <dgm:spPr/>
      <dgm:t>
        <a:bodyPr/>
        <a:lstStyle/>
        <a:p>
          <a:endParaRPr lang="ru-RU"/>
        </a:p>
      </dgm:t>
    </dgm:pt>
    <dgm:pt modelId="{CCDB1F42-5E27-43CC-A08A-2594217B26F9}" type="sibTrans" cxnId="{27979B53-0832-40D9-BC79-04D4357174D6}">
      <dgm:prSet/>
      <dgm:spPr/>
      <dgm:t>
        <a:bodyPr/>
        <a:lstStyle/>
        <a:p>
          <a:endParaRPr lang="ru-RU"/>
        </a:p>
      </dgm:t>
    </dgm:pt>
    <dgm:pt modelId="{87EA6A81-6209-4FA6-84BF-DA8B657CEA73}">
      <dgm:prSet phldrT="[Текст]"/>
      <dgm:spPr/>
      <dgm:t>
        <a:bodyPr/>
        <a:lstStyle/>
        <a:p>
          <a:r>
            <a:rPr lang="ru-RU" b="1" dirty="0">
              <a:solidFill>
                <a:srgbClr val="002060"/>
              </a:solidFill>
            </a:rPr>
            <a:t>Актуализация баз данных налогоплательщиков</a:t>
          </a:r>
        </a:p>
      </dgm:t>
    </dgm:pt>
    <dgm:pt modelId="{99A12F3A-B7F8-458E-A07E-620497917BDA}" type="parTrans" cxnId="{2F4D11E1-7432-4A8A-9D01-5DF5A322D763}">
      <dgm:prSet/>
      <dgm:spPr/>
      <dgm:t>
        <a:bodyPr/>
        <a:lstStyle/>
        <a:p>
          <a:endParaRPr lang="ru-RU"/>
        </a:p>
      </dgm:t>
    </dgm:pt>
    <dgm:pt modelId="{EE6FE276-C27F-439B-A7D4-8E54904F044B}" type="sibTrans" cxnId="{2F4D11E1-7432-4A8A-9D01-5DF5A322D763}">
      <dgm:prSet/>
      <dgm:spPr/>
      <dgm:t>
        <a:bodyPr/>
        <a:lstStyle/>
        <a:p>
          <a:endParaRPr lang="ru-RU"/>
        </a:p>
      </dgm:t>
    </dgm:pt>
    <dgm:pt modelId="{FA36BE4A-C44C-4416-A3E4-F2F164184818}">
      <dgm:prSet phldrT="[Текст]"/>
      <dgm:spPr/>
      <dgm:t>
        <a:bodyPr/>
        <a:lstStyle/>
        <a:p>
          <a:r>
            <a:rPr lang="ru-RU" b="1" dirty="0">
              <a:solidFill>
                <a:srgbClr val="002060"/>
              </a:solidFill>
            </a:rPr>
            <a:t>Стимулирование</a:t>
          </a:r>
        </a:p>
      </dgm:t>
    </dgm:pt>
    <dgm:pt modelId="{6254A30B-68D8-43B2-9EF2-FBFF802CE3E6}" type="parTrans" cxnId="{55209CB7-6B7A-4A95-A519-6372EAF39B96}">
      <dgm:prSet/>
      <dgm:spPr/>
      <dgm:t>
        <a:bodyPr/>
        <a:lstStyle/>
        <a:p>
          <a:endParaRPr lang="ru-RU"/>
        </a:p>
      </dgm:t>
    </dgm:pt>
    <dgm:pt modelId="{2A6DC20C-093E-4C15-AA96-D959B5292E57}" type="sibTrans" cxnId="{55209CB7-6B7A-4A95-A519-6372EAF39B96}">
      <dgm:prSet/>
      <dgm:spPr/>
      <dgm:t>
        <a:bodyPr/>
        <a:lstStyle/>
        <a:p>
          <a:endParaRPr lang="ru-RU"/>
        </a:p>
      </dgm:t>
    </dgm:pt>
    <dgm:pt modelId="{C4A5AE8C-9850-4869-928D-0B015F4EFA02}">
      <dgm:prSet phldrT="[Текст]"/>
      <dgm:spPr/>
      <dgm:t>
        <a:bodyPr/>
        <a:lstStyle/>
        <a:p>
          <a:r>
            <a:rPr lang="ru-RU" b="1" dirty="0">
              <a:solidFill>
                <a:srgbClr val="002060"/>
              </a:solidFill>
            </a:rPr>
            <a:t>Реализация механизмов налогового стимулирования</a:t>
          </a:r>
        </a:p>
      </dgm:t>
    </dgm:pt>
    <dgm:pt modelId="{9ABB660E-9608-45B0-AE4C-55D389A7CDD0}" type="parTrans" cxnId="{3D266A13-6F01-45C1-B20C-E669734E86FE}">
      <dgm:prSet/>
      <dgm:spPr/>
      <dgm:t>
        <a:bodyPr/>
        <a:lstStyle/>
        <a:p>
          <a:endParaRPr lang="ru-RU"/>
        </a:p>
      </dgm:t>
    </dgm:pt>
    <dgm:pt modelId="{F97BE0EA-E739-4FFA-8610-42FD68A1343B}" type="sibTrans" cxnId="{3D266A13-6F01-45C1-B20C-E669734E86FE}">
      <dgm:prSet/>
      <dgm:spPr/>
      <dgm:t>
        <a:bodyPr/>
        <a:lstStyle/>
        <a:p>
          <a:endParaRPr lang="ru-RU"/>
        </a:p>
      </dgm:t>
    </dgm:pt>
    <dgm:pt modelId="{4CCC96D2-94B6-4A6E-AC44-2971DA809675}">
      <dgm:prSet/>
      <dgm:spPr/>
      <dgm:t>
        <a:bodyPr/>
        <a:lstStyle/>
        <a:p>
          <a:r>
            <a:rPr lang="ru-RU" b="1" dirty="0">
              <a:solidFill>
                <a:srgbClr val="002060"/>
              </a:solidFill>
            </a:rPr>
            <a:t>Поддержка</a:t>
          </a:r>
        </a:p>
      </dgm:t>
    </dgm:pt>
    <dgm:pt modelId="{D865FEE6-9611-415C-A1E0-C42134CDB296}" type="parTrans" cxnId="{BBECCEEC-01EB-49C0-A198-19A38FAC66B0}">
      <dgm:prSet/>
      <dgm:spPr/>
      <dgm:t>
        <a:bodyPr/>
        <a:lstStyle/>
        <a:p>
          <a:endParaRPr lang="ru-RU"/>
        </a:p>
      </dgm:t>
    </dgm:pt>
    <dgm:pt modelId="{E3062DBD-D7BD-4086-A8CA-0BE2BE21E6AE}" type="sibTrans" cxnId="{BBECCEEC-01EB-49C0-A198-19A38FAC66B0}">
      <dgm:prSet/>
      <dgm:spPr/>
      <dgm:t>
        <a:bodyPr/>
        <a:lstStyle/>
        <a:p>
          <a:endParaRPr lang="ru-RU"/>
        </a:p>
      </dgm:t>
    </dgm:pt>
    <dgm:pt modelId="{B0D3A84F-B20F-4094-9FF1-F45031F06F45}">
      <dgm:prSet/>
      <dgm:spPr/>
      <dgm:t>
        <a:bodyPr/>
        <a:lstStyle/>
        <a:p>
          <a:r>
            <a:rPr lang="ru-RU" b="1" dirty="0">
              <a:solidFill>
                <a:srgbClr val="002060"/>
              </a:solidFill>
            </a:rPr>
            <a:t>Повышение эффективности бюджетными ресурсами</a:t>
          </a:r>
        </a:p>
      </dgm:t>
    </dgm:pt>
    <dgm:pt modelId="{E13EBE21-1C52-4520-84B8-CA741637D550}" type="parTrans" cxnId="{4EE1FD67-E4E4-4765-96ED-92ED5A8D0926}">
      <dgm:prSet/>
      <dgm:spPr/>
      <dgm:t>
        <a:bodyPr/>
        <a:lstStyle/>
        <a:p>
          <a:endParaRPr lang="ru-RU"/>
        </a:p>
      </dgm:t>
    </dgm:pt>
    <dgm:pt modelId="{0251B59B-7F5E-49B9-B626-3B80D62751C7}" type="sibTrans" cxnId="{4EE1FD67-E4E4-4765-96ED-92ED5A8D0926}">
      <dgm:prSet/>
      <dgm:spPr/>
      <dgm:t>
        <a:bodyPr/>
        <a:lstStyle/>
        <a:p>
          <a:endParaRPr lang="ru-RU"/>
        </a:p>
      </dgm:t>
    </dgm:pt>
    <dgm:pt modelId="{647D9AA0-0CE7-4B92-B9C9-BE34D44C6FDB}">
      <dgm:prSet/>
      <dgm:spPr/>
      <dgm:t>
        <a:bodyPr/>
        <a:lstStyle/>
        <a:p>
          <a:r>
            <a:rPr lang="ru-RU" b="1" dirty="0">
              <a:solidFill>
                <a:srgbClr val="002060"/>
              </a:solidFill>
            </a:rPr>
            <a:t>Эффективность</a:t>
          </a:r>
        </a:p>
      </dgm:t>
    </dgm:pt>
    <dgm:pt modelId="{BF1D333D-CCB1-4D6F-A27F-B205F9D2E1CF}" type="parTrans" cxnId="{C2AF8B90-D8DD-4C2E-AF51-9036F3C1A43A}">
      <dgm:prSet/>
      <dgm:spPr/>
      <dgm:t>
        <a:bodyPr/>
        <a:lstStyle/>
        <a:p>
          <a:endParaRPr lang="ru-RU"/>
        </a:p>
      </dgm:t>
    </dgm:pt>
    <dgm:pt modelId="{17C1391B-27FF-4E0F-BA05-8F070626A44B}" type="sibTrans" cxnId="{C2AF8B90-D8DD-4C2E-AF51-9036F3C1A43A}">
      <dgm:prSet/>
      <dgm:spPr/>
      <dgm:t>
        <a:bodyPr/>
        <a:lstStyle/>
        <a:p>
          <a:endParaRPr lang="ru-RU"/>
        </a:p>
      </dgm:t>
    </dgm:pt>
    <dgm:pt modelId="{F01CBB18-67E0-42D0-8A03-7E4C5C4147A1}">
      <dgm:prSet/>
      <dgm:spPr/>
      <dgm:t>
        <a:bodyPr/>
        <a:lstStyle/>
        <a:p>
          <a:r>
            <a:rPr lang="ru-RU" b="1" dirty="0">
              <a:solidFill>
                <a:srgbClr val="002060"/>
              </a:solidFill>
            </a:rPr>
            <a:t>Создание условий для развития бизнеса</a:t>
          </a:r>
        </a:p>
      </dgm:t>
    </dgm:pt>
    <dgm:pt modelId="{2A151AFD-24D2-4FD4-929C-30B3991EF9C5}" type="parTrans" cxnId="{E284DB39-CC3C-405D-8691-7A1E4CBBC2B0}">
      <dgm:prSet/>
      <dgm:spPr/>
      <dgm:t>
        <a:bodyPr/>
        <a:lstStyle/>
        <a:p>
          <a:endParaRPr lang="ru-RU"/>
        </a:p>
      </dgm:t>
    </dgm:pt>
    <dgm:pt modelId="{8827743C-8ECB-4841-BB5B-D590435BE93A}" type="sibTrans" cxnId="{E284DB39-CC3C-405D-8691-7A1E4CBBC2B0}">
      <dgm:prSet/>
      <dgm:spPr/>
      <dgm:t>
        <a:bodyPr/>
        <a:lstStyle/>
        <a:p>
          <a:endParaRPr lang="ru-RU"/>
        </a:p>
      </dgm:t>
    </dgm:pt>
    <dgm:pt modelId="{5547717D-1F87-4E91-B219-C51855A8D2A3}" type="pres">
      <dgm:prSet presAssocID="{40506277-52FF-4ECA-9AC4-01ECAA67D242}" presName="hierChild1" presStyleCnt="0">
        <dgm:presLayoutVars>
          <dgm:chPref val="1"/>
          <dgm:dir/>
          <dgm:animOne val="branch"/>
          <dgm:animLvl val="lvl"/>
          <dgm:resizeHandles/>
        </dgm:presLayoutVars>
      </dgm:prSet>
      <dgm:spPr/>
    </dgm:pt>
    <dgm:pt modelId="{94A449A3-51EA-4415-9B56-5F82C284C757}" type="pres">
      <dgm:prSet presAssocID="{7E67878A-9016-45A3-94C9-6A33732E4965}" presName="hierRoot1" presStyleCnt="0"/>
      <dgm:spPr/>
    </dgm:pt>
    <dgm:pt modelId="{7867705C-45D3-4057-B04B-4414CA1A1D01}" type="pres">
      <dgm:prSet presAssocID="{7E67878A-9016-45A3-94C9-6A33732E4965}" presName="composite" presStyleCnt="0"/>
      <dgm:spPr/>
    </dgm:pt>
    <dgm:pt modelId="{A2B96554-B274-4A6E-B05C-71F9E628DC52}" type="pres">
      <dgm:prSet presAssocID="{7E67878A-9016-45A3-94C9-6A33732E4965}" presName="background" presStyleLbl="node0" presStyleIdx="0" presStyleCnt="1"/>
      <dgm:spPr/>
    </dgm:pt>
    <dgm:pt modelId="{707BA2C3-2A45-44A8-965B-D94C1935CCA4}" type="pres">
      <dgm:prSet presAssocID="{7E67878A-9016-45A3-94C9-6A33732E4965}" presName="text" presStyleLbl="fgAcc0" presStyleIdx="0" presStyleCnt="1">
        <dgm:presLayoutVars>
          <dgm:chPref val="3"/>
        </dgm:presLayoutVars>
      </dgm:prSet>
      <dgm:spPr/>
    </dgm:pt>
    <dgm:pt modelId="{33CDA95F-BB98-427A-8523-A1E6D0F89A6D}" type="pres">
      <dgm:prSet presAssocID="{7E67878A-9016-45A3-94C9-6A33732E4965}" presName="hierChild2" presStyleCnt="0"/>
      <dgm:spPr/>
    </dgm:pt>
    <dgm:pt modelId="{AEF6F347-9B9A-436F-94AE-6C94CAC697BB}" type="pres">
      <dgm:prSet presAssocID="{6257913A-0D4A-41EB-A5E3-30A1BB26FB4E}" presName="Name10" presStyleLbl="parChTrans1D2" presStyleIdx="0" presStyleCnt="4"/>
      <dgm:spPr/>
    </dgm:pt>
    <dgm:pt modelId="{2FAB2E7C-88C1-43E6-8320-D41D60BDAC96}" type="pres">
      <dgm:prSet presAssocID="{ED36D240-083B-4CC4-A512-56C35E443273}" presName="hierRoot2" presStyleCnt="0"/>
      <dgm:spPr/>
    </dgm:pt>
    <dgm:pt modelId="{3CA45FB6-656D-45D9-9712-C4B6B80E319F}" type="pres">
      <dgm:prSet presAssocID="{ED36D240-083B-4CC4-A512-56C35E443273}" presName="composite2" presStyleCnt="0"/>
      <dgm:spPr/>
    </dgm:pt>
    <dgm:pt modelId="{116904B8-4F58-4CF6-81B9-F94BF3A710BB}" type="pres">
      <dgm:prSet presAssocID="{ED36D240-083B-4CC4-A512-56C35E443273}" presName="background2" presStyleLbl="node2" presStyleIdx="0" presStyleCnt="4"/>
      <dgm:spPr/>
    </dgm:pt>
    <dgm:pt modelId="{2043834F-A751-401D-8FED-CD78F754C67A}" type="pres">
      <dgm:prSet presAssocID="{ED36D240-083B-4CC4-A512-56C35E443273}" presName="text2" presStyleLbl="fgAcc2" presStyleIdx="0" presStyleCnt="4" custLinFactNeighborX="-2654" custLinFactNeighborY="2805">
        <dgm:presLayoutVars>
          <dgm:chPref val="3"/>
        </dgm:presLayoutVars>
      </dgm:prSet>
      <dgm:spPr/>
    </dgm:pt>
    <dgm:pt modelId="{802358AB-9064-4BE2-A2D2-B9F15BAB3B22}" type="pres">
      <dgm:prSet presAssocID="{ED36D240-083B-4CC4-A512-56C35E443273}" presName="hierChild3" presStyleCnt="0"/>
      <dgm:spPr/>
    </dgm:pt>
    <dgm:pt modelId="{053499A6-2961-4EF9-936D-62CC83766A62}" type="pres">
      <dgm:prSet presAssocID="{7F92C23D-D50C-4A8C-8975-3F366DBFF49C}" presName="Name17" presStyleLbl="parChTrans1D3" presStyleIdx="0" presStyleCnt="5"/>
      <dgm:spPr/>
    </dgm:pt>
    <dgm:pt modelId="{E459D8B0-FCE7-4489-A645-C2750B4EA146}" type="pres">
      <dgm:prSet presAssocID="{4606CB8E-B608-4AB5-8CA1-C563A92A484D}" presName="hierRoot3" presStyleCnt="0"/>
      <dgm:spPr/>
    </dgm:pt>
    <dgm:pt modelId="{A7459BDF-481E-46EB-98A7-5B787416DB67}" type="pres">
      <dgm:prSet presAssocID="{4606CB8E-B608-4AB5-8CA1-C563A92A484D}" presName="composite3" presStyleCnt="0"/>
      <dgm:spPr/>
    </dgm:pt>
    <dgm:pt modelId="{50A3DCE8-EDCB-4D9C-B309-0D6F98DFC84A}" type="pres">
      <dgm:prSet presAssocID="{4606CB8E-B608-4AB5-8CA1-C563A92A484D}" presName="background3" presStyleLbl="node3" presStyleIdx="0" presStyleCnt="5"/>
      <dgm:spPr/>
    </dgm:pt>
    <dgm:pt modelId="{FCB5C1DF-AFB0-4BD8-B0FB-DD47C931C829}" type="pres">
      <dgm:prSet presAssocID="{4606CB8E-B608-4AB5-8CA1-C563A92A484D}" presName="text3" presStyleLbl="fgAcc3" presStyleIdx="0" presStyleCnt="5">
        <dgm:presLayoutVars>
          <dgm:chPref val="3"/>
        </dgm:presLayoutVars>
      </dgm:prSet>
      <dgm:spPr/>
    </dgm:pt>
    <dgm:pt modelId="{01971E3F-AA32-4225-B2E0-FD4C60743D55}" type="pres">
      <dgm:prSet presAssocID="{4606CB8E-B608-4AB5-8CA1-C563A92A484D}" presName="hierChild4" presStyleCnt="0"/>
      <dgm:spPr/>
    </dgm:pt>
    <dgm:pt modelId="{BAF6255A-021E-472B-94C5-B39E6F9239B3}" type="pres">
      <dgm:prSet presAssocID="{99A12F3A-B7F8-458E-A07E-620497917BDA}" presName="Name17" presStyleLbl="parChTrans1D3" presStyleIdx="1" presStyleCnt="5"/>
      <dgm:spPr/>
    </dgm:pt>
    <dgm:pt modelId="{EC7BE15C-5C95-4344-A9F9-3250557219B7}" type="pres">
      <dgm:prSet presAssocID="{87EA6A81-6209-4FA6-84BF-DA8B657CEA73}" presName="hierRoot3" presStyleCnt="0"/>
      <dgm:spPr/>
    </dgm:pt>
    <dgm:pt modelId="{785AC536-4D91-4A80-BE4F-49223EA40CA8}" type="pres">
      <dgm:prSet presAssocID="{87EA6A81-6209-4FA6-84BF-DA8B657CEA73}" presName="composite3" presStyleCnt="0"/>
      <dgm:spPr/>
    </dgm:pt>
    <dgm:pt modelId="{13C3176E-F7CF-4D01-A56C-4F5B1E15ED6B}" type="pres">
      <dgm:prSet presAssocID="{87EA6A81-6209-4FA6-84BF-DA8B657CEA73}" presName="background3" presStyleLbl="node3" presStyleIdx="1" presStyleCnt="5"/>
      <dgm:spPr/>
    </dgm:pt>
    <dgm:pt modelId="{CB69AE12-562B-440E-9689-8A6AC60354FD}" type="pres">
      <dgm:prSet presAssocID="{87EA6A81-6209-4FA6-84BF-DA8B657CEA73}" presName="text3" presStyleLbl="fgAcc3" presStyleIdx="1" presStyleCnt="5">
        <dgm:presLayoutVars>
          <dgm:chPref val="3"/>
        </dgm:presLayoutVars>
      </dgm:prSet>
      <dgm:spPr/>
    </dgm:pt>
    <dgm:pt modelId="{E2597234-8D30-4321-839E-AE4D18B5DC36}" type="pres">
      <dgm:prSet presAssocID="{87EA6A81-6209-4FA6-84BF-DA8B657CEA73}" presName="hierChild4" presStyleCnt="0"/>
      <dgm:spPr/>
    </dgm:pt>
    <dgm:pt modelId="{5212E7FD-666D-47DB-857C-BB7671067D28}" type="pres">
      <dgm:prSet presAssocID="{6254A30B-68D8-43B2-9EF2-FBFF802CE3E6}" presName="Name10" presStyleLbl="parChTrans1D2" presStyleIdx="1" presStyleCnt="4"/>
      <dgm:spPr/>
    </dgm:pt>
    <dgm:pt modelId="{CAF50F3A-719E-41BD-9AE1-C447AFE0EB92}" type="pres">
      <dgm:prSet presAssocID="{FA36BE4A-C44C-4416-A3E4-F2F164184818}" presName="hierRoot2" presStyleCnt="0"/>
      <dgm:spPr/>
    </dgm:pt>
    <dgm:pt modelId="{1EF500E7-C02F-416D-BADF-2C0814E76E75}" type="pres">
      <dgm:prSet presAssocID="{FA36BE4A-C44C-4416-A3E4-F2F164184818}" presName="composite2" presStyleCnt="0"/>
      <dgm:spPr/>
    </dgm:pt>
    <dgm:pt modelId="{6B697DC4-DEC5-4317-821A-91F5AAD7BB27}" type="pres">
      <dgm:prSet presAssocID="{FA36BE4A-C44C-4416-A3E4-F2F164184818}" presName="background2" presStyleLbl="node2" presStyleIdx="1" presStyleCnt="4"/>
      <dgm:spPr/>
    </dgm:pt>
    <dgm:pt modelId="{2D8CE0FE-3179-474E-BEF6-C4B61CB587DD}" type="pres">
      <dgm:prSet presAssocID="{FA36BE4A-C44C-4416-A3E4-F2F164184818}" presName="text2" presStyleLbl="fgAcc2" presStyleIdx="1" presStyleCnt="4">
        <dgm:presLayoutVars>
          <dgm:chPref val="3"/>
        </dgm:presLayoutVars>
      </dgm:prSet>
      <dgm:spPr/>
    </dgm:pt>
    <dgm:pt modelId="{8E620300-93FE-415D-A97D-5E91E80BD648}" type="pres">
      <dgm:prSet presAssocID="{FA36BE4A-C44C-4416-A3E4-F2F164184818}" presName="hierChild3" presStyleCnt="0"/>
      <dgm:spPr/>
    </dgm:pt>
    <dgm:pt modelId="{E9F3D4B2-6928-4E84-AAB5-383895147CAD}" type="pres">
      <dgm:prSet presAssocID="{9ABB660E-9608-45B0-AE4C-55D389A7CDD0}" presName="Name17" presStyleLbl="parChTrans1D3" presStyleIdx="2" presStyleCnt="5"/>
      <dgm:spPr/>
    </dgm:pt>
    <dgm:pt modelId="{313C2011-FD49-4BCF-8A43-06EE86898ED7}" type="pres">
      <dgm:prSet presAssocID="{C4A5AE8C-9850-4869-928D-0B015F4EFA02}" presName="hierRoot3" presStyleCnt="0"/>
      <dgm:spPr/>
    </dgm:pt>
    <dgm:pt modelId="{E7EA5266-955E-4F3B-BA88-887D2B4C6F40}" type="pres">
      <dgm:prSet presAssocID="{C4A5AE8C-9850-4869-928D-0B015F4EFA02}" presName="composite3" presStyleCnt="0"/>
      <dgm:spPr/>
    </dgm:pt>
    <dgm:pt modelId="{D9698B04-A238-4E0E-8B4B-8140F664225B}" type="pres">
      <dgm:prSet presAssocID="{C4A5AE8C-9850-4869-928D-0B015F4EFA02}" presName="background3" presStyleLbl="node3" presStyleIdx="2" presStyleCnt="5"/>
      <dgm:spPr/>
    </dgm:pt>
    <dgm:pt modelId="{382202BE-B364-42CC-916F-11C37DAC07D9}" type="pres">
      <dgm:prSet presAssocID="{C4A5AE8C-9850-4869-928D-0B015F4EFA02}" presName="text3" presStyleLbl="fgAcc3" presStyleIdx="2" presStyleCnt="5">
        <dgm:presLayoutVars>
          <dgm:chPref val="3"/>
        </dgm:presLayoutVars>
      </dgm:prSet>
      <dgm:spPr/>
    </dgm:pt>
    <dgm:pt modelId="{A9385BC7-85F1-404D-B5F1-60BBE6C3AA23}" type="pres">
      <dgm:prSet presAssocID="{C4A5AE8C-9850-4869-928D-0B015F4EFA02}" presName="hierChild4" presStyleCnt="0"/>
      <dgm:spPr/>
    </dgm:pt>
    <dgm:pt modelId="{79A3B504-CDE8-49D5-88F7-70428203973C}" type="pres">
      <dgm:prSet presAssocID="{D865FEE6-9611-415C-A1E0-C42134CDB296}" presName="Name10" presStyleLbl="parChTrans1D2" presStyleIdx="2" presStyleCnt="4"/>
      <dgm:spPr/>
    </dgm:pt>
    <dgm:pt modelId="{3F7617EB-AD08-44D6-B5EE-7BCA4391192B}" type="pres">
      <dgm:prSet presAssocID="{4CCC96D2-94B6-4A6E-AC44-2971DA809675}" presName="hierRoot2" presStyleCnt="0"/>
      <dgm:spPr/>
    </dgm:pt>
    <dgm:pt modelId="{6DEA105E-3B03-473E-968D-47E6EAC7CC5A}" type="pres">
      <dgm:prSet presAssocID="{4CCC96D2-94B6-4A6E-AC44-2971DA809675}" presName="composite2" presStyleCnt="0"/>
      <dgm:spPr/>
    </dgm:pt>
    <dgm:pt modelId="{5C757821-41A4-4382-8732-9663D723C0AD}" type="pres">
      <dgm:prSet presAssocID="{4CCC96D2-94B6-4A6E-AC44-2971DA809675}" presName="background2" presStyleLbl="node2" presStyleIdx="2" presStyleCnt="4"/>
      <dgm:spPr/>
    </dgm:pt>
    <dgm:pt modelId="{60BE7D8B-A4A1-4E9F-AC70-060C91DFBD5C}" type="pres">
      <dgm:prSet presAssocID="{4CCC96D2-94B6-4A6E-AC44-2971DA809675}" presName="text2" presStyleLbl="fgAcc2" presStyleIdx="2" presStyleCnt="4">
        <dgm:presLayoutVars>
          <dgm:chPref val="3"/>
        </dgm:presLayoutVars>
      </dgm:prSet>
      <dgm:spPr/>
    </dgm:pt>
    <dgm:pt modelId="{2DC11DF1-B15D-4515-91D7-E5B16E331ED4}" type="pres">
      <dgm:prSet presAssocID="{4CCC96D2-94B6-4A6E-AC44-2971DA809675}" presName="hierChild3" presStyleCnt="0"/>
      <dgm:spPr/>
    </dgm:pt>
    <dgm:pt modelId="{F3C3B68B-F81C-4637-9A68-69D0DECFD6F8}" type="pres">
      <dgm:prSet presAssocID="{2A151AFD-24D2-4FD4-929C-30B3991EF9C5}" presName="Name17" presStyleLbl="parChTrans1D3" presStyleIdx="3" presStyleCnt="5"/>
      <dgm:spPr/>
    </dgm:pt>
    <dgm:pt modelId="{87186966-C282-4BAA-B974-5BC8F1CFBF4A}" type="pres">
      <dgm:prSet presAssocID="{F01CBB18-67E0-42D0-8A03-7E4C5C4147A1}" presName="hierRoot3" presStyleCnt="0"/>
      <dgm:spPr/>
    </dgm:pt>
    <dgm:pt modelId="{BE1A7CF8-9A71-4BA9-846B-934D7300C4B3}" type="pres">
      <dgm:prSet presAssocID="{F01CBB18-67E0-42D0-8A03-7E4C5C4147A1}" presName="composite3" presStyleCnt="0"/>
      <dgm:spPr/>
    </dgm:pt>
    <dgm:pt modelId="{561410A7-9434-4627-A942-3554B438A4A4}" type="pres">
      <dgm:prSet presAssocID="{F01CBB18-67E0-42D0-8A03-7E4C5C4147A1}" presName="background3" presStyleLbl="node3" presStyleIdx="3" presStyleCnt="5"/>
      <dgm:spPr/>
    </dgm:pt>
    <dgm:pt modelId="{B8CD3A96-A31C-41F8-AEF9-F70FC31C0F5E}" type="pres">
      <dgm:prSet presAssocID="{F01CBB18-67E0-42D0-8A03-7E4C5C4147A1}" presName="text3" presStyleLbl="fgAcc3" presStyleIdx="3" presStyleCnt="5">
        <dgm:presLayoutVars>
          <dgm:chPref val="3"/>
        </dgm:presLayoutVars>
      </dgm:prSet>
      <dgm:spPr/>
    </dgm:pt>
    <dgm:pt modelId="{F241D50F-D5F8-41B4-956F-A9D6F0D8F441}" type="pres">
      <dgm:prSet presAssocID="{F01CBB18-67E0-42D0-8A03-7E4C5C4147A1}" presName="hierChild4" presStyleCnt="0"/>
      <dgm:spPr/>
    </dgm:pt>
    <dgm:pt modelId="{FF11FAA6-1559-40C8-80E5-7BCC9CF8C384}" type="pres">
      <dgm:prSet presAssocID="{BF1D333D-CCB1-4D6F-A27F-B205F9D2E1CF}" presName="Name10" presStyleLbl="parChTrans1D2" presStyleIdx="3" presStyleCnt="4"/>
      <dgm:spPr/>
    </dgm:pt>
    <dgm:pt modelId="{3C826ED2-5BBB-458F-A0D2-BB48FFF8A240}" type="pres">
      <dgm:prSet presAssocID="{647D9AA0-0CE7-4B92-B9C9-BE34D44C6FDB}" presName="hierRoot2" presStyleCnt="0"/>
      <dgm:spPr/>
    </dgm:pt>
    <dgm:pt modelId="{66BB40F6-FB7D-4C62-A2C5-110B1F50F0F1}" type="pres">
      <dgm:prSet presAssocID="{647D9AA0-0CE7-4B92-B9C9-BE34D44C6FDB}" presName="composite2" presStyleCnt="0"/>
      <dgm:spPr/>
    </dgm:pt>
    <dgm:pt modelId="{A0B586CA-1515-4146-A3C2-F6CB86C6EADF}" type="pres">
      <dgm:prSet presAssocID="{647D9AA0-0CE7-4B92-B9C9-BE34D44C6FDB}" presName="background2" presStyleLbl="node2" presStyleIdx="3" presStyleCnt="4"/>
      <dgm:spPr/>
    </dgm:pt>
    <dgm:pt modelId="{ECC98AD6-6380-44FD-8AD5-A6D944221408}" type="pres">
      <dgm:prSet presAssocID="{647D9AA0-0CE7-4B92-B9C9-BE34D44C6FDB}" presName="text2" presStyleLbl="fgAcc2" presStyleIdx="3" presStyleCnt="4">
        <dgm:presLayoutVars>
          <dgm:chPref val="3"/>
        </dgm:presLayoutVars>
      </dgm:prSet>
      <dgm:spPr/>
    </dgm:pt>
    <dgm:pt modelId="{EEE10D33-3B29-4CF0-B009-24C253FBE0E8}" type="pres">
      <dgm:prSet presAssocID="{647D9AA0-0CE7-4B92-B9C9-BE34D44C6FDB}" presName="hierChild3" presStyleCnt="0"/>
      <dgm:spPr/>
    </dgm:pt>
    <dgm:pt modelId="{A82669EF-BE18-423C-9AD4-DBFF52471D1E}" type="pres">
      <dgm:prSet presAssocID="{E13EBE21-1C52-4520-84B8-CA741637D550}" presName="Name17" presStyleLbl="parChTrans1D3" presStyleIdx="4" presStyleCnt="5"/>
      <dgm:spPr/>
    </dgm:pt>
    <dgm:pt modelId="{B0E58AAE-F8A8-4167-8C86-A61BDDEF2C59}" type="pres">
      <dgm:prSet presAssocID="{B0D3A84F-B20F-4094-9FF1-F45031F06F45}" presName="hierRoot3" presStyleCnt="0"/>
      <dgm:spPr/>
    </dgm:pt>
    <dgm:pt modelId="{AB2EC49C-6FA3-4ADD-AACF-484569189AF4}" type="pres">
      <dgm:prSet presAssocID="{B0D3A84F-B20F-4094-9FF1-F45031F06F45}" presName="composite3" presStyleCnt="0"/>
      <dgm:spPr/>
    </dgm:pt>
    <dgm:pt modelId="{919464EF-A8B7-4F08-B7E1-7894E460DA3D}" type="pres">
      <dgm:prSet presAssocID="{B0D3A84F-B20F-4094-9FF1-F45031F06F45}" presName="background3" presStyleLbl="node3" presStyleIdx="4" presStyleCnt="5"/>
      <dgm:spPr/>
    </dgm:pt>
    <dgm:pt modelId="{89CA07A6-E32C-49A2-98C9-F9EED53202C5}" type="pres">
      <dgm:prSet presAssocID="{B0D3A84F-B20F-4094-9FF1-F45031F06F45}" presName="text3" presStyleLbl="fgAcc3" presStyleIdx="4" presStyleCnt="5">
        <dgm:presLayoutVars>
          <dgm:chPref val="3"/>
        </dgm:presLayoutVars>
      </dgm:prSet>
      <dgm:spPr/>
    </dgm:pt>
    <dgm:pt modelId="{80738C8C-45E7-4D73-BD76-FDAC52D7D9EB}" type="pres">
      <dgm:prSet presAssocID="{B0D3A84F-B20F-4094-9FF1-F45031F06F45}" presName="hierChild4" presStyleCnt="0"/>
      <dgm:spPr/>
    </dgm:pt>
  </dgm:ptLst>
  <dgm:cxnLst>
    <dgm:cxn modelId="{3F3A9412-E54E-4F14-AC3F-2A06E2738FE2}" type="presOf" srcId="{ED36D240-083B-4CC4-A512-56C35E443273}" destId="{2043834F-A751-401D-8FED-CD78F754C67A}" srcOrd="0" destOrd="0" presId="urn:microsoft.com/office/officeart/2005/8/layout/hierarchy1"/>
    <dgm:cxn modelId="{3D266A13-6F01-45C1-B20C-E669734E86FE}" srcId="{FA36BE4A-C44C-4416-A3E4-F2F164184818}" destId="{C4A5AE8C-9850-4869-928D-0B015F4EFA02}" srcOrd="0" destOrd="0" parTransId="{9ABB660E-9608-45B0-AE4C-55D389A7CDD0}" sibTransId="{F97BE0EA-E739-4FFA-8610-42FD68A1343B}"/>
    <dgm:cxn modelId="{E284DB39-CC3C-405D-8691-7A1E4CBBC2B0}" srcId="{4CCC96D2-94B6-4A6E-AC44-2971DA809675}" destId="{F01CBB18-67E0-42D0-8A03-7E4C5C4147A1}" srcOrd="0" destOrd="0" parTransId="{2A151AFD-24D2-4FD4-929C-30B3991EF9C5}" sibTransId="{8827743C-8ECB-4841-BB5B-D590435BE93A}"/>
    <dgm:cxn modelId="{43F63C5D-53C9-4D03-A3E2-3929F3E2334B}" type="presOf" srcId="{99A12F3A-B7F8-458E-A07E-620497917BDA}" destId="{BAF6255A-021E-472B-94C5-B39E6F9239B3}" srcOrd="0" destOrd="0" presId="urn:microsoft.com/office/officeart/2005/8/layout/hierarchy1"/>
    <dgm:cxn modelId="{23BED242-7477-4F87-A0B0-D6146151F478}" srcId="{7E67878A-9016-45A3-94C9-6A33732E4965}" destId="{ED36D240-083B-4CC4-A512-56C35E443273}" srcOrd="0" destOrd="0" parTransId="{6257913A-0D4A-41EB-A5E3-30A1BB26FB4E}" sibTransId="{4A19DA3B-30EF-4581-ACBE-3DA5E95D6F38}"/>
    <dgm:cxn modelId="{4EE1FD67-E4E4-4765-96ED-92ED5A8D0926}" srcId="{647D9AA0-0CE7-4B92-B9C9-BE34D44C6FDB}" destId="{B0D3A84F-B20F-4094-9FF1-F45031F06F45}" srcOrd="0" destOrd="0" parTransId="{E13EBE21-1C52-4520-84B8-CA741637D550}" sibTransId="{0251B59B-7F5E-49B9-B626-3B80D62751C7}"/>
    <dgm:cxn modelId="{A24A2F4C-A92D-499C-A54E-31C9B9164FB8}" srcId="{40506277-52FF-4ECA-9AC4-01ECAA67D242}" destId="{7E67878A-9016-45A3-94C9-6A33732E4965}" srcOrd="0" destOrd="0" parTransId="{F71F6B3A-17EF-41D6-937F-F6FCC733EEB3}" sibTransId="{B778F036-7157-43FB-AE5B-88A24F36B141}"/>
    <dgm:cxn modelId="{8B14996C-1A0A-4E3A-94BF-34EF83682E24}" type="presOf" srcId="{FA36BE4A-C44C-4416-A3E4-F2F164184818}" destId="{2D8CE0FE-3179-474E-BEF6-C4B61CB587DD}" srcOrd="0" destOrd="0" presId="urn:microsoft.com/office/officeart/2005/8/layout/hierarchy1"/>
    <dgm:cxn modelId="{893A4651-E418-4DB4-9799-65DD1884C2DF}" type="presOf" srcId="{6257913A-0D4A-41EB-A5E3-30A1BB26FB4E}" destId="{AEF6F347-9B9A-436F-94AE-6C94CAC697BB}" srcOrd="0" destOrd="0" presId="urn:microsoft.com/office/officeart/2005/8/layout/hierarchy1"/>
    <dgm:cxn modelId="{78164F51-1EBB-4CEC-AE5A-6B9D8638A7D1}" type="presOf" srcId="{2A151AFD-24D2-4FD4-929C-30B3991EF9C5}" destId="{F3C3B68B-F81C-4637-9A68-69D0DECFD6F8}" srcOrd="0" destOrd="0" presId="urn:microsoft.com/office/officeart/2005/8/layout/hierarchy1"/>
    <dgm:cxn modelId="{27979B53-0832-40D9-BC79-04D4357174D6}" srcId="{ED36D240-083B-4CC4-A512-56C35E443273}" destId="{4606CB8E-B608-4AB5-8CA1-C563A92A484D}" srcOrd="0" destOrd="0" parTransId="{7F92C23D-D50C-4A8C-8975-3F366DBFF49C}" sibTransId="{CCDB1F42-5E27-43CC-A08A-2594217B26F9}"/>
    <dgm:cxn modelId="{256DC277-7CD7-4F5E-8900-23238E634170}" type="presOf" srcId="{BF1D333D-CCB1-4D6F-A27F-B205F9D2E1CF}" destId="{FF11FAA6-1559-40C8-80E5-7BCC9CF8C384}" srcOrd="0" destOrd="0" presId="urn:microsoft.com/office/officeart/2005/8/layout/hierarchy1"/>
    <dgm:cxn modelId="{D68DDF8C-BC89-48B1-BAB7-76884FED2A3D}" type="presOf" srcId="{40506277-52FF-4ECA-9AC4-01ECAA67D242}" destId="{5547717D-1F87-4E91-B219-C51855A8D2A3}" srcOrd="0" destOrd="0" presId="urn:microsoft.com/office/officeart/2005/8/layout/hierarchy1"/>
    <dgm:cxn modelId="{3C2FC08D-9C1D-483F-8574-5409DB77D2AB}" type="presOf" srcId="{D865FEE6-9611-415C-A1E0-C42134CDB296}" destId="{79A3B504-CDE8-49D5-88F7-70428203973C}" srcOrd="0" destOrd="0" presId="urn:microsoft.com/office/officeart/2005/8/layout/hierarchy1"/>
    <dgm:cxn modelId="{C2AF8B90-D8DD-4C2E-AF51-9036F3C1A43A}" srcId="{7E67878A-9016-45A3-94C9-6A33732E4965}" destId="{647D9AA0-0CE7-4B92-B9C9-BE34D44C6FDB}" srcOrd="3" destOrd="0" parTransId="{BF1D333D-CCB1-4D6F-A27F-B205F9D2E1CF}" sibTransId="{17C1391B-27FF-4E0F-BA05-8F070626A44B}"/>
    <dgm:cxn modelId="{DD193D9C-8B6F-4566-8218-0664902989E2}" type="presOf" srcId="{4CCC96D2-94B6-4A6E-AC44-2971DA809675}" destId="{60BE7D8B-A4A1-4E9F-AC70-060C91DFBD5C}" srcOrd="0" destOrd="0" presId="urn:microsoft.com/office/officeart/2005/8/layout/hierarchy1"/>
    <dgm:cxn modelId="{B17EFCB2-1446-4BA1-9FE3-E3764B55CD6D}" type="presOf" srcId="{87EA6A81-6209-4FA6-84BF-DA8B657CEA73}" destId="{CB69AE12-562B-440E-9689-8A6AC60354FD}" srcOrd="0" destOrd="0" presId="urn:microsoft.com/office/officeart/2005/8/layout/hierarchy1"/>
    <dgm:cxn modelId="{F4BDE3B5-5B2A-4ED9-94A1-7AA93E08834F}" type="presOf" srcId="{B0D3A84F-B20F-4094-9FF1-F45031F06F45}" destId="{89CA07A6-E32C-49A2-98C9-F9EED53202C5}" srcOrd="0" destOrd="0" presId="urn:microsoft.com/office/officeart/2005/8/layout/hierarchy1"/>
    <dgm:cxn modelId="{55209CB7-6B7A-4A95-A519-6372EAF39B96}" srcId="{7E67878A-9016-45A3-94C9-6A33732E4965}" destId="{FA36BE4A-C44C-4416-A3E4-F2F164184818}" srcOrd="1" destOrd="0" parTransId="{6254A30B-68D8-43B2-9EF2-FBFF802CE3E6}" sibTransId="{2A6DC20C-093E-4C15-AA96-D959B5292E57}"/>
    <dgm:cxn modelId="{871706B8-9E09-4652-9906-F806C9F9A59A}" type="presOf" srcId="{C4A5AE8C-9850-4869-928D-0B015F4EFA02}" destId="{382202BE-B364-42CC-916F-11C37DAC07D9}" srcOrd="0" destOrd="0" presId="urn:microsoft.com/office/officeart/2005/8/layout/hierarchy1"/>
    <dgm:cxn modelId="{80793EBB-64EB-48AE-B12B-05CEDAE91557}" type="presOf" srcId="{4606CB8E-B608-4AB5-8CA1-C563A92A484D}" destId="{FCB5C1DF-AFB0-4BD8-B0FB-DD47C931C829}" srcOrd="0" destOrd="0" presId="urn:microsoft.com/office/officeart/2005/8/layout/hierarchy1"/>
    <dgm:cxn modelId="{73955FBE-ADED-4CF1-B2DF-EE443558AA68}" type="presOf" srcId="{F01CBB18-67E0-42D0-8A03-7E4C5C4147A1}" destId="{B8CD3A96-A31C-41F8-AEF9-F70FC31C0F5E}" srcOrd="0" destOrd="0" presId="urn:microsoft.com/office/officeart/2005/8/layout/hierarchy1"/>
    <dgm:cxn modelId="{AA3C17C0-05FC-4D2B-8322-E03E9A0F1E49}" type="presOf" srcId="{7E67878A-9016-45A3-94C9-6A33732E4965}" destId="{707BA2C3-2A45-44A8-965B-D94C1935CCA4}" srcOrd="0" destOrd="0" presId="urn:microsoft.com/office/officeart/2005/8/layout/hierarchy1"/>
    <dgm:cxn modelId="{6A0824C0-D779-431E-AFE3-23BA660651EB}" type="presOf" srcId="{7F92C23D-D50C-4A8C-8975-3F366DBFF49C}" destId="{053499A6-2961-4EF9-936D-62CC83766A62}" srcOrd="0" destOrd="0" presId="urn:microsoft.com/office/officeart/2005/8/layout/hierarchy1"/>
    <dgm:cxn modelId="{45ABD5DC-4298-4B26-9E3A-7899C882B0D4}" type="presOf" srcId="{E13EBE21-1C52-4520-84B8-CA741637D550}" destId="{A82669EF-BE18-423C-9AD4-DBFF52471D1E}" srcOrd="0" destOrd="0" presId="urn:microsoft.com/office/officeart/2005/8/layout/hierarchy1"/>
    <dgm:cxn modelId="{BD1641DF-4723-4D45-B3BD-37D6FFCAE620}" type="presOf" srcId="{6254A30B-68D8-43B2-9EF2-FBFF802CE3E6}" destId="{5212E7FD-666D-47DB-857C-BB7671067D28}" srcOrd="0" destOrd="0" presId="urn:microsoft.com/office/officeart/2005/8/layout/hierarchy1"/>
    <dgm:cxn modelId="{691BC7E0-362A-4F12-8633-A1265C68ECA4}" type="presOf" srcId="{647D9AA0-0CE7-4B92-B9C9-BE34D44C6FDB}" destId="{ECC98AD6-6380-44FD-8AD5-A6D944221408}" srcOrd="0" destOrd="0" presId="urn:microsoft.com/office/officeart/2005/8/layout/hierarchy1"/>
    <dgm:cxn modelId="{2F4D11E1-7432-4A8A-9D01-5DF5A322D763}" srcId="{ED36D240-083B-4CC4-A512-56C35E443273}" destId="{87EA6A81-6209-4FA6-84BF-DA8B657CEA73}" srcOrd="1" destOrd="0" parTransId="{99A12F3A-B7F8-458E-A07E-620497917BDA}" sibTransId="{EE6FE276-C27F-439B-A7D4-8E54904F044B}"/>
    <dgm:cxn modelId="{BBECCEEC-01EB-49C0-A198-19A38FAC66B0}" srcId="{7E67878A-9016-45A3-94C9-6A33732E4965}" destId="{4CCC96D2-94B6-4A6E-AC44-2971DA809675}" srcOrd="2" destOrd="0" parTransId="{D865FEE6-9611-415C-A1E0-C42134CDB296}" sibTransId="{E3062DBD-D7BD-4086-A8CA-0BE2BE21E6AE}"/>
    <dgm:cxn modelId="{ED9737FE-805D-4B9F-8F7E-4EAFC9775927}" type="presOf" srcId="{9ABB660E-9608-45B0-AE4C-55D389A7CDD0}" destId="{E9F3D4B2-6928-4E84-AAB5-383895147CAD}" srcOrd="0" destOrd="0" presId="urn:microsoft.com/office/officeart/2005/8/layout/hierarchy1"/>
    <dgm:cxn modelId="{57C9BD98-8C9B-4856-BD41-2387F753D217}" type="presParOf" srcId="{5547717D-1F87-4E91-B219-C51855A8D2A3}" destId="{94A449A3-51EA-4415-9B56-5F82C284C757}" srcOrd="0" destOrd="0" presId="urn:microsoft.com/office/officeart/2005/8/layout/hierarchy1"/>
    <dgm:cxn modelId="{9AF3D0FC-2DF7-4DEE-9C9C-0CB9992C83CE}" type="presParOf" srcId="{94A449A3-51EA-4415-9B56-5F82C284C757}" destId="{7867705C-45D3-4057-B04B-4414CA1A1D01}" srcOrd="0" destOrd="0" presId="urn:microsoft.com/office/officeart/2005/8/layout/hierarchy1"/>
    <dgm:cxn modelId="{0FA6181D-5E42-4566-8AD3-83C91A6AF461}" type="presParOf" srcId="{7867705C-45D3-4057-B04B-4414CA1A1D01}" destId="{A2B96554-B274-4A6E-B05C-71F9E628DC52}" srcOrd="0" destOrd="0" presId="urn:microsoft.com/office/officeart/2005/8/layout/hierarchy1"/>
    <dgm:cxn modelId="{09E22B41-D02D-4872-95A7-8F0A64DFEE43}" type="presParOf" srcId="{7867705C-45D3-4057-B04B-4414CA1A1D01}" destId="{707BA2C3-2A45-44A8-965B-D94C1935CCA4}" srcOrd="1" destOrd="0" presId="urn:microsoft.com/office/officeart/2005/8/layout/hierarchy1"/>
    <dgm:cxn modelId="{9EAC7665-DEB8-48D2-809A-9992CAC604DC}" type="presParOf" srcId="{94A449A3-51EA-4415-9B56-5F82C284C757}" destId="{33CDA95F-BB98-427A-8523-A1E6D0F89A6D}" srcOrd="1" destOrd="0" presId="urn:microsoft.com/office/officeart/2005/8/layout/hierarchy1"/>
    <dgm:cxn modelId="{182B0063-4ACC-43D5-99B0-BDED89B3020E}" type="presParOf" srcId="{33CDA95F-BB98-427A-8523-A1E6D0F89A6D}" destId="{AEF6F347-9B9A-436F-94AE-6C94CAC697BB}" srcOrd="0" destOrd="0" presId="urn:microsoft.com/office/officeart/2005/8/layout/hierarchy1"/>
    <dgm:cxn modelId="{51CBF456-3520-4578-856C-115202AB166B}" type="presParOf" srcId="{33CDA95F-BB98-427A-8523-A1E6D0F89A6D}" destId="{2FAB2E7C-88C1-43E6-8320-D41D60BDAC96}" srcOrd="1" destOrd="0" presId="urn:microsoft.com/office/officeart/2005/8/layout/hierarchy1"/>
    <dgm:cxn modelId="{1A56843E-D814-43CD-8D98-41418539FCCF}" type="presParOf" srcId="{2FAB2E7C-88C1-43E6-8320-D41D60BDAC96}" destId="{3CA45FB6-656D-45D9-9712-C4B6B80E319F}" srcOrd="0" destOrd="0" presId="urn:microsoft.com/office/officeart/2005/8/layout/hierarchy1"/>
    <dgm:cxn modelId="{BA1C3A77-3836-4347-99F2-F88F748E8D96}" type="presParOf" srcId="{3CA45FB6-656D-45D9-9712-C4B6B80E319F}" destId="{116904B8-4F58-4CF6-81B9-F94BF3A710BB}" srcOrd="0" destOrd="0" presId="urn:microsoft.com/office/officeart/2005/8/layout/hierarchy1"/>
    <dgm:cxn modelId="{CD4A06F4-326B-47B6-9739-855CA721DF9C}" type="presParOf" srcId="{3CA45FB6-656D-45D9-9712-C4B6B80E319F}" destId="{2043834F-A751-401D-8FED-CD78F754C67A}" srcOrd="1" destOrd="0" presId="urn:microsoft.com/office/officeart/2005/8/layout/hierarchy1"/>
    <dgm:cxn modelId="{39CEE711-7256-40EB-A92B-84780D981570}" type="presParOf" srcId="{2FAB2E7C-88C1-43E6-8320-D41D60BDAC96}" destId="{802358AB-9064-4BE2-A2D2-B9F15BAB3B22}" srcOrd="1" destOrd="0" presId="urn:microsoft.com/office/officeart/2005/8/layout/hierarchy1"/>
    <dgm:cxn modelId="{7B75625B-920F-4B85-A87E-EB831078286C}" type="presParOf" srcId="{802358AB-9064-4BE2-A2D2-B9F15BAB3B22}" destId="{053499A6-2961-4EF9-936D-62CC83766A62}" srcOrd="0" destOrd="0" presId="urn:microsoft.com/office/officeart/2005/8/layout/hierarchy1"/>
    <dgm:cxn modelId="{6FB019A8-3A59-4B0A-85D2-7CAA51162B99}" type="presParOf" srcId="{802358AB-9064-4BE2-A2D2-B9F15BAB3B22}" destId="{E459D8B0-FCE7-4489-A645-C2750B4EA146}" srcOrd="1" destOrd="0" presId="urn:microsoft.com/office/officeart/2005/8/layout/hierarchy1"/>
    <dgm:cxn modelId="{B47970F3-CDB5-4774-823C-2EC6F0D6825C}" type="presParOf" srcId="{E459D8B0-FCE7-4489-A645-C2750B4EA146}" destId="{A7459BDF-481E-46EB-98A7-5B787416DB67}" srcOrd="0" destOrd="0" presId="urn:microsoft.com/office/officeart/2005/8/layout/hierarchy1"/>
    <dgm:cxn modelId="{42D17BFD-1CF6-416B-9E11-6F866BABC56F}" type="presParOf" srcId="{A7459BDF-481E-46EB-98A7-5B787416DB67}" destId="{50A3DCE8-EDCB-4D9C-B309-0D6F98DFC84A}" srcOrd="0" destOrd="0" presId="urn:microsoft.com/office/officeart/2005/8/layout/hierarchy1"/>
    <dgm:cxn modelId="{0D645644-A21E-4F07-89A1-63BB24C812DA}" type="presParOf" srcId="{A7459BDF-481E-46EB-98A7-5B787416DB67}" destId="{FCB5C1DF-AFB0-4BD8-B0FB-DD47C931C829}" srcOrd="1" destOrd="0" presId="urn:microsoft.com/office/officeart/2005/8/layout/hierarchy1"/>
    <dgm:cxn modelId="{83B3E5EE-3268-410A-8C49-2650D918A2A2}" type="presParOf" srcId="{E459D8B0-FCE7-4489-A645-C2750B4EA146}" destId="{01971E3F-AA32-4225-B2E0-FD4C60743D55}" srcOrd="1" destOrd="0" presId="urn:microsoft.com/office/officeart/2005/8/layout/hierarchy1"/>
    <dgm:cxn modelId="{8657A39E-33CA-444B-9463-34C745FE2A10}" type="presParOf" srcId="{802358AB-9064-4BE2-A2D2-B9F15BAB3B22}" destId="{BAF6255A-021E-472B-94C5-B39E6F9239B3}" srcOrd="2" destOrd="0" presId="urn:microsoft.com/office/officeart/2005/8/layout/hierarchy1"/>
    <dgm:cxn modelId="{86056CAF-7D69-4A41-8FAF-325580DA26DB}" type="presParOf" srcId="{802358AB-9064-4BE2-A2D2-B9F15BAB3B22}" destId="{EC7BE15C-5C95-4344-A9F9-3250557219B7}" srcOrd="3" destOrd="0" presId="urn:microsoft.com/office/officeart/2005/8/layout/hierarchy1"/>
    <dgm:cxn modelId="{0C11E1E9-1FAB-4AA7-AA46-C18F1405E094}" type="presParOf" srcId="{EC7BE15C-5C95-4344-A9F9-3250557219B7}" destId="{785AC536-4D91-4A80-BE4F-49223EA40CA8}" srcOrd="0" destOrd="0" presId="urn:microsoft.com/office/officeart/2005/8/layout/hierarchy1"/>
    <dgm:cxn modelId="{510F9B91-7F2A-4AE0-A997-8EE4557D3245}" type="presParOf" srcId="{785AC536-4D91-4A80-BE4F-49223EA40CA8}" destId="{13C3176E-F7CF-4D01-A56C-4F5B1E15ED6B}" srcOrd="0" destOrd="0" presId="urn:microsoft.com/office/officeart/2005/8/layout/hierarchy1"/>
    <dgm:cxn modelId="{66786FCA-0601-469D-AC12-34560AD426D2}" type="presParOf" srcId="{785AC536-4D91-4A80-BE4F-49223EA40CA8}" destId="{CB69AE12-562B-440E-9689-8A6AC60354FD}" srcOrd="1" destOrd="0" presId="urn:microsoft.com/office/officeart/2005/8/layout/hierarchy1"/>
    <dgm:cxn modelId="{13D62016-6FBD-45C6-ACB2-2C1946B410FB}" type="presParOf" srcId="{EC7BE15C-5C95-4344-A9F9-3250557219B7}" destId="{E2597234-8D30-4321-839E-AE4D18B5DC36}" srcOrd="1" destOrd="0" presId="urn:microsoft.com/office/officeart/2005/8/layout/hierarchy1"/>
    <dgm:cxn modelId="{0B6ADA48-48E2-4723-8EC5-2B0DAF749124}" type="presParOf" srcId="{33CDA95F-BB98-427A-8523-A1E6D0F89A6D}" destId="{5212E7FD-666D-47DB-857C-BB7671067D28}" srcOrd="2" destOrd="0" presId="urn:microsoft.com/office/officeart/2005/8/layout/hierarchy1"/>
    <dgm:cxn modelId="{ADCB4A86-B517-49C4-9050-B89596C9701E}" type="presParOf" srcId="{33CDA95F-BB98-427A-8523-A1E6D0F89A6D}" destId="{CAF50F3A-719E-41BD-9AE1-C447AFE0EB92}" srcOrd="3" destOrd="0" presId="urn:microsoft.com/office/officeart/2005/8/layout/hierarchy1"/>
    <dgm:cxn modelId="{82D1646A-A9E2-41BC-98A4-27C0A1A57149}" type="presParOf" srcId="{CAF50F3A-719E-41BD-9AE1-C447AFE0EB92}" destId="{1EF500E7-C02F-416D-BADF-2C0814E76E75}" srcOrd="0" destOrd="0" presId="urn:microsoft.com/office/officeart/2005/8/layout/hierarchy1"/>
    <dgm:cxn modelId="{1538FC60-4A29-4F97-A993-977AC1C25E20}" type="presParOf" srcId="{1EF500E7-C02F-416D-BADF-2C0814E76E75}" destId="{6B697DC4-DEC5-4317-821A-91F5AAD7BB27}" srcOrd="0" destOrd="0" presId="urn:microsoft.com/office/officeart/2005/8/layout/hierarchy1"/>
    <dgm:cxn modelId="{9506046F-542E-4673-94FC-B38D23D7CD75}" type="presParOf" srcId="{1EF500E7-C02F-416D-BADF-2C0814E76E75}" destId="{2D8CE0FE-3179-474E-BEF6-C4B61CB587DD}" srcOrd="1" destOrd="0" presId="urn:microsoft.com/office/officeart/2005/8/layout/hierarchy1"/>
    <dgm:cxn modelId="{5A9A088F-787B-408E-9ECE-1A2429303F28}" type="presParOf" srcId="{CAF50F3A-719E-41BD-9AE1-C447AFE0EB92}" destId="{8E620300-93FE-415D-A97D-5E91E80BD648}" srcOrd="1" destOrd="0" presId="urn:microsoft.com/office/officeart/2005/8/layout/hierarchy1"/>
    <dgm:cxn modelId="{0A9319B5-6152-45F1-B25E-8C24B8214703}" type="presParOf" srcId="{8E620300-93FE-415D-A97D-5E91E80BD648}" destId="{E9F3D4B2-6928-4E84-AAB5-383895147CAD}" srcOrd="0" destOrd="0" presId="urn:microsoft.com/office/officeart/2005/8/layout/hierarchy1"/>
    <dgm:cxn modelId="{44CF317B-98AD-4628-9AC3-83E4A6D88836}" type="presParOf" srcId="{8E620300-93FE-415D-A97D-5E91E80BD648}" destId="{313C2011-FD49-4BCF-8A43-06EE86898ED7}" srcOrd="1" destOrd="0" presId="urn:microsoft.com/office/officeart/2005/8/layout/hierarchy1"/>
    <dgm:cxn modelId="{D071EB02-4F47-4E55-B0B2-CE5E24DFCFA6}" type="presParOf" srcId="{313C2011-FD49-4BCF-8A43-06EE86898ED7}" destId="{E7EA5266-955E-4F3B-BA88-887D2B4C6F40}" srcOrd="0" destOrd="0" presId="urn:microsoft.com/office/officeart/2005/8/layout/hierarchy1"/>
    <dgm:cxn modelId="{B3AA8092-C1ED-45CB-B131-9457598DF892}" type="presParOf" srcId="{E7EA5266-955E-4F3B-BA88-887D2B4C6F40}" destId="{D9698B04-A238-4E0E-8B4B-8140F664225B}" srcOrd="0" destOrd="0" presId="urn:microsoft.com/office/officeart/2005/8/layout/hierarchy1"/>
    <dgm:cxn modelId="{FC91E16E-9C19-4D58-A00B-A20F6229D88F}" type="presParOf" srcId="{E7EA5266-955E-4F3B-BA88-887D2B4C6F40}" destId="{382202BE-B364-42CC-916F-11C37DAC07D9}" srcOrd="1" destOrd="0" presId="urn:microsoft.com/office/officeart/2005/8/layout/hierarchy1"/>
    <dgm:cxn modelId="{EED3EF30-28C5-470B-89C6-4A4B407E8AE2}" type="presParOf" srcId="{313C2011-FD49-4BCF-8A43-06EE86898ED7}" destId="{A9385BC7-85F1-404D-B5F1-60BBE6C3AA23}" srcOrd="1" destOrd="0" presId="urn:microsoft.com/office/officeart/2005/8/layout/hierarchy1"/>
    <dgm:cxn modelId="{E32C5B3E-6A8A-4B06-9F82-6AFED1F3142A}" type="presParOf" srcId="{33CDA95F-BB98-427A-8523-A1E6D0F89A6D}" destId="{79A3B504-CDE8-49D5-88F7-70428203973C}" srcOrd="4" destOrd="0" presId="urn:microsoft.com/office/officeart/2005/8/layout/hierarchy1"/>
    <dgm:cxn modelId="{0AF26772-39E1-49D5-9056-276CDFC9809E}" type="presParOf" srcId="{33CDA95F-BB98-427A-8523-A1E6D0F89A6D}" destId="{3F7617EB-AD08-44D6-B5EE-7BCA4391192B}" srcOrd="5" destOrd="0" presId="urn:microsoft.com/office/officeart/2005/8/layout/hierarchy1"/>
    <dgm:cxn modelId="{B843EEDE-5A17-4724-B3F1-5BEC126C3499}" type="presParOf" srcId="{3F7617EB-AD08-44D6-B5EE-7BCA4391192B}" destId="{6DEA105E-3B03-473E-968D-47E6EAC7CC5A}" srcOrd="0" destOrd="0" presId="urn:microsoft.com/office/officeart/2005/8/layout/hierarchy1"/>
    <dgm:cxn modelId="{EAED19BB-A64D-4B41-B605-BA63F4407BCC}" type="presParOf" srcId="{6DEA105E-3B03-473E-968D-47E6EAC7CC5A}" destId="{5C757821-41A4-4382-8732-9663D723C0AD}" srcOrd="0" destOrd="0" presId="urn:microsoft.com/office/officeart/2005/8/layout/hierarchy1"/>
    <dgm:cxn modelId="{A9536CCE-7BEB-4E50-A2C9-7297B5AAF6CA}" type="presParOf" srcId="{6DEA105E-3B03-473E-968D-47E6EAC7CC5A}" destId="{60BE7D8B-A4A1-4E9F-AC70-060C91DFBD5C}" srcOrd="1" destOrd="0" presId="urn:microsoft.com/office/officeart/2005/8/layout/hierarchy1"/>
    <dgm:cxn modelId="{079967C9-0EC2-4AA3-BB2E-6D66E0FAA6F3}" type="presParOf" srcId="{3F7617EB-AD08-44D6-B5EE-7BCA4391192B}" destId="{2DC11DF1-B15D-4515-91D7-E5B16E331ED4}" srcOrd="1" destOrd="0" presId="urn:microsoft.com/office/officeart/2005/8/layout/hierarchy1"/>
    <dgm:cxn modelId="{616EEB2F-2BB3-415E-A4FE-A31FC43D7946}" type="presParOf" srcId="{2DC11DF1-B15D-4515-91D7-E5B16E331ED4}" destId="{F3C3B68B-F81C-4637-9A68-69D0DECFD6F8}" srcOrd="0" destOrd="0" presId="urn:microsoft.com/office/officeart/2005/8/layout/hierarchy1"/>
    <dgm:cxn modelId="{5CECD50B-2FC2-4E43-90E6-DBF6077F43DD}" type="presParOf" srcId="{2DC11DF1-B15D-4515-91D7-E5B16E331ED4}" destId="{87186966-C282-4BAA-B974-5BC8F1CFBF4A}" srcOrd="1" destOrd="0" presId="urn:microsoft.com/office/officeart/2005/8/layout/hierarchy1"/>
    <dgm:cxn modelId="{D265555B-256B-4BA0-846E-11E0F7023069}" type="presParOf" srcId="{87186966-C282-4BAA-B974-5BC8F1CFBF4A}" destId="{BE1A7CF8-9A71-4BA9-846B-934D7300C4B3}" srcOrd="0" destOrd="0" presId="urn:microsoft.com/office/officeart/2005/8/layout/hierarchy1"/>
    <dgm:cxn modelId="{808F7A8B-7422-47BF-ABDC-024271244969}" type="presParOf" srcId="{BE1A7CF8-9A71-4BA9-846B-934D7300C4B3}" destId="{561410A7-9434-4627-A942-3554B438A4A4}" srcOrd="0" destOrd="0" presId="urn:microsoft.com/office/officeart/2005/8/layout/hierarchy1"/>
    <dgm:cxn modelId="{B3E141E5-FBB9-451C-9673-38F968B196DA}" type="presParOf" srcId="{BE1A7CF8-9A71-4BA9-846B-934D7300C4B3}" destId="{B8CD3A96-A31C-41F8-AEF9-F70FC31C0F5E}" srcOrd="1" destOrd="0" presId="urn:microsoft.com/office/officeart/2005/8/layout/hierarchy1"/>
    <dgm:cxn modelId="{7C0637D8-6275-4FA1-9CDB-F6F8DF9CB346}" type="presParOf" srcId="{87186966-C282-4BAA-B974-5BC8F1CFBF4A}" destId="{F241D50F-D5F8-41B4-956F-A9D6F0D8F441}" srcOrd="1" destOrd="0" presId="urn:microsoft.com/office/officeart/2005/8/layout/hierarchy1"/>
    <dgm:cxn modelId="{DBBD5C5E-400C-4921-956C-3C36C28BEDF1}" type="presParOf" srcId="{33CDA95F-BB98-427A-8523-A1E6D0F89A6D}" destId="{FF11FAA6-1559-40C8-80E5-7BCC9CF8C384}" srcOrd="6" destOrd="0" presId="urn:microsoft.com/office/officeart/2005/8/layout/hierarchy1"/>
    <dgm:cxn modelId="{81954A7D-BB51-4C1F-9821-61E9E9A2FB00}" type="presParOf" srcId="{33CDA95F-BB98-427A-8523-A1E6D0F89A6D}" destId="{3C826ED2-5BBB-458F-A0D2-BB48FFF8A240}" srcOrd="7" destOrd="0" presId="urn:microsoft.com/office/officeart/2005/8/layout/hierarchy1"/>
    <dgm:cxn modelId="{9DF17E88-BB42-46EB-8B99-19DCE2B51E90}" type="presParOf" srcId="{3C826ED2-5BBB-458F-A0D2-BB48FFF8A240}" destId="{66BB40F6-FB7D-4C62-A2C5-110B1F50F0F1}" srcOrd="0" destOrd="0" presId="urn:microsoft.com/office/officeart/2005/8/layout/hierarchy1"/>
    <dgm:cxn modelId="{C16BA5D8-C3A5-4B5A-BBEF-98E1F0BE5FC1}" type="presParOf" srcId="{66BB40F6-FB7D-4C62-A2C5-110B1F50F0F1}" destId="{A0B586CA-1515-4146-A3C2-F6CB86C6EADF}" srcOrd="0" destOrd="0" presId="urn:microsoft.com/office/officeart/2005/8/layout/hierarchy1"/>
    <dgm:cxn modelId="{4993A8DE-25E1-4343-A986-0B9E61A73264}" type="presParOf" srcId="{66BB40F6-FB7D-4C62-A2C5-110B1F50F0F1}" destId="{ECC98AD6-6380-44FD-8AD5-A6D944221408}" srcOrd="1" destOrd="0" presId="urn:microsoft.com/office/officeart/2005/8/layout/hierarchy1"/>
    <dgm:cxn modelId="{85637BC2-FB52-4C1D-87A4-773267EAF376}" type="presParOf" srcId="{3C826ED2-5BBB-458F-A0D2-BB48FFF8A240}" destId="{EEE10D33-3B29-4CF0-B009-24C253FBE0E8}" srcOrd="1" destOrd="0" presId="urn:microsoft.com/office/officeart/2005/8/layout/hierarchy1"/>
    <dgm:cxn modelId="{41150318-DB65-4074-B6F0-8AA672F5F90C}" type="presParOf" srcId="{EEE10D33-3B29-4CF0-B009-24C253FBE0E8}" destId="{A82669EF-BE18-423C-9AD4-DBFF52471D1E}" srcOrd="0" destOrd="0" presId="urn:microsoft.com/office/officeart/2005/8/layout/hierarchy1"/>
    <dgm:cxn modelId="{532E344F-E307-44EA-B259-5D819A3ED3A4}" type="presParOf" srcId="{EEE10D33-3B29-4CF0-B009-24C253FBE0E8}" destId="{B0E58AAE-F8A8-4167-8C86-A61BDDEF2C59}" srcOrd="1" destOrd="0" presId="urn:microsoft.com/office/officeart/2005/8/layout/hierarchy1"/>
    <dgm:cxn modelId="{F921C716-A435-406D-82E0-150A947FC944}" type="presParOf" srcId="{B0E58AAE-F8A8-4167-8C86-A61BDDEF2C59}" destId="{AB2EC49C-6FA3-4ADD-AACF-484569189AF4}" srcOrd="0" destOrd="0" presId="urn:microsoft.com/office/officeart/2005/8/layout/hierarchy1"/>
    <dgm:cxn modelId="{0696C950-61C7-4C96-A10A-C397910327F8}" type="presParOf" srcId="{AB2EC49C-6FA3-4ADD-AACF-484569189AF4}" destId="{919464EF-A8B7-4F08-B7E1-7894E460DA3D}" srcOrd="0" destOrd="0" presId="urn:microsoft.com/office/officeart/2005/8/layout/hierarchy1"/>
    <dgm:cxn modelId="{365A82AB-7737-4B1C-9F06-458859ECE400}" type="presParOf" srcId="{AB2EC49C-6FA3-4ADD-AACF-484569189AF4}" destId="{89CA07A6-E32C-49A2-98C9-F9EED53202C5}" srcOrd="1" destOrd="0" presId="urn:microsoft.com/office/officeart/2005/8/layout/hierarchy1"/>
    <dgm:cxn modelId="{E5FD13FA-02E5-41BE-AF46-B2AA1725C611}" type="presParOf" srcId="{B0E58AAE-F8A8-4167-8C86-A61BDDEF2C59}" destId="{80738C8C-45E7-4D73-BD76-FDAC52D7D9EB}" srcOrd="1" destOrd="0" presId="urn:microsoft.com/office/officeart/2005/8/layout/hierarchy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45F788-69FD-41E5-B404-D92C0404CA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04FFF58-E997-4D7D-8803-42F7A97D5086}">
      <dgm:prSet phldrT="[Текст]" custT="1"/>
      <dgm:spPr/>
      <dgm:t>
        <a:bodyPr/>
        <a:lstStyle/>
        <a:p>
          <a:r>
            <a:rPr lang="ru-RU" sz="2000" b="1" dirty="0">
              <a:solidFill>
                <a:srgbClr val="002060"/>
              </a:solidFill>
            </a:rPr>
            <a:t>Сбалансированность</a:t>
          </a:r>
        </a:p>
      </dgm:t>
    </dgm:pt>
    <dgm:pt modelId="{F4D662C1-24DE-4C5D-946A-FAD0A569E967}" type="parTrans" cxnId="{278DB7DF-F8A0-4940-85C5-DD86A13B341C}">
      <dgm:prSet/>
      <dgm:spPr/>
      <dgm:t>
        <a:bodyPr/>
        <a:lstStyle/>
        <a:p>
          <a:endParaRPr lang="ru-RU"/>
        </a:p>
      </dgm:t>
    </dgm:pt>
    <dgm:pt modelId="{782BE094-BEF4-462F-A8E0-58C47C1A35BA}" type="sibTrans" cxnId="{278DB7DF-F8A0-4940-85C5-DD86A13B341C}">
      <dgm:prSet/>
      <dgm:spPr/>
      <dgm:t>
        <a:bodyPr/>
        <a:lstStyle/>
        <a:p>
          <a:endParaRPr lang="ru-RU"/>
        </a:p>
      </dgm:t>
    </dgm:pt>
    <dgm:pt modelId="{6AD03C62-4E23-494C-A504-7EFE40CA5B99}">
      <dgm:prSet phldrT="[Текст]"/>
      <dgm:spPr/>
      <dgm:t>
        <a:bodyPr/>
        <a:lstStyle/>
        <a:p>
          <a:r>
            <a:rPr lang="ru-RU" dirty="0"/>
            <a:t>Соответствие доходов и расходов</a:t>
          </a:r>
        </a:p>
      </dgm:t>
    </dgm:pt>
    <dgm:pt modelId="{195DF964-79D2-4D7B-A0DB-232CF1705276}" type="parTrans" cxnId="{4AC7522F-989F-4D3D-A1E2-4D885051E6B5}">
      <dgm:prSet/>
      <dgm:spPr/>
      <dgm:t>
        <a:bodyPr/>
        <a:lstStyle/>
        <a:p>
          <a:endParaRPr lang="ru-RU"/>
        </a:p>
      </dgm:t>
    </dgm:pt>
    <dgm:pt modelId="{BFA9CC40-083C-40CB-8975-A65EC7832F30}" type="sibTrans" cxnId="{4AC7522F-989F-4D3D-A1E2-4D885051E6B5}">
      <dgm:prSet/>
      <dgm:spPr/>
      <dgm:t>
        <a:bodyPr/>
        <a:lstStyle/>
        <a:p>
          <a:endParaRPr lang="ru-RU"/>
        </a:p>
      </dgm:t>
    </dgm:pt>
    <dgm:pt modelId="{851BB104-20AF-402D-94B4-9726316E9A90}">
      <dgm:prSet phldrT="[Текст]" custT="1"/>
      <dgm:spPr/>
      <dgm:t>
        <a:bodyPr/>
        <a:lstStyle/>
        <a:p>
          <a:r>
            <a:rPr lang="ru-RU" sz="2000" b="1" dirty="0">
              <a:solidFill>
                <a:srgbClr val="002060"/>
              </a:solidFill>
            </a:rPr>
            <a:t>Эффективность</a:t>
          </a:r>
        </a:p>
      </dgm:t>
    </dgm:pt>
    <dgm:pt modelId="{EB13F871-D69A-46B7-A58D-4875029D9ECB}" type="parTrans" cxnId="{F3B90146-F82F-4071-B28E-EF4CEC0515F3}">
      <dgm:prSet/>
      <dgm:spPr/>
      <dgm:t>
        <a:bodyPr/>
        <a:lstStyle/>
        <a:p>
          <a:endParaRPr lang="ru-RU"/>
        </a:p>
      </dgm:t>
    </dgm:pt>
    <dgm:pt modelId="{854A99AD-3F8D-471E-8F6E-3D574165DB33}" type="sibTrans" cxnId="{F3B90146-F82F-4071-B28E-EF4CEC0515F3}">
      <dgm:prSet/>
      <dgm:spPr/>
      <dgm:t>
        <a:bodyPr/>
        <a:lstStyle/>
        <a:p>
          <a:endParaRPr lang="ru-RU"/>
        </a:p>
      </dgm:t>
    </dgm:pt>
    <dgm:pt modelId="{4D3C8B38-B4CF-4BE2-A3C5-97031B4F9E8B}">
      <dgm:prSet phldrT="[Текст]"/>
      <dgm:spPr/>
      <dgm:t>
        <a:bodyPr/>
        <a:lstStyle/>
        <a:p>
          <a:r>
            <a:rPr lang="ru-RU" dirty="0"/>
            <a:t>Максимальный результат при минимальных затратах</a:t>
          </a:r>
        </a:p>
      </dgm:t>
    </dgm:pt>
    <dgm:pt modelId="{B57F3338-168F-4334-9A33-7E1CB65C4481}" type="parTrans" cxnId="{2E2C6F2C-B08A-49E8-B41E-98915601746B}">
      <dgm:prSet/>
      <dgm:spPr/>
      <dgm:t>
        <a:bodyPr/>
        <a:lstStyle/>
        <a:p>
          <a:endParaRPr lang="ru-RU"/>
        </a:p>
      </dgm:t>
    </dgm:pt>
    <dgm:pt modelId="{EDAF570C-030E-4BD0-9182-EB79507846B6}" type="sibTrans" cxnId="{2E2C6F2C-B08A-49E8-B41E-98915601746B}">
      <dgm:prSet/>
      <dgm:spPr/>
      <dgm:t>
        <a:bodyPr/>
        <a:lstStyle/>
        <a:p>
          <a:endParaRPr lang="ru-RU"/>
        </a:p>
      </dgm:t>
    </dgm:pt>
    <dgm:pt modelId="{AD6ABE2D-9DD3-4812-AABB-528A9BE7019F}">
      <dgm:prSet custT="1"/>
      <dgm:spPr/>
      <dgm:t>
        <a:bodyPr/>
        <a:lstStyle/>
        <a:p>
          <a:r>
            <a:rPr lang="ru-RU" sz="2000" b="1" dirty="0">
              <a:solidFill>
                <a:srgbClr val="002060"/>
              </a:solidFill>
            </a:rPr>
            <a:t>Программный подход</a:t>
          </a:r>
        </a:p>
      </dgm:t>
    </dgm:pt>
    <dgm:pt modelId="{4CD08242-A0DF-4A0D-AE53-2D442CDF0DB1}" type="parTrans" cxnId="{FEA5AA45-B4EA-4F5B-9E29-B3D107A8968D}">
      <dgm:prSet/>
      <dgm:spPr/>
      <dgm:t>
        <a:bodyPr/>
        <a:lstStyle/>
        <a:p>
          <a:endParaRPr lang="ru-RU"/>
        </a:p>
      </dgm:t>
    </dgm:pt>
    <dgm:pt modelId="{07E3A4EA-8AA6-4717-87DC-322561ECDE9D}" type="sibTrans" cxnId="{FEA5AA45-B4EA-4F5B-9E29-B3D107A8968D}">
      <dgm:prSet/>
      <dgm:spPr/>
      <dgm:t>
        <a:bodyPr/>
        <a:lstStyle/>
        <a:p>
          <a:endParaRPr lang="ru-RU"/>
        </a:p>
      </dgm:t>
    </dgm:pt>
    <dgm:pt modelId="{669B10A6-6F1E-4A97-B71E-2A56008E4EEB}">
      <dgm:prSet custT="1"/>
      <dgm:spPr/>
      <dgm:t>
        <a:bodyPr/>
        <a:lstStyle/>
        <a:p>
          <a:r>
            <a:rPr lang="ru-RU" sz="2000" b="1" dirty="0">
              <a:solidFill>
                <a:srgbClr val="002060"/>
              </a:solidFill>
            </a:rPr>
            <a:t>Социальная направленность</a:t>
          </a:r>
        </a:p>
      </dgm:t>
    </dgm:pt>
    <dgm:pt modelId="{E45998C2-97E3-46A7-AE6A-750FE226ADE6}" type="parTrans" cxnId="{B8A1D730-B8C6-407F-B441-A269EB104FE0}">
      <dgm:prSet/>
      <dgm:spPr/>
      <dgm:t>
        <a:bodyPr/>
        <a:lstStyle/>
        <a:p>
          <a:endParaRPr lang="ru-RU"/>
        </a:p>
      </dgm:t>
    </dgm:pt>
    <dgm:pt modelId="{38B0649C-F16F-44FC-9C3E-C64D89A3E065}" type="sibTrans" cxnId="{B8A1D730-B8C6-407F-B441-A269EB104FE0}">
      <dgm:prSet/>
      <dgm:spPr/>
      <dgm:t>
        <a:bodyPr/>
        <a:lstStyle/>
        <a:p>
          <a:endParaRPr lang="ru-RU"/>
        </a:p>
      </dgm:t>
    </dgm:pt>
    <dgm:pt modelId="{99A6B6DD-1DE4-46BA-958F-BA6656A86477}">
      <dgm:prSet custT="1"/>
      <dgm:spPr/>
      <dgm:t>
        <a:bodyPr/>
        <a:lstStyle/>
        <a:p>
          <a:r>
            <a:rPr lang="ru-RU" sz="2000" b="1" dirty="0">
              <a:solidFill>
                <a:srgbClr val="002060"/>
              </a:solidFill>
            </a:rPr>
            <a:t>Прозрачность</a:t>
          </a:r>
        </a:p>
      </dgm:t>
    </dgm:pt>
    <dgm:pt modelId="{C4A0B29F-1D93-4602-9C64-563F8E2F346A}" type="parTrans" cxnId="{A48FD57F-1D09-4AEF-8477-5D70B39FD844}">
      <dgm:prSet/>
      <dgm:spPr/>
      <dgm:t>
        <a:bodyPr/>
        <a:lstStyle/>
        <a:p>
          <a:endParaRPr lang="ru-RU"/>
        </a:p>
      </dgm:t>
    </dgm:pt>
    <dgm:pt modelId="{EFA00574-0DEC-4E75-9354-10B3D283774E}" type="sibTrans" cxnId="{A48FD57F-1D09-4AEF-8477-5D70B39FD844}">
      <dgm:prSet/>
      <dgm:spPr/>
      <dgm:t>
        <a:bodyPr/>
        <a:lstStyle/>
        <a:p>
          <a:endParaRPr lang="ru-RU"/>
        </a:p>
      </dgm:t>
    </dgm:pt>
    <dgm:pt modelId="{5CA86A3E-B0FB-42CE-AD38-A6AEC5D588DB}">
      <dgm:prSet custT="1"/>
      <dgm:spPr/>
      <dgm:t>
        <a:bodyPr/>
        <a:lstStyle/>
        <a:p>
          <a:r>
            <a:rPr lang="ru-RU" sz="2000" b="1" dirty="0">
              <a:solidFill>
                <a:srgbClr val="002060"/>
              </a:solidFill>
            </a:rPr>
            <a:t>Стратегическое планирование</a:t>
          </a:r>
        </a:p>
      </dgm:t>
    </dgm:pt>
    <dgm:pt modelId="{76530BB8-F646-401F-818B-4A6336CF5003}" type="parTrans" cxnId="{CB2113C0-7CF1-4944-8F2C-6D92DAEBA7F7}">
      <dgm:prSet/>
      <dgm:spPr/>
      <dgm:t>
        <a:bodyPr/>
        <a:lstStyle/>
        <a:p>
          <a:endParaRPr lang="ru-RU"/>
        </a:p>
      </dgm:t>
    </dgm:pt>
    <dgm:pt modelId="{AC96A3C5-841C-4B8B-AD7E-6FF89A57A4FC}" type="sibTrans" cxnId="{CB2113C0-7CF1-4944-8F2C-6D92DAEBA7F7}">
      <dgm:prSet/>
      <dgm:spPr/>
      <dgm:t>
        <a:bodyPr/>
        <a:lstStyle/>
        <a:p>
          <a:endParaRPr lang="ru-RU"/>
        </a:p>
      </dgm:t>
    </dgm:pt>
    <dgm:pt modelId="{DADC611F-515C-4141-A67A-DE02B97C496E}">
      <dgm:prSet/>
      <dgm:spPr/>
      <dgm:t>
        <a:bodyPr/>
        <a:lstStyle/>
        <a:p>
          <a:r>
            <a:rPr lang="ru-RU" dirty="0"/>
            <a:t>98,9 % расходов в рамках муниципальных программ</a:t>
          </a:r>
        </a:p>
      </dgm:t>
    </dgm:pt>
    <dgm:pt modelId="{D4998B70-5DA6-4CFB-BBEB-B3357ACDBCF9}" type="parTrans" cxnId="{6C5CDA2C-6D87-4C92-AF93-91A34EC3A573}">
      <dgm:prSet/>
      <dgm:spPr/>
      <dgm:t>
        <a:bodyPr/>
        <a:lstStyle/>
        <a:p>
          <a:endParaRPr lang="ru-RU"/>
        </a:p>
      </dgm:t>
    </dgm:pt>
    <dgm:pt modelId="{ED2FCD77-6AEF-46AA-AD71-7FC7049FA380}" type="sibTrans" cxnId="{6C5CDA2C-6D87-4C92-AF93-91A34EC3A573}">
      <dgm:prSet/>
      <dgm:spPr/>
      <dgm:t>
        <a:bodyPr/>
        <a:lstStyle/>
        <a:p>
          <a:endParaRPr lang="ru-RU"/>
        </a:p>
      </dgm:t>
    </dgm:pt>
    <dgm:pt modelId="{4D5F8599-2BA6-4FFE-9273-1F3465C10886}">
      <dgm:prSet/>
      <dgm:spPr/>
      <dgm:t>
        <a:bodyPr/>
        <a:lstStyle/>
        <a:p>
          <a:r>
            <a:rPr lang="ru-RU" dirty="0"/>
            <a:t>Приоритет – качество жизни населения</a:t>
          </a:r>
        </a:p>
      </dgm:t>
    </dgm:pt>
    <dgm:pt modelId="{A39742F0-AFE6-43DC-AD08-63AB25251370}" type="parTrans" cxnId="{250BF637-3AE3-4330-B4AF-85714CCF6226}">
      <dgm:prSet/>
      <dgm:spPr/>
      <dgm:t>
        <a:bodyPr/>
        <a:lstStyle/>
        <a:p>
          <a:endParaRPr lang="ru-RU"/>
        </a:p>
      </dgm:t>
    </dgm:pt>
    <dgm:pt modelId="{852173A8-D543-45DF-B043-E68C9167ABFE}" type="sibTrans" cxnId="{250BF637-3AE3-4330-B4AF-85714CCF6226}">
      <dgm:prSet/>
      <dgm:spPr/>
      <dgm:t>
        <a:bodyPr/>
        <a:lstStyle/>
        <a:p>
          <a:endParaRPr lang="ru-RU"/>
        </a:p>
      </dgm:t>
    </dgm:pt>
    <dgm:pt modelId="{1C65101A-D726-4F4C-B2C6-CC9BA9CFB953}">
      <dgm:prSet/>
      <dgm:spPr/>
      <dgm:t>
        <a:bodyPr/>
        <a:lstStyle/>
        <a:p>
          <a:r>
            <a:rPr lang="ru-RU" dirty="0"/>
            <a:t>Открытость бюджетной информации</a:t>
          </a:r>
        </a:p>
      </dgm:t>
    </dgm:pt>
    <dgm:pt modelId="{58BD002B-FA0F-44C7-B3F3-25E6B15705F1}" type="parTrans" cxnId="{B3451B65-529A-4B81-B093-DAF60CB6205A}">
      <dgm:prSet/>
      <dgm:spPr/>
      <dgm:t>
        <a:bodyPr/>
        <a:lstStyle/>
        <a:p>
          <a:endParaRPr lang="ru-RU"/>
        </a:p>
      </dgm:t>
    </dgm:pt>
    <dgm:pt modelId="{AA448FC2-D6CF-4A73-A374-E4B01D80C5F1}" type="sibTrans" cxnId="{B3451B65-529A-4B81-B093-DAF60CB6205A}">
      <dgm:prSet/>
      <dgm:spPr/>
      <dgm:t>
        <a:bodyPr/>
        <a:lstStyle/>
        <a:p>
          <a:endParaRPr lang="ru-RU"/>
        </a:p>
      </dgm:t>
    </dgm:pt>
    <dgm:pt modelId="{CB95CA6C-4BE0-413E-937A-0473B04CE4CC}">
      <dgm:prSet/>
      <dgm:spPr/>
      <dgm:t>
        <a:bodyPr/>
        <a:lstStyle/>
        <a:p>
          <a:r>
            <a:rPr lang="ru-RU" dirty="0"/>
            <a:t>Ориентация на долгосрочное планирование</a:t>
          </a:r>
        </a:p>
      </dgm:t>
    </dgm:pt>
    <dgm:pt modelId="{04978287-3767-4E83-87D6-26351D6B5234}" type="parTrans" cxnId="{32AEB9AA-51F5-48C1-8AB9-BF6C814D35AF}">
      <dgm:prSet/>
      <dgm:spPr/>
      <dgm:t>
        <a:bodyPr/>
        <a:lstStyle/>
        <a:p>
          <a:endParaRPr lang="ru-RU"/>
        </a:p>
      </dgm:t>
    </dgm:pt>
    <dgm:pt modelId="{3FF6FE58-52BA-4A4A-BF05-844095CCDEFC}" type="sibTrans" cxnId="{32AEB9AA-51F5-48C1-8AB9-BF6C814D35AF}">
      <dgm:prSet/>
      <dgm:spPr/>
      <dgm:t>
        <a:bodyPr/>
        <a:lstStyle/>
        <a:p>
          <a:endParaRPr lang="ru-RU"/>
        </a:p>
      </dgm:t>
    </dgm:pt>
    <dgm:pt modelId="{769F878C-1009-4A07-B162-3F2C54F6836D}" type="pres">
      <dgm:prSet presAssocID="{3945F788-69FD-41E5-B404-D92C0404CA75}" presName="linear" presStyleCnt="0">
        <dgm:presLayoutVars>
          <dgm:animLvl val="lvl"/>
          <dgm:resizeHandles val="exact"/>
        </dgm:presLayoutVars>
      </dgm:prSet>
      <dgm:spPr/>
    </dgm:pt>
    <dgm:pt modelId="{37D3ED85-9C85-443F-839B-1880294C39B8}" type="pres">
      <dgm:prSet presAssocID="{C04FFF58-E997-4D7D-8803-42F7A97D5086}" presName="parentText" presStyleLbl="node1" presStyleIdx="0" presStyleCnt="6">
        <dgm:presLayoutVars>
          <dgm:chMax val="0"/>
          <dgm:bulletEnabled val="1"/>
        </dgm:presLayoutVars>
      </dgm:prSet>
      <dgm:spPr/>
    </dgm:pt>
    <dgm:pt modelId="{3891451A-6A8F-45A0-A583-18C819BFCFFA}" type="pres">
      <dgm:prSet presAssocID="{C04FFF58-E997-4D7D-8803-42F7A97D5086}" presName="childText" presStyleLbl="revTx" presStyleIdx="0" presStyleCnt="6">
        <dgm:presLayoutVars>
          <dgm:bulletEnabled val="1"/>
        </dgm:presLayoutVars>
      </dgm:prSet>
      <dgm:spPr/>
    </dgm:pt>
    <dgm:pt modelId="{5D8DD60A-2A14-4908-AF60-DB99BCF257F6}" type="pres">
      <dgm:prSet presAssocID="{851BB104-20AF-402D-94B4-9726316E9A90}" presName="parentText" presStyleLbl="node1" presStyleIdx="1" presStyleCnt="6">
        <dgm:presLayoutVars>
          <dgm:chMax val="0"/>
          <dgm:bulletEnabled val="1"/>
        </dgm:presLayoutVars>
      </dgm:prSet>
      <dgm:spPr/>
    </dgm:pt>
    <dgm:pt modelId="{28361600-09A2-4C1A-B4A4-05A3CE3F9D5E}" type="pres">
      <dgm:prSet presAssocID="{851BB104-20AF-402D-94B4-9726316E9A90}" presName="childText" presStyleLbl="revTx" presStyleIdx="1" presStyleCnt="6">
        <dgm:presLayoutVars>
          <dgm:bulletEnabled val="1"/>
        </dgm:presLayoutVars>
      </dgm:prSet>
      <dgm:spPr/>
    </dgm:pt>
    <dgm:pt modelId="{7C482499-6CE8-4228-9483-73A257D3333A}" type="pres">
      <dgm:prSet presAssocID="{AD6ABE2D-9DD3-4812-AABB-528A9BE7019F}" presName="parentText" presStyleLbl="node1" presStyleIdx="2" presStyleCnt="6">
        <dgm:presLayoutVars>
          <dgm:chMax val="0"/>
          <dgm:bulletEnabled val="1"/>
        </dgm:presLayoutVars>
      </dgm:prSet>
      <dgm:spPr/>
    </dgm:pt>
    <dgm:pt modelId="{89D44D14-EB24-41A5-A2F1-643899513AA1}" type="pres">
      <dgm:prSet presAssocID="{AD6ABE2D-9DD3-4812-AABB-528A9BE7019F}" presName="childText" presStyleLbl="revTx" presStyleIdx="2" presStyleCnt="6">
        <dgm:presLayoutVars>
          <dgm:bulletEnabled val="1"/>
        </dgm:presLayoutVars>
      </dgm:prSet>
      <dgm:spPr/>
    </dgm:pt>
    <dgm:pt modelId="{BA82B29A-63CC-46E1-9B6D-E0571B992D67}" type="pres">
      <dgm:prSet presAssocID="{669B10A6-6F1E-4A97-B71E-2A56008E4EEB}" presName="parentText" presStyleLbl="node1" presStyleIdx="3" presStyleCnt="6" custLinFactNeighborY="-6467">
        <dgm:presLayoutVars>
          <dgm:chMax val="0"/>
          <dgm:bulletEnabled val="1"/>
        </dgm:presLayoutVars>
      </dgm:prSet>
      <dgm:spPr/>
    </dgm:pt>
    <dgm:pt modelId="{A9327348-4AC6-483B-8A06-8B5550D7DC0D}" type="pres">
      <dgm:prSet presAssocID="{669B10A6-6F1E-4A97-B71E-2A56008E4EEB}" presName="childText" presStyleLbl="revTx" presStyleIdx="3" presStyleCnt="6">
        <dgm:presLayoutVars>
          <dgm:bulletEnabled val="1"/>
        </dgm:presLayoutVars>
      </dgm:prSet>
      <dgm:spPr/>
    </dgm:pt>
    <dgm:pt modelId="{9E20E628-1CCF-4942-B11A-2E6F3848DCBA}" type="pres">
      <dgm:prSet presAssocID="{99A6B6DD-1DE4-46BA-958F-BA6656A86477}" presName="parentText" presStyleLbl="node1" presStyleIdx="4" presStyleCnt="6">
        <dgm:presLayoutVars>
          <dgm:chMax val="0"/>
          <dgm:bulletEnabled val="1"/>
        </dgm:presLayoutVars>
      </dgm:prSet>
      <dgm:spPr/>
    </dgm:pt>
    <dgm:pt modelId="{0D676F88-A3D7-4EAC-BA38-EB36D74F0449}" type="pres">
      <dgm:prSet presAssocID="{99A6B6DD-1DE4-46BA-958F-BA6656A86477}" presName="childText" presStyleLbl="revTx" presStyleIdx="4" presStyleCnt="6">
        <dgm:presLayoutVars>
          <dgm:bulletEnabled val="1"/>
        </dgm:presLayoutVars>
      </dgm:prSet>
      <dgm:spPr/>
    </dgm:pt>
    <dgm:pt modelId="{1F7C931A-8658-480B-B240-6EC2DF474555}" type="pres">
      <dgm:prSet presAssocID="{5CA86A3E-B0FB-42CE-AD38-A6AEC5D588DB}" presName="parentText" presStyleLbl="node1" presStyleIdx="5" presStyleCnt="6">
        <dgm:presLayoutVars>
          <dgm:chMax val="0"/>
          <dgm:bulletEnabled val="1"/>
        </dgm:presLayoutVars>
      </dgm:prSet>
      <dgm:spPr/>
    </dgm:pt>
    <dgm:pt modelId="{29E143EF-D479-414E-A427-1956C395463C}" type="pres">
      <dgm:prSet presAssocID="{5CA86A3E-B0FB-42CE-AD38-A6AEC5D588DB}" presName="childText" presStyleLbl="revTx" presStyleIdx="5" presStyleCnt="6">
        <dgm:presLayoutVars>
          <dgm:bulletEnabled val="1"/>
        </dgm:presLayoutVars>
      </dgm:prSet>
      <dgm:spPr/>
    </dgm:pt>
  </dgm:ptLst>
  <dgm:cxnLst>
    <dgm:cxn modelId="{8990A606-1776-4AB2-81BF-638FFE6E06C4}" type="presOf" srcId="{AD6ABE2D-9DD3-4812-AABB-528A9BE7019F}" destId="{7C482499-6CE8-4228-9483-73A257D3333A}" srcOrd="0" destOrd="0" presId="urn:microsoft.com/office/officeart/2005/8/layout/vList2"/>
    <dgm:cxn modelId="{A2176020-A3F1-469C-8FB4-119D53ED89A6}" type="presOf" srcId="{CB95CA6C-4BE0-413E-937A-0473B04CE4CC}" destId="{29E143EF-D479-414E-A427-1956C395463C}" srcOrd="0" destOrd="0" presId="urn:microsoft.com/office/officeart/2005/8/layout/vList2"/>
    <dgm:cxn modelId="{2E2C6F2C-B08A-49E8-B41E-98915601746B}" srcId="{851BB104-20AF-402D-94B4-9726316E9A90}" destId="{4D3C8B38-B4CF-4BE2-A3C5-97031B4F9E8B}" srcOrd="0" destOrd="0" parTransId="{B57F3338-168F-4334-9A33-7E1CB65C4481}" sibTransId="{EDAF570C-030E-4BD0-9182-EB79507846B6}"/>
    <dgm:cxn modelId="{6C5CDA2C-6D87-4C92-AF93-91A34EC3A573}" srcId="{AD6ABE2D-9DD3-4812-AABB-528A9BE7019F}" destId="{DADC611F-515C-4141-A67A-DE02B97C496E}" srcOrd="0" destOrd="0" parTransId="{D4998B70-5DA6-4CFB-BBEB-B3357ACDBCF9}" sibTransId="{ED2FCD77-6AEF-46AA-AD71-7FC7049FA380}"/>
    <dgm:cxn modelId="{4AC7522F-989F-4D3D-A1E2-4D885051E6B5}" srcId="{C04FFF58-E997-4D7D-8803-42F7A97D5086}" destId="{6AD03C62-4E23-494C-A504-7EFE40CA5B99}" srcOrd="0" destOrd="0" parTransId="{195DF964-79D2-4D7B-A0DB-232CF1705276}" sibTransId="{BFA9CC40-083C-40CB-8975-A65EC7832F30}"/>
    <dgm:cxn modelId="{B8A1D730-B8C6-407F-B441-A269EB104FE0}" srcId="{3945F788-69FD-41E5-B404-D92C0404CA75}" destId="{669B10A6-6F1E-4A97-B71E-2A56008E4EEB}" srcOrd="3" destOrd="0" parTransId="{E45998C2-97E3-46A7-AE6A-750FE226ADE6}" sibTransId="{38B0649C-F16F-44FC-9C3E-C64D89A3E065}"/>
    <dgm:cxn modelId="{250BF637-3AE3-4330-B4AF-85714CCF6226}" srcId="{669B10A6-6F1E-4A97-B71E-2A56008E4EEB}" destId="{4D5F8599-2BA6-4FFE-9273-1F3465C10886}" srcOrd="0" destOrd="0" parTransId="{A39742F0-AFE6-43DC-AD08-63AB25251370}" sibTransId="{852173A8-D543-45DF-B043-E68C9167ABFE}"/>
    <dgm:cxn modelId="{49533B3B-D035-4969-9315-570F6AD0FF7D}" type="presOf" srcId="{1C65101A-D726-4F4C-B2C6-CC9BA9CFB953}" destId="{0D676F88-A3D7-4EAC-BA38-EB36D74F0449}" srcOrd="0" destOrd="0" presId="urn:microsoft.com/office/officeart/2005/8/layout/vList2"/>
    <dgm:cxn modelId="{B0E7F43C-276A-42F7-B939-217A39040C4B}" type="presOf" srcId="{C04FFF58-E997-4D7D-8803-42F7A97D5086}" destId="{37D3ED85-9C85-443F-839B-1880294C39B8}" srcOrd="0" destOrd="0" presId="urn:microsoft.com/office/officeart/2005/8/layout/vList2"/>
    <dgm:cxn modelId="{B3451B65-529A-4B81-B093-DAF60CB6205A}" srcId="{99A6B6DD-1DE4-46BA-958F-BA6656A86477}" destId="{1C65101A-D726-4F4C-B2C6-CC9BA9CFB953}" srcOrd="0" destOrd="0" parTransId="{58BD002B-FA0F-44C7-B3F3-25E6B15705F1}" sibTransId="{AA448FC2-D6CF-4A73-A374-E4B01D80C5F1}"/>
    <dgm:cxn modelId="{FEA5AA45-B4EA-4F5B-9E29-B3D107A8968D}" srcId="{3945F788-69FD-41E5-B404-D92C0404CA75}" destId="{AD6ABE2D-9DD3-4812-AABB-528A9BE7019F}" srcOrd="2" destOrd="0" parTransId="{4CD08242-A0DF-4A0D-AE53-2D442CDF0DB1}" sibTransId="{07E3A4EA-8AA6-4717-87DC-322561ECDE9D}"/>
    <dgm:cxn modelId="{DE64DC45-DA74-49AA-90BD-D249C38EDBD5}" type="presOf" srcId="{5CA86A3E-B0FB-42CE-AD38-A6AEC5D588DB}" destId="{1F7C931A-8658-480B-B240-6EC2DF474555}" srcOrd="0" destOrd="0" presId="urn:microsoft.com/office/officeart/2005/8/layout/vList2"/>
    <dgm:cxn modelId="{F3B90146-F82F-4071-B28E-EF4CEC0515F3}" srcId="{3945F788-69FD-41E5-B404-D92C0404CA75}" destId="{851BB104-20AF-402D-94B4-9726316E9A90}" srcOrd="1" destOrd="0" parTransId="{EB13F871-D69A-46B7-A58D-4875029D9ECB}" sibTransId="{854A99AD-3F8D-471E-8F6E-3D574165DB33}"/>
    <dgm:cxn modelId="{680E3051-A249-42BE-8BD3-4974ECE99E0D}" type="presOf" srcId="{4D5F8599-2BA6-4FFE-9273-1F3465C10886}" destId="{A9327348-4AC6-483B-8A06-8B5550D7DC0D}" srcOrd="0" destOrd="0" presId="urn:microsoft.com/office/officeart/2005/8/layout/vList2"/>
    <dgm:cxn modelId="{A48FD57F-1D09-4AEF-8477-5D70B39FD844}" srcId="{3945F788-69FD-41E5-B404-D92C0404CA75}" destId="{99A6B6DD-1DE4-46BA-958F-BA6656A86477}" srcOrd="4" destOrd="0" parTransId="{C4A0B29F-1D93-4602-9C64-563F8E2F346A}" sibTransId="{EFA00574-0DEC-4E75-9354-10B3D283774E}"/>
    <dgm:cxn modelId="{CDE3048C-91FA-4D81-9845-B5596EA52809}" type="presOf" srcId="{851BB104-20AF-402D-94B4-9726316E9A90}" destId="{5D8DD60A-2A14-4908-AF60-DB99BCF257F6}" srcOrd="0" destOrd="0" presId="urn:microsoft.com/office/officeart/2005/8/layout/vList2"/>
    <dgm:cxn modelId="{3385908E-E188-4173-A383-B58812DC855C}" type="presOf" srcId="{99A6B6DD-1DE4-46BA-958F-BA6656A86477}" destId="{9E20E628-1CCF-4942-B11A-2E6F3848DCBA}" srcOrd="0" destOrd="0" presId="urn:microsoft.com/office/officeart/2005/8/layout/vList2"/>
    <dgm:cxn modelId="{99648B9E-BAE5-481D-9944-7B352C77B5A6}" type="presOf" srcId="{4D3C8B38-B4CF-4BE2-A3C5-97031B4F9E8B}" destId="{28361600-09A2-4C1A-B4A4-05A3CE3F9D5E}" srcOrd="0" destOrd="0" presId="urn:microsoft.com/office/officeart/2005/8/layout/vList2"/>
    <dgm:cxn modelId="{32AEB9AA-51F5-48C1-8AB9-BF6C814D35AF}" srcId="{5CA86A3E-B0FB-42CE-AD38-A6AEC5D588DB}" destId="{CB95CA6C-4BE0-413E-937A-0473B04CE4CC}" srcOrd="0" destOrd="0" parTransId="{04978287-3767-4E83-87D6-26351D6B5234}" sibTransId="{3FF6FE58-52BA-4A4A-BF05-844095CCDEFC}"/>
    <dgm:cxn modelId="{CB2113C0-7CF1-4944-8F2C-6D92DAEBA7F7}" srcId="{3945F788-69FD-41E5-B404-D92C0404CA75}" destId="{5CA86A3E-B0FB-42CE-AD38-A6AEC5D588DB}" srcOrd="5" destOrd="0" parTransId="{76530BB8-F646-401F-818B-4A6336CF5003}" sibTransId="{AC96A3C5-841C-4B8B-AD7E-6FF89A57A4FC}"/>
    <dgm:cxn modelId="{B9AA3DD0-1BF5-4A39-B50C-64FBA644F25E}" type="presOf" srcId="{DADC611F-515C-4141-A67A-DE02B97C496E}" destId="{89D44D14-EB24-41A5-A2F1-643899513AA1}" srcOrd="0" destOrd="0" presId="urn:microsoft.com/office/officeart/2005/8/layout/vList2"/>
    <dgm:cxn modelId="{278DB7DF-F8A0-4940-85C5-DD86A13B341C}" srcId="{3945F788-69FD-41E5-B404-D92C0404CA75}" destId="{C04FFF58-E997-4D7D-8803-42F7A97D5086}" srcOrd="0" destOrd="0" parTransId="{F4D662C1-24DE-4C5D-946A-FAD0A569E967}" sibTransId="{782BE094-BEF4-462F-A8E0-58C47C1A35BA}"/>
    <dgm:cxn modelId="{C2C65DE2-66B5-4C49-A510-CED810E373A0}" type="presOf" srcId="{6AD03C62-4E23-494C-A504-7EFE40CA5B99}" destId="{3891451A-6A8F-45A0-A583-18C819BFCFFA}" srcOrd="0" destOrd="0" presId="urn:microsoft.com/office/officeart/2005/8/layout/vList2"/>
    <dgm:cxn modelId="{EDA6B0EE-F703-41EF-8090-DE2371281207}" type="presOf" srcId="{669B10A6-6F1E-4A97-B71E-2A56008E4EEB}" destId="{BA82B29A-63CC-46E1-9B6D-E0571B992D67}" srcOrd="0" destOrd="0" presId="urn:microsoft.com/office/officeart/2005/8/layout/vList2"/>
    <dgm:cxn modelId="{A6EDE5FD-E9AA-4708-98CB-105E394E1692}" type="presOf" srcId="{3945F788-69FD-41E5-B404-D92C0404CA75}" destId="{769F878C-1009-4A07-B162-3F2C54F6836D}" srcOrd="0" destOrd="0" presId="urn:microsoft.com/office/officeart/2005/8/layout/vList2"/>
    <dgm:cxn modelId="{76DD5997-D89B-497C-9EBE-A9780B367411}" type="presParOf" srcId="{769F878C-1009-4A07-B162-3F2C54F6836D}" destId="{37D3ED85-9C85-443F-839B-1880294C39B8}" srcOrd="0" destOrd="0" presId="urn:microsoft.com/office/officeart/2005/8/layout/vList2"/>
    <dgm:cxn modelId="{E1BD144D-CADA-4FFF-952C-3E7D27AB3F52}" type="presParOf" srcId="{769F878C-1009-4A07-B162-3F2C54F6836D}" destId="{3891451A-6A8F-45A0-A583-18C819BFCFFA}" srcOrd="1" destOrd="0" presId="urn:microsoft.com/office/officeart/2005/8/layout/vList2"/>
    <dgm:cxn modelId="{EA90AAAB-83A4-419F-BE7A-D32B6F88F404}" type="presParOf" srcId="{769F878C-1009-4A07-B162-3F2C54F6836D}" destId="{5D8DD60A-2A14-4908-AF60-DB99BCF257F6}" srcOrd="2" destOrd="0" presId="urn:microsoft.com/office/officeart/2005/8/layout/vList2"/>
    <dgm:cxn modelId="{C9B20B50-8CD1-4ADC-B31C-BACBFBF540CF}" type="presParOf" srcId="{769F878C-1009-4A07-B162-3F2C54F6836D}" destId="{28361600-09A2-4C1A-B4A4-05A3CE3F9D5E}" srcOrd="3" destOrd="0" presId="urn:microsoft.com/office/officeart/2005/8/layout/vList2"/>
    <dgm:cxn modelId="{55ABEB5D-3A01-4835-97F9-5C48DCB87C87}" type="presParOf" srcId="{769F878C-1009-4A07-B162-3F2C54F6836D}" destId="{7C482499-6CE8-4228-9483-73A257D3333A}" srcOrd="4" destOrd="0" presId="urn:microsoft.com/office/officeart/2005/8/layout/vList2"/>
    <dgm:cxn modelId="{CFFAF27E-D3E6-496F-85FA-69ED09FF52B8}" type="presParOf" srcId="{769F878C-1009-4A07-B162-3F2C54F6836D}" destId="{89D44D14-EB24-41A5-A2F1-643899513AA1}" srcOrd="5" destOrd="0" presId="urn:microsoft.com/office/officeart/2005/8/layout/vList2"/>
    <dgm:cxn modelId="{C01CBD76-84C3-49DB-93CA-8898A8DD7D8B}" type="presParOf" srcId="{769F878C-1009-4A07-B162-3F2C54F6836D}" destId="{BA82B29A-63CC-46E1-9B6D-E0571B992D67}" srcOrd="6" destOrd="0" presId="urn:microsoft.com/office/officeart/2005/8/layout/vList2"/>
    <dgm:cxn modelId="{E49DABE2-A53F-4794-8CE0-12D5A095228A}" type="presParOf" srcId="{769F878C-1009-4A07-B162-3F2C54F6836D}" destId="{A9327348-4AC6-483B-8A06-8B5550D7DC0D}" srcOrd="7" destOrd="0" presId="urn:microsoft.com/office/officeart/2005/8/layout/vList2"/>
    <dgm:cxn modelId="{5C0A7C5D-79C5-4CE3-AF57-DD32CE1FEA21}" type="presParOf" srcId="{769F878C-1009-4A07-B162-3F2C54F6836D}" destId="{9E20E628-1CCF-4942-B11A-2E6F3848DCBA}" srcOrd="8" destOrd="0" presId="urn:microsoft.com/office/officeart/2005/8/layout/vList2"/>
    <dgm:cxn modelId="{667393CE-E335-486C-9A76-40B5A2319761}" type="presParOf" srcId="{769F878C-1009-4A07-B162-3F2C54F6836D}" destId="{0D676F88-A3D7-4EAC-BA38-EB36D74F0449}" srcOrd="9" destOrd="0" presId="urn:microsoft.com/office/officeart/2005/8/layout/vList2"/>
    <dgm:cxn modelId="{73315F1D-998C-4E99-8627-D832CD740599}" type="presParOf" srcId="{769F878C-1009-4A07-B162-3F2C54F6836D}" destId="{1F7C931A-8658-480B-B240-6EC2DF474555}" srcOrd="10" destOrd="0" presId="urn:microsoft.com/office/officeart/2005/8/layout/vList2"/>
    <dgm:cxn modelId="{CF8319CC-9744-411D-819A-61EC2528E592}" type="presParOf" srcId="{769F878C-1009-4A07-B162-3F2C54F6836D}" destId="{29E143EF-D479-414E-A427-1956C395463C}" srcOrd="1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B7E1E-8620-4FC7-82DF-F64B17ECD90A}">
      <dsp:nvSpPr>
        <dsp:cNvPr id="0" name=""/>
        <dsp:cNvSpPr/>
      </dsp:nvSpPr>
      <dsp:spPr>
        <a:xfrm rot="10800000">
          <a:off x="1726044" y="2930"/>
          <a:ext cx="5901696" cy="95810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499" tIns="60960" rIns="113792"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rgbClr val="2C8EA0"/>
              </a:solidFill>
            </a:rPr>
            <a:t>Федеральный закон от 20.03.2025 № 33-ФЗ «Об общих принципах организации местного самоуправления в единой системе публичной власти»</a:t>
          </a:r>
          <a:endParaRPr lang="ru-RU" sz="1600" kern="1200" dirty="0">
            <a:solidFill>
              <a:srgbClr val="2C8EA0"/>
            </a:solidFill>
          </a:endParaRPr>
        </a:p>
      </dsp:txBody>
      <dsp:txXfrm rot="10800000">
        <a:off x="1965571" y="2930"/>
        <a:ext cx="5662169" cy="958107"/>
      </dsp:txXfrm>
    </dsp:sp>
    <dsp:sp modelId="{63573B9E-424E-4780-BB33-99685F708E64}">
      <dsp:nvSpPr>
        <dsp:cNvPr id="0" name=""/>
        <dsp:cNvSpPr/>
      </dsp:nvSpPr>
      <dsp:spPr>
        <a:xfrm>
          <a:off x="1246990" y="2930"/>
          <a:ext cx="958107" cy="958107"/>
        </a:xfrm>
        <a:prstGeom prst="ellipse">
          <a:avLst/>
        </a:prstGeom>
        <a:blipFill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54DB9-7842-4CF3-BBEB-76705ABE0316}">
      <dsp:nvSpPr>
        <dsp:cNvPr id="0" name=""/>
        <dsp:cNvSpPr/>
      </dsp:nvSpPr>
      <dsp:spPr>
        <a:xfrm rot="10800000">
          <a:off x="1726044" y="1247039"/>
          <a:ext cx="5901696" cy="95810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499" tIns="60960" rIns="113792"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rgbClr val="2C8EA0"/>
              </a:solidFill>
            </a:rPr>
            <a:t>Федеральный закон от 06.10.2003 № 131-ФЗ «Об общих принципах организации местного самоуправления в Российской Федерации»</a:t>
          </a:r>
          <a:endParaRPr lang="ru-RU" sz="1600" kern="1200" dirty="0">
            <a:solidFill>
              <a:srgbClr val="2C8EA0"/>
            </a:solidFill>
          </a:endParaRPr>
        </a:p>
      </dsp:txBody>
      <dsp:txXfrm rot="10800000">
        <a:off x="1965571" y="1247039"/>
        <a:ext cx="5662169" cy="958107"/>
      </dsp:txXfrm>
    </dsp:sp>
    <dsp:sp modelId="{8D8092DF-A854-48A3-AD43-834705D3D9E5}">
      <dsp:nvSpPr>
        <dsp:cNvPr id="0" name=""/>
        <dsp:cNvSpPr/>
      </dsp:nvSpPr>
      <dsp:spPr>
        <a:xfrm>
          <a:off x="1246990" y="1247039"/>
          <a:ext cx="958107" cy="958107"/>
        </a:xfrm>
        <a:prstGeom prst="ellipse">
          <a:avLst/>
        </a:prstGeom>
        <a:blipFill rotWithShape="1">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56D63-2F84-45F6-B30F-5B2D889D1784}">
      <dsp:nvSpPr>
        <dsp:cNvPr id="0" name=""/>
        <dsp:cNvSpPr/>
      </dsp:nvSpPr>
      <dsp:spPr>
        <a:xfrm rot="10800000">
          <a:off x="1726044" y="2491149"/>
          <a:ext cx="5901696" cy="95810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499" tIns="60960" rIns="113792"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solidFill>
                <a:srgbClr val="2C8EA0"/>
              </a:solidFill>
            </a:rPr>
            <a:t>Устав муниципального образования сельского поселения </a:t>
          </a:r>
          <a:r>
            <a:rPr lang="ru-RU" sz="1600" b="1" kern="1200" dirty="0" err="1">
              <a:solidFill>
                <a:srgbClr val="2C8EA0"/>
              </a:solidFill>
            </a:rPr>
            <a:t>Салым</a:t>
          </a:r>
          <a:endParaRPr lang="ru-RU" sz="1600" kern="1200" dirty="0">
            <a:solidFill>
              <a:srgbClr val="2C8EA0"/>
            </a:solidFill>
          </a:endParaRPr>
        </a:p>
      </dsp:txBody>
      <dsp:txXfrm rot="10800000">
        <a:off x="1965571" y="2491149"/>
        <a:ext cx="5662169" cy="958107"/>
      </dsp:txXfrm>
    </dsp:sp>
    <dsp:sp modelId="{A2B9C3FC-4782-4E4B-BEB3-CAA055980715}">
      <dsp:nvSpPr>
        <dsp:cNvPr id="0" name=""/>
        <dsp:cNvSpPr/>
      </dsp:nvSpPr>
      <dsp:spPr>
        <a:xfrm>
          <a:off x="1246990" y="2491149"/>
          <a:ext cx="958107" cy="958107"/>
        </a:xfrm>
        <a:prstGeom prst="ellipse">
          <a:avLst/>
        </a:prstGeom>
        <a:blipFill rotWithShape="1">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9C055-2B84-4E30-A55F-381F269AC121}">
      <dsp:nvSpPr>
        <dsp:cNvPr id="0" name=""/>
        <dsp:cNvSpPr/>
      </dsp:nvSpPr>
      <dsp:spPr>
        <a:xfrm rot="10800000">
          <a:off x="1726044" y="3735258"/>
          <a:ext cx="5901696" cy="95810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499" tIns="53340" rIns="99568"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rgbClr val="2C8EA0"/>
              </a:solidFill>
            </a:rPr>
            <a:t>Решение Совета депутатов от 14.11.2025 № 84 «О назначении публичных слушаний по проекту решения Совета депутатов сельского поселения </a:t>
          </a:r>
          <a:r>
            <a:rPr lang="ru-RU" sz="1400" b="1" kern="1200" dirty="0" err="1">
              <a:solidFill>
                <a:srgbClr val="2C8EA0"/>
              </a:solidFill>
            </a:rPr>
            <a:t>Салым</a:t>
          </a:r>
          <a:r>
            <a:rPr lang="ru-RU" sz="1400" b="1" kern="1200" dirty="0">
              <a:solidFill>
                <a:srgbClr val="2C8EA0"/>
              </a:solidFill>
            </a:rPr>
            <a:t>  «Об утверждении бюджета муниципального образования сельского поселения </a:t>
          </a:r>
          <a:r>
            <a:rPr lang="ru-RU" sz="1400" b="1" kern="1200" dirty="0" err="1">
              <a:solidFill>
                <a:srgbClr val="2C8EA0"/>
              </a:solidFill>
            </a:rPr>
            <a:t>Салым</a:t>
          </a:r>
          <a:r>
            <a:rPr lang="ru-RU" sz="1400" b="1" kern="1200" dirty="0">
              <a:solidFill>
                <a:srgbClr val="2C8EA0"/>
              </a:solidFill>
            </a:rPr>
            <a:t> на 2025 год и плановый период 2026 и 2027 годов»</a:t>
          </a:r>
          <a:endParaRPr lang="ru-RU" sz="1400" kern="1200" dirty="0">
            <a:solidFill>
              <a:srgbClr val="2C8EA0"/>
            </a:solidFill>
          </a:endParaRPr>
        </a:p>
      </dsp:txBody>
      <dsp:txXfrm rot="10800000">
        <a:off x="1965571" y="3735258"/>
        <a:ext cx="5662169" cy="958107"/>
      </dsp:txXfrm>
    </dsp:sp>
    <dsp:sp modelId="{966EBB3D-DFD2-49ED-8295-771A72ECE84D}">
      <dsp:nvSpPr>
        <dsp:cNvPr id="0" name=""/>
        <dsp:cNvSpPr/>
      </dsp:nvSpPr>
      <dsp:spPr>
        <a:xfrm>
          <a:off x="1246990" y="3735258"/>
          <a:ext cx="958107" cy="958107"/>
        </a:xfrm>
        <a:prstGeom prst="ellipse">
          <a:avLst/>
        </a:prstGeom>
        <a:blipFill rotWithShape="1">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C20F-8072-42C7-AE94-D9B188772DBE}">
      <dsp:nvSpPr>
        <dsp:cNvPr id="0" name=""/>
        <dsp:cNvSpPr/>
      </dsp:nvSpPr>
      <dsp:spPr>
        <a:xfrm>
          <a:off x="70999" y="47741"/>
          <a:ext cx="7932904" cy="115491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3342"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rgbClr val="002060"/>
              </a:solidFill>
              <a:effectLst>
                <a:outerShdw blurRad="38100" dist="38100" dir="2700000" algn="tl">
                  <a:srgbClr val="000000">
                    <a:alpha val="43137"/>
                  </a:srgbClr>
                </a:outerShdw>
              </a:effectLst>
            </a:rPr>
            <a:t>Планирование</a:t>
          </a:r>
        </a:p>
      </dsp:txBody>
      <dsp:txXfrm>
        <a:off x="70999" y="336469"/>
        <a:ext cx="7644176" cy="577455"/>
      </dsp:txXfrm>
    </dsp:sp>
    <dsp:sp modelId="{CB1F7117-E92C-4D50-8BCE-B8CE934FBCDB}">
      <dsp:nvSpPr>
        <dsp:cNvPr id="0" name=""/>
        <dsp:cNvSpPr/>
      </dsp:nvSpPr>
      <dsp:spPr>
        <a:xfrm>
          <a:off x="70999" y="940229"/>
          <a:ext cx="1828534" cy="213623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b="1" kern="1200" dirty="0">
              <a:solidFill>
                <a:srgbClr val="2C8EA0"/>
              </a:solidFill>
              <a:latin typeface="+mn-lt"/>
              <a:ea typeface="+mn-ea"/>
              <a:cs typeface="+mn-cs"/>
            </a:rPr>
            <a:t>Прогноз социально-экономического развития</a:t>
          </a:r>
        </a:p>
        <a:p>
          <a:pPr marL="0" lvl="0" indent="0" algn="l" defTabSz="711200">
            <a:lnSpc>
              <a:spcPct val="90000"/>
            </a:lnSpc>
            <a:spcBef>
              <a:spcPct val="0"/>
            </a:spcBef>
            <a:spcAft>
              <a:spcPct val="35000"/>
            </a:spcAft>
            <a:buNone/>
          </a:pPr>
          <a:r>
            <a:rPr lang="ru-RU" sz="1600" b="1" kern="1200" dirty="0">
              <a:solidFill>
                <a:srgbClr val="2C8EA0"/>
              </a:solidFill>
              <a:latin typeface="+mn-lt"/>
              <a:ea typeface="+mn-ea"/>
              <a:cs typeface="+mn-cs"/>
            </a:rPr>
            <a:t>Определение приоритетов</a:t>
          </a:r>
        </a:p>
        <a:p>
          <a:pPr marL="0" lvl="0" indent="0" algn="l" defTabSz="711200">
            <a:lnSpc>
              <a:spcPct val="90000"/>
            </a:lnSpc>
            <a:spcBef>
              <a:spcPct val="0"/>
            </a:spcBef>
            <a:spcAft>
              <a:spcPct val="35000"/>
            </a:spcAft>
            <a:buNone/>
          </a:pPr>
          <a:r>
            <a:rPr lang="ru-RU" sz="1600" b="1" kern="1200" dirty="0">
              <a:solidFill>
                <a:srgbClr val="2C8EA0"/>
              </a:solidFill>
              <a:latin typeface="+mn-lt"/>
              <a:ea typeface="+mn-ea"/>
              <a:cs typeface="+mn-cs"/>
            </a:rPr>
            <a:t>Расчет доходов и расходов</a:t>
          </a:r>
        </a:p>
      </dsp:txBody>
      <dsp:txXfrm>
        <a:off x="70999" y="940229"/>
        <a:ext cx="1828534" cy="2136238"/>
      </dsp:txXfrm>
    </dsp:sp>
    <dsp:sp modelId="{178333EB-3DEC-4140-8B1D-A868D05A429A}">
      <dsp:nvSpPr>
        <dsp:cNvPr id="0" name=""/>
        <dsp:cNvSpPr/>
      </dsp:nvSpPr>
      <dsp:spPr>
        <a:xfrm>
          <a:off x="1839527" y="405215"/>
          <a:ext cx="6104369" cy="115491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3342"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rgbClr val="002060"/>
              </a:solidFill>
              <a:effectLst>
                <a:outerShdw blurRad="38100" dist="38100" dir="2700000" algn="tl">
                  <a:srgbClr val="000000">
                    <a:alpha val="43137"/>
                  </a:srgbClr>
                </a:outerShdw>
              </a:effectLst>
            </a:rPr>
            <a:t>Рассмотрение и утверждение</a:t>
          </a:r>
        </a:p>
      </dsp:txBody>
      <dsp:txXfrm>
        <a:off x="1839527" y="693943"/>
        <a:ext cx="5815641" cy="577455"/>
      </dsp:txXfrm>
    </dsp:sp>
    <dsp:sp modelId="{3A74AC63-8AF1-458E-90BA-44728CDFA437}">
      <dsp:nvSpPr>
        <dsp:cNvPr id="0" name=""/>
        <dsp:cNvSpPr/>
      </dsp:nvSpPr>
      <dsp:spPr>
        <a:xfrm>
          <a:off x="1899533" y="1325063"/>
          <a:ext cx="1828534" cy="208178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b="1" kern="1200" dirty="0">
              <a:solidFill>
                <a:srgbClr val="2C8EA0"/>
              </a:solidFill>
              <a:latin typeface="+mn-lt"/>
              <a:ea typeface="+mn-ea"/>
              <a:cs typeface="+mn-cs"/>
            </a:rPr>
            <a:t>Публичные слушания</a:t>
          </a:r>
        </a:p>
        <a:p>
          <a:pPr marL="0" lvl="0" indent="0" algn="l" defTabSz="711200">
            <a:lnSpc>
              <a:spcPct val="90000"/>
            </a:lnSpc>
            <a:spcBef>
              <a:spcPct val="0"/>
            </a:spcBef>
            <a:spcAft>
              <a:spcPct val="35000"/>
            </a:spcAft>
            <a:buNone/>
          </a:pPr>
          <a:r>
            <a:rPr lang="ru-RU" sz="1600" b="1" kern="1200" dirty="0">
              <a:solidFill>
                <a:srgbClr val="2C8EA0"/>
              </a:solidFill>
              <a:latin typeface="+mn-lt"/>
              <a:ea typeface="+mn-ea"/>
              <a:cs typeface="+mn-cs"/>
            </a:rPr>
            <a:t>Экспертиза контрольно-счетной палаты</a:t>
          </a:r>
        </a:p>
        <a:p>
          <a:pPr marL="0" lvl="0" indent="0" algn="l" defTabSz="711200">
            <a:lnSpc>
              <a:spcPct val="90000"/>
            </a:lnSpc>
            <a:spcBef>
              <a:spcPct val="0"/>
            </a:spcBef>
            <a:spcAft>
              <a:spcPct val="35000"/>
            </a:spcAft>
            <a:buNone/>
          </a:pPr>
          <a:r>
            <a:rPr lang="ru-RU" sz="1600" b="1" kern="1200" dirty="0">
              <a:solidFill>
                <a:srgbClr val="2C8EA0"/>
              </a:solidFill>
              <a:latin typeface="+mn-lt"/>
              <a:ea typeface="+mn-ea"/>
              <a:cs typeface="+mn-cs"/>
            </a:rPr>
            <a:t>Утверждение Советом Депутатов</a:t>
          </a:r>
        </a:p>
      </dsp:txBody>
      <dsp:txXfrm>
        <a:off x="1899533" y="1325063"/>
        <a:ext cx="1828534" cy="2081788"/>
      </dsp:txXfrm>
    </dsp:sp>
    <dsp:sp modelId="{3B11C794-D8D5-4EFB-A003-44A489F0F7D5}">
      <dsp:nvSpPr>
        <dsp:cNvPr id="0" name=""/>
        <dsp:cNvSpPr/>
      </dsp:nvSpPr>
      <dsp:spPr>
        <a:xfrm>
          <a:off x="3728068" y="817409"/>
          <a:ext cx="4275835" cy="115491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3342"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rgbClr val="002060"/>
              </a:solidFill>
              <a:effectLst>
                <a:outerShdw blurRad="38100" dist="38100" dir="2700000" algn="tl">
                  <a:srgbClr val="000000">
                    <a:alpha val="43137"/>
                  </a:srgbClr>
                </a:outerShdw>
              </a:effectLst>
            </a:rPr>
            <a:t>Исполнение</a:t>
          </a:r>
        </a:p>
      </dsp:txBody>
      <dsp:txXfrm>
        <a:off x="3728068" y="1106137"/>
        <a:ext cx="3987107" cy="577455"/>
      </dsp:txXfrm>
    </dsp:sp>
    <dsp:sp modelId="{92E9EC81-EA4A-4D55-B3EA-579CE98E363F}">
      <dsp:nvSpPr>
        <dsp:cNvPr id="0" name=""/>
        <dsp:cNvSpPr/>
      </dsp:nvSpPr>
      <dsp:spPr>
        <a:xfrm>
          <a:off x="3728068" y="1709897"/>
          <a:ext cx="1828534" cy="209570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b="1" kern="1200" dirty="0">
              <a:solidFill>
                <a:srgbClr val="2C8EA0"/>
              </a:solidFill>
              <a:latin typeface="+mn-lt"/>
              <a:ea typeface="+mn-ea"/>
              <a:cs typeface="+mn-cs"/>
            </a:rPr>
            <a:t>Сводная бюджетная роспись</a:t>
          </a:r>
        </a:p>
        <a:p>
          <a:pPr marL="0" lvl="0" indent="0" algn="l" defTabSz="711200">
            <a:lnSpc>
              <a:spcPct val="90000"/>
            </a:lnSpc>
            <a:spcBef>
              <a:spcPct val="0"/>
            </a:spcBef>
            <a:spcAft>
              <a:spcPct val="35000"/>
            </a:spcAft>
            <a:buNone/>
          </a:pPr>
          <a:r>
            <a:rPr lang="ru-RU" sz="1600" b="1" kern="1200" dirty="0">
              <a:solidFill>
                <a:srgbClr val="2C8EA0"/>
              </a:solidFill>
              <a:latin typeface="+mn-lt"/>
              <a:ea typeface="+mn-ea"/>
              <a:cs typeface="+mn-cs"/>
            </a:rPr>
            <a:t>Кассовый план</a:t>
          </a:r>
        </a:p>
        <a:p>
          <a:pPr marL="0" lvl="0" indent="0" algn="l" defTabSz="711200">
            <a:lnSpc>
              <a:spcPct val="90000"/>
            </a:lnSpc>
            <a:spcBef>
              <a:spcPct val="0"/>
            </a:spcBef>
            <a:spcAft>
              <a:spcPct val="35000"/>
            </a:spcAft>
            <a:buNone/>
          </a:pPr>
          <a:r>
            <a:rPr lang="ru-RU" sz="1600" b="1" kern="1200" dirty="0">
              <a:solidFill>
                <a:srgbClr val="2C8EA0"/>
              </a:solidFill>
              <a:latin typeface="+mn-lt"/>
              <a:ea typeface="+mn-ea"/>
              <a:cs typeface="+mn-cs"/>
            </a:rPr>
            <a:t>Целевое использование средств</a:t>
          </a:r>
        </a:p>
      </dsp:txBody>
      <dsp:txXfrm>
        <a:off x="3728068" y="1709897"/>
        <a:ext cx="1828534" cy="2095708"/>
      </dsp:txXfrm>
    </dsp:sp>
    <dsp:sp modelId="{6850A6D6-77F7-4CE3-BF9A-288DF8472246}">
      <dsp:nvSpPr>
        <dsp:cNvPr id="0" name=""/>
        <dsp:cNvSpPr/>
      </dsp:nvSpPr>
      <dsp:spPr>
        <a:xfrm>
          <a:off x="5556602" y="1202243"/>
          <a:ext cx="2447300" cy="115491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83342"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rgbClr val="002060"/>
              </a:solidFill>
              <a:effectLst>
                <a:outerShdw blurRad="38100" dist="38100" dir="2700000" algn="tl">
                  <a:srgbClr val="000000">
                    <a:alpha val="43137"/>
                  </a:srgbClr>
                </a:outerShdw>
              </a:effectLst>
            </a:rPr>
            <a:t>Контроль и отчетность</a:t>
          </a:r>
        </a:p>
      </dsp:txBody>
      <dsp:txXfrm>
        <a:off x="5556602" y="1490971"/>
        <a:ext cx="2158572" cy="577455"/>
      </dsp:txXfrm>
    </dsp:sp>
    <dsp:sp modelId="{52D6CC38-0A5F-4CF4-8174-39B205CE6E6B}">
      <dsp:nvSpPr>
        <dsp:cNvPr id="0" name=""/>
        <dsp:cNvSpPr/>
      </dsp:nvSpPr>
      <dsp:spPr>
        <a:xfrm>
          <a:off x="5556602" y="2094731"/>
          <a:ext cx="1845193" cy="212027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u-RU" sz="1600" b="1" kern="1200" dirty="0">
              <a:solidFill>
                <a:srgbClr val="2C8EA0"/>
              </a:solidFill>
              <a:latin typeface="+mn-lt"/>
              <a:ea typeface="+mn-ea"/>
              <a:cs typeface="+mn-cs"/>
            </a:rPr>
            <a:t>Квартальные отчеты</a:t>
          </a:r>
        </a:p>
        <a:p>
          <a:pPr marL="0" lvl="0" indent="0" algn="l" defTabSz="711200">
            <a:lnSpc>
              <a:spcPct val="90000"/>
            </a:lnSpc>
            <a:spcBef>
              <a:spcPct val="0"/>
            </a:spcBef>
            <a:spcAft>
              <a:spcPct val="35000"/>
            </a:spcAft>
            <a:buNone/>
          </a:pPr>
          <a:r>
            <a:rPr lang="ru-RU" sz="1600" b="1" kern="1200" dirty="0">
              <a:solidFill>
                <a:srgbClr val="2C8EA0"/>
              </a:solidFill>
              <a:latin typeface="+mn-lt"/>
              <a:ea typeface="+mn-ea"/>
              <a:cs typeface="+mn-cs"/>
            </a:rPr>
            <a:t>Годовой отчет</a:t>
          </a:r>
        </a:p>
        <a:p>
          <a:pPr marL="0" lvl="0" indent="0" algn="l" defTabSz="711200">
            <a:lnSpc>
              <a:spcPct val="90000"/>
            </a:lnSpc>
            <a:spcBef>
              <a:spcPct val="0"/>
            </a:spcBef>
            <a:spcAft>
              <a:spcPct val="35000"/>
            </a:spcAft>
            <a:buNone/>
          </a:pPr>
          <a:r>
            <a:rPr lang="ru-RU" sz="1600" b="1" kern="1200" dirty="0">
              <a:solidFill>
                <a:srgbClr val="2C8EA0"/>
              </a:solidFill>
              <a:latin typeface="+mn-lt"/>
              <a:ea typeface="+mn-ea"/>
              <a:cs typeface="+mn-cs"/>
            </a:rPr>
            <a:t>Внешняя проверка контрольно-счетной палаты</a:t>
          </a:r>
        </a:p>
      </dsp:txBody>
      <dsp:txXfrm>
        <a:off x="5556602" y="2094731"/>
        <a:ext cx="1845193" cy="2120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61415-2A89-4F8B-8843-DA14E2D9AB80}">
      <dsp:nvSpPr>
        <dsp:cNvPr id="0" name=""/>
        <dsp:cNvSpPr/>
      </dsp:nvSpPr>
      <dsp:spPr>
        <a:xfrm rot="16200000">
          <a:off x="392638" y="-352643"/>
          <a:ext cx="1389563" cy="212022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rgbClr val="002060"/>
              </a:solidFill>
            </a:rPr>
            <a:t>Обеспечение финансовых потребностей муниципалитета</a:t>
          </a:r>
        </a:p>
      </dsp:txBody>
      <dsp:txXfrm rot="5400000">
        <a:off x="27308" y="12687"/>
        <a:ext cx="2120224" cy="1042172"/>
      </dsp:txXfrm>
    </dsp:sp>
    <dsp:sp modelId="{0DB61F65-48F9-4017-B377-7FF93DCE1387}">
      <dsp:nvSpPr>
        <dsp:cNvPr id="0" name=""/>
        <dsp:cNvSpPr/>
      </dsp:nvSpPr>
      <dsp:spPr>
        <a:xfrm>
          <a:off x="2120224" y="0"/>
          <a:ext cx="2120224" cy="138956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rgbClr val="002060"/>
              </a:solidFill>
            </a:rPr>
            <a:t>Развитие экономики поселения</a:t>
          </a:r>
        </a:p>
      </dsp:txBody>
      <dsp:txXfrm>
        <a:off x="2120224" y="0"/>
        <a:ext cx="2120224" cy="1042172"/>
      </dsp:txXfrm>
    </dsp:sp>
    <dsp:sp modelId="{543F8054-B13A-4558-A95E-211C1443545E}">
      <dsp:nvSpPr>
        <dsp:cNvPr id="0" name=""/>
        <dsp:cNvSpPr/>
      </dsp:nvSpPr>
      <dsp:spPr>
        <a:xfrm rot="10800000">
          <a:off x="0" y="1389563"/>
          <a:ext cx="2120224" cy="138956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rgbClr val="002060"/>
              </a:solidFill>
            </a:rPr>
            <a:t>Поддержка социальных групп</a:t>
          </a:r>
        </a:p>
      </dsp:txBody>
      <dsp:txXfrm rot="10800000">
        <a:off x="0" y="1736954"/>
        <a:ext cx="2120224" cy="1042172"/>
      </dsp:txXfrm>
    </dsp:sp>
    <dsp:sp modelId="{365D9259-3BA9-41B1-A304-381709D46D48}">
      <dsp:nvSpPr>
        <dsp:cNvPr id="0" name=""/>
        <dsp:cNvSpPr/>
      </dsp:nvSpPr>
      <dsp:spPr>
        <a:xfrm rot="5400000">
          <a:off x="2485555" y="1024233"/>
          <a:ext cx="1389563" cy="212022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solidFill>
                <a:srgbClr val="002060"/>
              </a:solidFill>
            </a:rPr>
            <a:t>Перераспределение финансовых ресурсов</a:t>
          </a:r>
        </a:p>
      </dsp:txBody>
      <dsp:txXfrm rot="-5400000">
        <a:off x="2120224" y="1736954"/>
        <a:ext cx="2120224" cy="1042172"/>
      </dsp:txXfrm>
    </dsp:sp>
    <dsp:sp modelId="{E2584C04-D8B5-4E01-A243-64B67036AF15}">
      <dsp:nvSpPr>
        <dsp:cNvPr id="0" name=""/>
        <dsp:cNvSpPr/>
      </dsp:nvSpPr>
      <dsp:spPr>
        <a:xfrm>
          <a:off x="1484157" y="1042172"/>
          <a:ext cx="1272134" cy="694781"/>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rgbClr val="002060"/>
              </a:solidFill>
            </a:rPr>
            <a:t>Экономические меры</a:t>
          </a:r>
        </a:p>
        <a:p>
          <a:pPr marL="0" lvl="0" indent="0" algn="ctr" defTabSz="400050">
            <a:lnSpc>
              <a:spcPct val="90000"/>
            </a:lnSpc>
            <a:spcBef>
              <a:spcPct val="0"/>
            </a:spcBef>
            <a:spcAft>
              <a:spcPct val="35000"/>
            </a:spcAft>
            <a:buNone/>
          </a:pPr>
          <a:r>
            <a:rPr lang="ru-RU" sz="900" b="1" kern="1200" dirty="0">
              <a:solidFill>
                <a:srgbClr val="002060"/>
              </a:solidFill>
            </a:rPr>
            <a:t>Финансовые меры</a:t>
          </a:r>
        </a:p>
        <a:p>
          <a:pPr marL="0" lvl="0" indent="0" algn="ctr" defTabSz="400050">
            <a:lnSpc>
              <a:spcPct val="90000"/>
            </a:lnSpc>
            <a:spcBef>
              <a:spcPct val="0"/>
            </a:spcBef>
            <a:spcAft>
              <a:spcPct val="35000"/>
            </a:spcAft>
            <a:buNone/>
          </a:pPr>
          <a:r>
            <a:rPr lang="ru-RU" sz="900" b="1" kern="1200" dirty="0">
              <a:solidFill>
                <a:srgbClr val="002060"/>
              </a:solidFill>
            </a:rPr>
            <a:t>Правовые меры</a:t>
          </a:r>
        </a:p>
      </dsp:txBody>
      <dsp:txXfrm>
        <a:off x="1518073" y="1076088"/>
        <a:ext cx="1204302" cy="626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669EF-BE18-423C-9AD4-DBFF52471D1E}">
      <dsp:nvSpPr>
        <dsp:cNvPr id="0" name=""/>
        <dsp:cNvSpPr/>
      </dsp:nvSpPr>
      <dsp:spPr>
        <a:xfrm>
          <a:off x="6591508" y="2395322"/>
          <a:ext cx="91440" cy="358068"/>
        </a:xfrm>
        <a:custGeom>
          <a:avLst/>
          <a:gdLst/>
          <a:ahLst/>
          <a:cxnLst/>
          <a:rect l="0" t="0" r="0" b="0"/>
          <a:pathLst>
            <a:path>
              <a:moveTo>
                <a:pt x="45720" y="0"/>
              </a:moveTo>
              <a:lnTo>
                <a:pt x="45720" y="3580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11FAA6-1559-40C8-80E5-7BCC9CF8C384}">
      <dsp:nvSpPr>
        <dsp:cNvPr id="0" name=""/>
        <dsp:cNvSpPr/>
      </dsp:nvSpPr>
      <dsp:spPr>
        <a:xfrm>
          <a:off x="4003867" y="1255453"/>
          <a:ext cx="2633361" cy="358068"/>
        </a:xfrm>
        <a:custGeom>
          <a:avLst/>
          <a:gdLst/>
          <a:ahLst/>
          <a:cxnLst/>
          <a:rect l="0" t="0" r="0" b="0"/>
          <a:pathLst>
            <a:path>
              <a:moveTo>
                <a:pt x="0" y="0"/>
              </a:moveTo>
              <a:lnTo>
                <a:pt x="0" y="244013"/>
              </a:lnTo>
              <a:lnTo>
                <a:pt x="2633361" y="244013"/>
              </a:lnTo>
              <a:lnTo>
                <a:pt x="2633361" y="358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C3B68B-F81C-4637-9A68-69D0DECFD6F8}">
      <dsp:nvSpPr>
        <dsp:cNvPr id="0" name=""/>
        <dsp:cNvSpPr/>
      </dsp:nvSpPr>
      <dsp:spPr>
        <a:xfrm>
          <a:off x="5086730" y="2395322"/>
          <a:ext cx="91440" cy="358068"/>
        </a:xfrm>
        <a:custGeom>
          <a:avLst/>
          <a:gdLst/>
          <a:ahLst/>
          <a:cxnLst/>
          <a:rect l="0" t="0" r="0" b="0"/>
          <a:pathLst>
            <a:path>
              <a:moveTo>
                <a:pt x="45720" y="0"/>
              </a:moveTo>
              <a:lnTo>
                <a:pt x="45720" y="3580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A3B504-CDE8-49D5-88F7-70428203973C}">
      <dsp:nvSpPr>
        <dsp:cNvPr id="0" name=""/>
        <dsp:cNvSpPr/>
      </dsp:nvSpPr>
      <dsp:spPr>
        <a:xfrm>
          <a:off x="4003867" y="1255453"/>
          <a:ext cx="1128583" cy="358068"/>
        </a:xfrm>
        <a:custGeom>
          <a:avLst/>
          <a:gdLst/>
          <a:ahLst/>
          <a:cxnLst/>
          <a:rect l="0" t="0" r="0" b="0"/>
          <a:pathLst>
            <a:path>
              <a:moveTo>
                <a:pt x="0" y="0"/>
              </a:moveTo>
              <a:lnTo>
                <a:pt x="0" y="244013"/>
              </a:lnTo>
              <a:lnTo>
                <a:pt x="1128583" y="244013"/>
              </a:lnTo>
              <a:lnTo>
                <a:pt x="1128583" y="358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3D4B2-6928-4E84-AAB5-383895147CAD}">
      <dsp:nvSpPr>
        <dsp:cNvPr id="0" name=""/>
        <dsp:cNvSpPr/>
      </dsp:nvSpPr>
      <dsp:spPr>
        <a:xfrm>
          <a:off x="3581953" y="2395322"/>
          <a:ext cx="91440" cy="358068"/>
        </a:xfrm>
        <a:custGeom>
          <a:avLst/>
          <a:gdLst/>
          <a:ahLst/>
          <a:cxnLst/>
          <a:rect l="0" t="0" r="0" b="0"/>
          <a:pathLst>
            <a:path>
              <a:moveTo>
                <a:pt x="45720" y="0"/>
              </a:moveTo>
              <a:lnTo>
                <a:pt x="45720" y="3580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2E7FD-666D-47DB-857C-BB7671067D28}">
      <dsp:nvSpPr>
        <dsp:cNvPr id="0" name=""/>
        <dsp:cNvSpPr/>
      </dsp:nvSpPr>
      <dsp:spPr>
        <a:xfrm>
          <a:off x="3627673" y="1255453"/>
          <a:ext cx="376194" cy="358068"/>
        </a:xfrm>
        <a:custGeom>
          <a:avLst/>
          <a:gdLst/>
          <a:ahLst/>
          <a:cxnLst/>
          <a:rect l="0" t="0" r="0" b="0"/>
          <a:pathLst>
            <a:path>
              <a:moveTo>
                <a:pt x="376194" y="0"/>
              </a:moveTo>
              <a:lnTo>
                <a:pt x="376194" y="244013"/>
              </a:lnTo>
              <a:lnTo>
                <a:pt x="0" y="244013"/>
              </a:lnTo>
              <a:lnTo>
                <a:pt x="0" y="358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F6255A-021E-472B-94C5-B39E6F9239B3}">
      <dsp:nvSpPr>
        <dsp:cNvPr id="0" name=""/>
        <dsp:cNvSpPr/>
      </dsp:nvSpPr>
      <dsp:spPr>
        <a:xfrm>
          <a:off x="1337830" y="2417252"/>
          <a:ext cx="785064" cy="336139"/>
        </a:xfrm>
        <a:custGeom>
          <a:avLst/>
          <a:gdLst/>
          <a:ahLst/>
          <a:cxnLst/>
          <a:rect l="0" t="0" r="0" b="0"/>
          <a:pathLst>
            <a:path>
              <a:moveTo>
                <a:pt x="0" y="0"/>
              </a:moveTo>
              <a:lnTo>
                <a:pt x="0" y="222083"/>
              </a:lnTo>
              <a:lnTo>
                <a:pt x="785064" y="222083"/>
              </a:lnTo>
              <a:lnTo>
                <a:pt x="785064" y="3361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3499A6-2961-4EF9-936D-62CC83766A62}">
      <dsp:nvSpPr>
        <dsp:cNvPr id="0" name=""/>
        <dsp:cNvSpPr/>
      </dsp:nvSpPr>
      <dsp:spPr>
        <a:xfrm>
          <a:off x="618117" y="2417252"/>
          <a:ext cx="719713" cy="336139"/>
        </a:xfrm>
        <a:custGeom>
          <a:avLst/>
          <a:gdLst/>
          <a:ahLst/>
          <a:cxnLst/>
          <a:rect l="0" t="0" r="0" b="0"/>
          <a:pathLst>
            <a:path>
              <a:moveTo>
                <a:pt x="719713" y="0"/>
              </a:moveTo>
              <a:lnTo>
                <a:pt x="719713" y="222083"/>
              </a:lnTo>
              <a:lnTo>
                <a:pt x="0" y="222083"/>
              </a:lnTo>
              <a:lnTo>
                <a:pt x="0" y="3361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F6F347-9B9A-436F-94AE-6C94CAC697BB}">
      <dsp:nvSpPr>
        <dsp:cNvPr id="0" name=""/>
        <dsp:cNvSpPr/>
      </dsp:nvSpPr>
      <dsp:spPr>
        <a:xfrm>
          <a:off x="1337830" y="1255453"/>
          <a:ext cx="2666036" cy="379998"/>
        </a:xfrm>
        <a:custGeom>
          <a:avLst/>
          <a:gdLst/>
          <a:ahLst/>
          <a:cxnLst/>
          <a:rect l="0" t="0" r="0" b="0"/>
          <a:pathLst>
            <a:path>
              <a:moveTo>
                <a:pt x="2666036" y="0"/>
              </a:moveTo>
              <a:lnTo>
                <a:pt x="2666036" y="265942"/>
              </a:lnTo>
              <a:lnTo>
                <a:pt x="0" y="265942"/>
              </a:lnTo>
              <a:lnTo>
                <a:pt x="0" y="379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96554-B274-4A6E-B05C-71F9E628DC52}">
      <dsp:nvSpPr>
        <dsp:cNvPr id="0" name=""/>
        <dsp:cNvSpPr/>
      </dsp:nvSpPr>
      <dsp:spPr>
        <a:xfrm>
          <a:off x="3388276" y="473653"/>
          <a:ext cx="1231181" cy="781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7BA2C3-2A45-44A8-965B-D94C1935CCA4}">
      <dsp:nvSpPr>
        <dsp:cNvPr id="0" name=""/>
        <dsp:cNvSpPr/>
      </dsp:nvSpPr>
      <dsp:spPr>
        <a:xfrm>
          <a:off x="3525074" y="603611"/>
          <a:ext cx="1231181" cy="781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rgbClr val="002060"/>
              </a:solidFill>
            </a:rPr>
            <a:t>Основные направления налоговой политики</a:t>
          </a:r>
        </a:p>
      </dsp:txBody>
      <dsp:txXfrm>
        <a:off x="3547972" y="626509"/>
        <a:ext cx="1185385" cy="736004"/>
      </dsp:txXfrm>
    </dsp:sp>
    <dsp:sp modelId="{116904B8-4F58-4CF6-81B9-F94BF3A710BB}">
      <dsp:nvSpPr>
        <dsp:cNvPr id="0" name=""/>
        <dsp:cNvSpPr/>
      </dsp:nvSpPr>
      <dsp:spPr>
        <a:xfrm>
          <a:off x="722239" y="1635451"/>
          <a:ext cx="1231181" cy="781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3834F-A751-401D-8FED-CD78F754C67A}">
      <dsp:nvSpPr>
        <dsp:cNvPr id="0" name=""/>
        <dsp:cNvSpPr/>
      </dsp:nvSpPr>
      <dsp:spPr>
        <a:xfrm>
          <a:off x="859037" y="1765409"/>
          <a:ext cx="1231181" cy="781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rgbClr val="002060"/>
              </a:solidFill>
            </a:rPr>
            <a:t>Оптимизация</a:t>
          </a:r>
        </a:p>
      </dsp:txBody>
      <dsp:txXfrm>
        <a:off x="881935" y="1788307"/>
        <a:ext cx="1185385" cy="736004"/>
      </dsp:txXfrm>
    </dsp:sp>
    <dsp:sp modelId="{50A3DCE8-EDCB-4D9C-B309-0D6F98DFC84A}">
      <dsp:nvSpPr>
        <dsp:cNvPr id="0" name=""/>
        <dsp:cNvSpPr/>
      </dsp:nvSpPr>
      <dsp:spPr>
        <a:xfrm>
          <a:off x="2526" y="2753391"/>
          <a:ext cx="1231181" cy="781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B5C1DF-AFB0-4BD8-B0FB-DD47C931C829}">
      <dsp:nvSpPr>
        <dsp:cNvPr id="0" name=""/>
        <dsp:cNvSpPr/>
      </dsp:nvSpPr>
      <dsp:spPr>
        <a:xfrm>
          <a:off x="139324" y="2883349"/>
          <a:ext cx="1231181" cy="781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rgbClr val="002060"/>
              </a:solidFill>
            </a:rPr>
            <a:t>Совершенствование учета</a:t>
          </a:r>
        </a:p>
      </dsp:txBody>
      <dsp:txXfrm>
        <a:off x="162222" y="2906247"/>
        <a:ext cx="1185385" cy="736004"/>
      </dsp:txXfrm>
    </dsp:sp>
    <dsp:sp modelId="{13C3176E-F7CF-4D01-A56C-4F5B1E15ED6B}">
      <dsp:nvSpPr>
        <dsp:cNvPr id="0" name=""/>
        <dsp:cNvSpPr/>
      </dsp:nvSpPr>
      <dsp:spPr>
        <a:xfrm>
          <a:off x="1507304" y="2753391"/>
          <a:ext cx="1231181" cy="781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9AE12-562B-440E-9689-8A6AC60354FD}">
      <dsp:nvSpPr>
        <dsp:cNvPr id="0" name=""/>
        <dsp:cNvSpPr/>
      </dsp:nvSpPr>
      <dsp:spPr>
        <a:xfrm>
          <a:off x="1644102" y="2883349"/>
          <a:ext cx="1231181" cy="781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rgbClr val="002060"/>
              </a:solidFill>
            </a:rPr>
            <a:t>Актуализация баз данных налогоплательщиков</a:t>
          </a:r>
        </a:p>
      </dsp:txBody>
      <dsp:txXfrm>
        <a:off x="1667000" y="2906247"/>
        <a:ext cx="1185385" cy="736004"/>
      </dsp:txXfrm>
    </dsp:sp>
    <dsp:sp modelId="{6B697DC4-DEC5-4317-821A-91F5AAD7BB27}">
      <dsp:nvSpPr>
        <dsp:cNvPr id="0" name=""/>
        <dsp:cNvSpPr/>
      </dsp:nvSpPr>
      <dsp:spPr>
        <a:xfrm>
          <a:off x="3012082" y="1613522"/>
          <a:ext cx="1231181" cy="781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8CE0FE-3179-474E-BEF6-C4B61CB587DD}">
      <dsp:nvSpPr>
        <dsp:cNvPr id="0" name=""/>
        <dsp:cNvSpPr/>
      </dsp:nvSpPr>
      <dsp:spPr>
        <a:xfrm>
          <a:off x="3148880" y="1743480"/>
          <a:ext cx="1231181" cy="781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rgbClr val="002060"/>
              </a:solidFill>
            </a:rPr>
            <a:t>Стимулирование</a:t>
          </a:r>
        </a:p>
      </dsp:txBody>
      <dsp:txXfrm>
        <a:off x="3171778" y="1766378"/>
        <a:ext cx="1185385" cy="736004"/>
      </dsp:txXfrm>
    </dsp:sp>
    <dsp:sp modelId="{D9698B04-A238-4E0E-8B4B-8140F664225B}">
      <dsp:nvSpPr>
        <dsp:cNvPr id="0" name=""/>
        <dsp:cNvSpPr/>
      </dsp:nvSpPr>
      <dsp:spPr>
        <a:xfrm>
          <a:off x="3012082" y="2753391"/>
          <a:ext cx="1231181" cy="781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202BE-B364-42CC-916F-11C37DAC07D9}">
      <dsp:nvSpPr>
        <dsp:cNvPr id="0" name=""/>
        <dsp:cNvSpPr/>
      </dsp:nvSpPr>
      <dsp:spPr>
        <a:xfrm>
          <a:off x="3148880" y="2883349"/>
          <a:ext cx="1231181" cy="781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rgbClr val="002060"/>
              </a:solidFill>
            </a:rPr>
            <a:t>Реализация механизмов налогового стимулирования</a:t>
          </a:r>
        </a:p>
      </dsp:txBody>
      <dsp:txXfrm>
        <a:off x="3171778" y="2906247"/>
        <a:ext cx="1185385" cy="736004"/>
      </dsp:txXfrm>
    </dsp:sp>
    <dsp:sp modelId="{5C757821-41A4-4382-8732-9663D723C0AD}">
      <dsp:nvSpPr>
        <dsp:cNvPr id="0" name=""/>
        <dsp:cNvSpPr/>
      </dsp:nvSpPr>
      <dsp:spPr>
        <a:xfrm>
          <a:off x="4516859" y="1613522"/>
          <a:ext cx="1231181" cy="781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E7D8B-A4A1-4E9F-AC70-060C91DFBD5C}">
      <dsp:nvSpPr>
        <dsp:cNvPr id="0" name=""/>
        <dsp:cNvSpPr/>
      </dsp:nvSpPr>
      <dsp:spPr>
        <a:xfrm>
          <a:off x="4653657" y="1743480"/>
          <a:ext cx="1231181" cy="781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rgbClr val="002060"/>
              </a:solidFill>
            </a:rPr>
            <a:t>Поддержка</a:t>
          </a:r>
        </a:p>
      </dsp:txBody>
      <dsp:txXfrm>
        <a:off x="4676555" y="1766378"/>
        <a:ext cx="1185385" cy="736004"/>
      </dsp:txXfrm>
    </dsp:sp>
    <dsp:sp modelId="{561410A7-9434-4627-A942-3554B438A4A4}">
      <dsp:nvSpPr>
        <dsp:cNvPr id="0" name=""/>
        <dsp:cNvSpPr/>
      </dsp:nvSpPr>
      <dsp:spPr>
        <a:xfrm>
          <a:off x="4516859" y="2753391"/>
          <a:ext cx="1231181" cy="781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CD3A96-A31C-41F8-AEF9-F70FC31C0F5E}">
      <dsp:nvSpPr>
        <dsp:cNvPr id="0" name=""/>
        <dsp:cNvSpPr/>
      </dsp:nvSpPr>
      <dsp:spPr>
        <a:xfrm>
          <a:off x="4653657" y="2883349"/>
          <a:ext cx="1231181" cy="781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rgbClr val="002060"/>
              </a:solidFill>
            </a:rPr>
            <a:t>Создание условий для развития бизнеса</a:t>
          </a:r>
        </a:p>
      </dsp:txBody>
      <dsp:txXfrm>
        <a:off x="4676555" y="2906247"/>
        <a:ext cx="1185385" cy="736004"/>
      </dsp:txXfrm>
    </dsp:sp>
    <dsp:sp modelId="{A0B586CA-1515-4146-A3C2-F6CB86C6EADF}">
      <dsp:nvSpPr>
        <dsp:cNvPr id="0" name=""/>
        <dsp:cNvSpPr/>
      </dsp:nvSpPr>
      <dsp:spPr>
        <a:xfrm>
          <a:off x="6021637" y="1613522"/>
          <a:ext cx="1231181" cy="781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C98AD6-6380-44FD-8AD5-A6D944221408}">
      <dsp:nvSpPr>
        <dsp:cNvPr id="0" name=""/>
        <dsp:cNvSpPr/>
      </dsp:nvSpPr>
      <dsp:spPr>
        <a:xfrm>
          <a:off x="6158435" y="1743480"/>
          <a:ext cx="1231181" cy="781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rgbClr val="002060"/>
              </a:solidFill>
            </a:rPr>
            <a:t>Эффективность</a:t>
          </a:r>
        </a:p>
      </dsp:txBody>
      <dsp:txXfrm>
        <a:off x="6181333" y="1766378"/>
        <a:ext cx="1185385" cy="736004"/>
      </dsp:txXfrm>
    </dsp:sp>
    <dsp:sp modelId="{919464EF-A8B7-4F08-B7E1-7894E460DA3D}">
      <dsp:nvSpPr>
        <dsp:cNvPr id="0" name=""/>
        <dsp:cNvSpPr/>
      </dsp:nvSpPr>
      <dsp:spPr>
        <a:xfrm>
          <a:off x="6021637" y="2753391"/>
          <a:ext cx="1231181" cy="781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A07A6-E32C-49A2-98C9-F9EED53202C5}">
      <dsp:nvSpPr>
        <dsp:cNvPr id="0" name=""/>
        <dsp:cNvSpPr/>
      </dsp:nvSpPr>
      <dsp:spPr>
        <a:xfrm>
          <a:off x="6158435" y="2883349"/>
          <a:ext cx="1231181" cy="781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rgbClr val="002060"/>
              </a:solidFill>
            </a:rPr>
            <a:t>Повышение эффективности бюджетными ресурсами</a:t>
          </a:r>
        </a:p>
      </dsp:txBody>
      <dsp:txXfrm>
        <a:off x="6181333" y="2906247"/>
        <a:ext cx="1185385" cy="736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3ED85-9C85-443F-839B-1880294C39B8}">
      <dsp:nvSpPr>
        <dsp:cNvPr id="0" name=""/>
        <dsp:cNvSpPr/>
      </dsp:nvSpPr>
      <dsp:spPr>
        <a:xfrm>
          <a:off x="0" y="36771"/>
          <a:ext cx="8712968" cy="484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rgbClr val="002060"/>
              </a:solidFill>
            </a:rPr>
            <a:t>Сбалансированность</a:t>
          </a:r>
        </a:p>
      </dsp:txBody>
      <dsp:txXfrm>
        <a:off x="23645" y="60416"/>
        <a:ext cx="8665678" cy="437089"/>
      </dsp:txXfrm>
    </dsp:sp>
    <dsp:sp modelId="{3891451A-6A8F-45A0-A583-18C819BFCFFA}">
      <dsp:nvSpPr>
        <dsp:cNvPr id="0" name=""/>
        <dsp:cNvSpPr/>
      </dsp:nvSpPr>
      <dsp:spPr>
        <a:xfrm>
          <a:off x="0" y="521151"/>
          <a:ext cx="871296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ru-RU" sz="1400" kern="1200" dirty="0"/>
            <a:t>Соответствие доходов и расходов</a:t>
          </a:r>
        </a:p>
      </dsp:txBody>
      <dsp:txXfrm>
        <a:off x="0" y="521151"/>
        <a:ext cx="8712968" cy="298080"/>
      </dsp:txXfrm>
    </dsp:sp>
    <dsp:sp modelId="{5D8DD60A-2A14-4908-AF60-DB99BCF257F6}">
      <dsp:nvSpPr>
        <dsp:cNvPr id="0" name=""/>
        <dsp:cNvSpPr/>
      </dsp:nvSpPr>
      <dsp:spPr>
        <a:xfrm>
          <a:off x="0" y="819231"/>
          <a:ext cx="8712968" cy="484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rgbClr val="002060"/>
              </a:solidFill>
            </a:rPr>
            <a:t>Эффективность</a:t>
          </a:r>
        </a:p>
      </dsp:txBody>
      <dsp:txXfrm>
        <a:off x="23645" y="842876"/>
        <a:ext cx="8665678" cy="437089"/>
      </dsp:txXfrm>
    </dsp:sp>
    <dsp:sp modelId="{28361600-09A2-4C1A-B4A4-05A3CE3F9D5E}">
      <dsp:nvSpPr>
        <dsp:cNvPr id="0" name=""/>
        <dsp:cNvSpPr/>
      </dsp:nvSpPr>
      <dsp:spPr>
        <a:xfrm>
          <a:off x="0" y="1303611"/>
          <a:ext cx="871296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ru-RU" sz="1400" kern="1200" dirty="0"/>
            <a:t>Максимальный результат при минимальных затратах</a:t>
          </a:r>
        </a:p>
      </dsp:txBody>
      <dsp:txXfrm>
        <a:off x="0" y="1303611"/>
        <a:ext cx="8712968" cy="298080"/>
      </dsp:txXfrm>
    </dsp:sp>
    <dsp:sp modelId="{7C482499-6CE8-4228-9483-73A257D3333A}">
      <dsp:nvSpPr>
        <dsp:cNvPr id="0" name=""/>
        <dsp:cNvSpPr/>
      </dsp:nvSpPr>
      <dsp:spPr>
        <a:xfrm>
          <a:off x="0" y="1601691"/>
          <a:ext cx="8712968" cy="484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rgbClr val="002060"/>
              </a:solidFill>
            </a:rPr>
            <a:t>Программный подход</a:t>
          </a:r>
        </a:p>
      </dsp:txBody>
      <dsp:txXfrm>
        <a:off x="23645" y="1625336"/>
        <a:ext cx="8665678" cy="437089"/>
      </dsp:txXfrm>
    </dsp:sp>
    <dsp:sp modelId="{89D44D14-EB24-41A5-A2F1-643899513AA1}">
      <dsp:nvSpPr>
        <dsp:cNvPr id="0" name=""/>
        <dsp:cNvSpPr/>
      </dsp:nvSpPr>
      <dsp:spPr>
        <a:xfrm>
          <a:off x="0" y="2086071"/>
          <a:ext cx="871296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ru-RU" sz="1400" kern="1200" dirty="0"/>
            <a:t>98,9 % расходов в рамках муниципальных программ</a:t>
          </a:r>
        </a:p>
      </dsp:txBody>
      <dsp:txXfrm>
        <a:off x="0" y="2086071"/>
        <a:ext cx="8712968" cy="298080"/>
      </dsp:txXfrm>
    </dsp:sp>
    <dsp:sp modelId="{BA82B29A-63CC-46E1-9B6D-E0571B992D67}">
      <dsp:nvSpPr>
        <dsp:cNvPr id="0" name=""/>
        <dsp:cNvSpPr/>
      </dsp:nvSpPr>
      <dsp:spPr>
        <a:xfrm>
          <a:off x="0" y="2364875"/>
          <a:ext cx="8712968" cy="484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rgbClr val="002060"/>
              </a:solidFill>
            </a:rPr>
            <a:t>Социальная направленность</a:t>
          </a:r>
        </a:p>
      </dsp:txBody>
      <dsp:txXfrm>
        <a:off x="23645" y="2388520"/>
        <a:ext cx="8665678" cy="437089"/>
      </dsp:txXfrm>
    </dsp:sp>
    <dsp:sp modelId="{A9327348-4AC6-483B-8A06-8B5550D7DC0D}">
      <dsp:nvSpPr>
        <dsp:cNvPr id="0" name=""/>
        <dsp:cNvSpPr/>
      </dsp:nvSpPr>
      <dsp:spPr>
        <a:xfrm>
          <a:off x="0" y="2868531"/>
          <a:ext cx="871296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ru-RU" sz="1400" kern="1200" dirty="0"/>
            <a:t>Приоритет – качество жизни населения</a:t>
          </a:r>
        </a:p>
      </dsp:txBody>
      <dsp:txXfrm>
        <a:off x="0" y="2868531"/>
        <a:ext cx="8712968" cy="298080"/>
      </dsp:txXfrm>
    </dsp:sp>
    <dsp:sp modelId="{9E20E628-1CCF-4942-B11A-2E6F3848DCBA}">
      <dsp:nvSpPr>
        <dsp:cNvPr id="0" name=""/>
        <dsp:cNvSpPr/>
      </dsp:nvSpPr>
      <dsp:spPr>
        <a:xfrm>
          <a:off x="0" y="3166611"/>
          <a:ext cx="8712968" cy="484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rgbClr val="002060"/>
              </a:solidFill>
            </a:rPr>
            <a:t>Прозрачность</a:t>
          </a:r>
        </a:p>
      </dsp:txBody>
      <dsp:txXfrm>
        <a:off x="23645" y="3190256"/>
        <a:ext cx="8665678" cy="437089"/>
      </dsp:txXfrm>
    </dsp:sp>
    <dsp:sp modelId="{0D676F88-A3D7-4EAC-BA38-EB36D74F0449}">
      <dsp:nvSpPr>
        <dsp:cNvPr id="0" name=""/>
        <dsp:cNvSpPr/>
      </dsp:nvSpPr>
      <dsp:spPr>
        <a:xfrm>
          <a:off x="0" y="3650992"/>
          <a:ext cx="871296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ru-RU" sz="1400" kern="1200" dirty="0"/>
            <a:t>Открытость бюджетной информации</a:t>
          </a:r>
        </a:p>
      </dsp:txBody>
      <dsp:txXfrm>
        <a:off x="0" y="3650992"/>
        <a:ext cx="8712968" cy="298080"/>
      </dsp:txXfrm>
    </dsp:sp>
    <dsp:sp modelId="{1F7C931A-8658-480B-B240-6EC2DF474555}">
      <dsp:nvSpPr>
        <dsp:cNvPr id="0" name=""/>
        <dsp:cNvSpPr/>
      </dsp:nvSpPr>
      <dsp:spPr>
        <a:xfrm>
          <a:off x="0" y="3949072"/>
          <a:ext cx="8712968" cy="484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rgbClr val="002060"/>
              </a:solidFill>
            </a:rPr>
            <a:t>Стратегическое планирование</a:t>
          </a:r>
        </a:p>
      </dsp:txBody>
      <dsp:txXfrm>
        <a:off x="23645" y="3972717"/>
        <a:ext cx="8665678" cy="437089"/>
      </dsp:txXfrm>
    </dsp:sp>
    <dsp:sp modelId="{29E143EF-D479-414E-A427-1956C395463C}">
      <dsp:nvSpPr>
        <dsp:cNvPr id="0" name=""/>
        <dsp:cNvSpPr/>
      </dsp:nvSpPr>
      <dsp:spPr>
        <a:xfrm>
          <a:off x="0" y="4433452"/>
          <a:ext cx="871296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ru-RU" sz="1400" kern="1200" dirty="0"/>
            <a:t>Ориентация на долгосрочное планирование</a:t>
          </a:r>
        </a:p>
      </dsp:txBody>
      <dsp:txXfrm>
        <a:off x="0" y="4433452"/>
        <a:ext cx="8712968" cy="29808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0.33222</cdr:x>
      <cdr:y>0.81873</cdr:y>
    </cdr:from>
    <cdr:to>
      <cdr:x>0.4474</cdr:x>
      <cdr:y>0.93977</cdr:y>
    </cdr:to>
    <cdr:sp macro="" textlink="">
      <cdr:nvSpPr>
        <cdr:cNvPr id="2" name="TextBox 15"/>
        <cdr:cNvSpPr txBox="1"/>
      </cdr:nvSpPr>
      <cdr:spPr>
        <a:xfrm xmlns:a="http://schemas.openxmlformats.org/drawingml/2006/main">
          <a:off x="1683730" y="2498183"/>
          <a:ext cx="58373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 b="1" spc="-50" dirty="0">
              <a:solidFill>
                <a:srgbClr val="CC3300"/>
              </a:solidFill>
            </a:rPr>
            <a:t>3%</a:t>
          </a:r>
        </a:p>
      </cdr:txBody>
    </cdr:sp>
  </cdr:relSizeAnchor>
  <cdr:relSizeAnchor xmlns:cdr="http://schemas.openxmlformats.org/drawingml/2006/chartDrawing">
    <cdr:from>
      <cdr:x>0.20366</cdr:x>
      <cdr:y>0.26274</cdr:y>
    </cdr:from>
    <cdr:to>
      <cdr:x>0.53045</cdr:x>
      <cdr:y>0.42412</cdr:y>
    </cdr:to>
    <cdr:sp macro="" textlink="">
      <cdr:nvSpPr>
        <cdr:cNvPr id="3" name="TextBox 41"/>
        <cdr:cNvSpPr txBox="1"/>
      </cdr:nvSpPr>
      <cdr:spPr>
        <a:xfrm xmlns:a="http://schemas.openxmlformats.org/drawingml/2006/main">
          <a:off x="1032190" y="801679"/>
          <a:ext cx="1656206" cy="4924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 sz="1300" b="1" spc="-50" dirty="0">
              <a:solidFill>
                <a:srgbClr val="1BB5B1"/>
              </a:solidFill>
            </a:rPr>
            <a:t>2026 год -</a:t>
          </a:r>
        </a:p>
        <a:p xmlns:a="http://schemas.openxmlformats.org/drawingml/2006/main">
          <a:pPr algn="ctr"/>
          <a:r>
            <a:rPr lang="ru" sz="1300" b="1" spc="-50" dirty="0">
              <a:solidFill>
                <a:srgbClr val="C00000"/>
              </a:solidFill>
            </a:rPr>
            <a:t>41 013,6 тыс.руб.</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0.00491</cdr:y>
    </cdr:from>
    <cdr:to>
      <cdr:x>0.26343</cdr:x>
      <cdr:y>0.09734</cdr:y>
    </cdr:to>
    <cdr:sp macro="" textlink="">
      <cdr:nvSpPr>
        <cdr:cNvPr id="2" name="TextBox 1"/>
        <cdr:cNvSpPr txBox="1"/>
      </cdr:nvSpPr>
      <cdr:spPr>
        <a:xfrm xmlns:a="http://schemas.openxmlformats.org/drawingml/2006/main">
          <a:off x="0" y="14361"/>
          <a:ext cx="914400" cy="2705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a:t>2025 ГОД</a:t>
          </a:r>
        </a:p>
        <a:p xmlns:a="http://schemas.openxmlformats.org/drawingml/2006/main">
          <a:endParaRPr lang="ru-RU"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0.65152</cdr:x>
      <cdr:y>0</cdr:y>
    </cdr:from>
    <cdr:to>
      <cdr:x>0.88116</cdr:x>
      <cdr:y>0.07266</cdr:y>
    </cdr:to>
    <cdr:sp macro="" textlink="">
      <cdr:nvSpPr>
        <cdr:cNvPr id="2" name="TextBox 1"/>
        <cdr:cNvSpPr txBox="1"/>
      </cdr:nvSpPr>
      <cdr:spPr>
        <a:xfrm xmlns:a="http://schemas.openxmlformats.org/drawingml/2006/main">
          <a:off x="2042997" y="-2276872"/>
          <a:ext cx="72008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a:t>58 057,66</a:t>
          </a:r>
        </a:p>
        <a:p xmlns:a="http://schemas.openxmlformats.org/drawingml/2006/main">
          <a:endParaRPr lang="ru-RU" sz="1100" b="1" dirty="0"/>
        </a:p>
      </cdr:txBody>
    </cdr:sp>
  </cdr:relSizeAnchor>
  <cdr:relSizeAnchor xmlns:cdr="http://schemas.openxmlformats.org/drawingml/2006/chartDrawing">
    <cdr:from>
      <cdr:x>0.12991</cdr:x>
      <cdr:y>0.00336</cdr:y>
    </cdr:from>
    <cdr:to>
      <cdr:x>0.35955</cdr:x>
      <cdr:y>0.07602</cdr:y>
    </cdr:to>
    <cdr:sp macro="" textlink="">
      <cdr:nvSpPr>
        <cdr:cNvPr id="3" name="TextBox 2"/>
        <cdr:cNvSpPr txBox="1"/>
      </cdr:nvSpPr>
      <cdr:spPr>
        <a:xfrm xmlns:a="http://schemas.openxmlformats.org/drawingml/2006/main">
          <a:off x="407368" y="13329"/>
          <a:ext cx="72008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a:t>59 490,15</a:t>
          </a:r>
        </a:p>
        <a:p xmlns:a="http://schemas.openxmlformats.org/drawingml/2006/main">
          <a:endParaRPr lang="ru-RU" sz="1100" b="1" dirty="0"/>
        </a:p>
      </cdr:txBody>
    </cdr:sp>
  </cdr:relSizeAnchor>
  <cdr:relSizeAnchor xmlns:cdr="http://schemas.openxmlformats.org/drawingml/2006/chartDrawing">
    <cdr:from>
      <cdr:x>0.3881</cdr:x>
      <cdr:y>0.00171</cdr:y>
    </cdr:from>
    <cdr:to>
      <cdr:x>0.61773</cdr:x>
      <cdr:y>0.07437</cdr:y>
    </cdr:to>
    <cdr:sp macro="" textlink="">
      <cdr:nvSpPr>
        <cdr:cNvPr id="4" name="TextBox 3"/>
        <cdr:cNvSpPr txBox="1"/>
      </cdr:nvSpPr>
      <cdr:spPr>
        <a:xfrm xmlns:a="http://schemas.openxmlformats.org/drawingml/2006/main">
          <a:off x="1216968" y="6793"/>
          <a:ext cx="72008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a:t>57 204,34</a:t>
          </a:r>
        </a:p>
      </cdr:txBody>
    </cdr:sp>
  </cdr:relSizeAnchor>
</c:userShapes>
</file>

<file path=ppt/drawings/drawing4.xml><?xml version="1.0" encoding="utf-8"?>
<c:userShapes xmlns:c="http://schemas.openxmlformats.org/drawingml/2006/chart">
  <cdr:relSizeAnchor xmlns:cdr="http://schemas.openxmlformats.org/drawingml/2006/chartDrawing">
    <cdr:from>
      <cdr:x>0.11863</cdr:x>
      <cdr:y>0.01901</cdr:y>
    </cdr:from>
    <cdr:to>
      <cdr:x>0.3188</cdr:x>
      <cdr:y>0.09403</cdr:y>
    </cdr:to>
    <cdr:sp macro="" textlink="">
      <cdr:nvSpPr>
        <cdr:cNvPr id="2" name="TextBox 1"/>
        <cdr:cNvSpPr txBox="1"/>
      </cdr:nvSpPr>
      <cdr:spPr>
        <a:xfrm xmlns:a="http://schemas.openxmlformats.org/drawingml/2006/main">
          <a:off x="377078" y="71186"/>
          <a:ext cx="636239" cy="2809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a:t>5 465,00</a:t>
          </a:r>
        </a:p>
      </cdr:txBody>
    </cdr:sp>
  </cdr:relSizeAnchor>
  <cdr:relSizeAnchor xmlns:cdr="http://schemas.openxmlformats.org/drawingml/2006/chartDrawing">
    <cdr:from>
      <cdr:x>0.41098</cdr:x>
      <cdr:y>0.08968</cdr:y>
    </cdr:from>
    <cdr:to>
      <cdr:x>0.61115</cdr:x>
      <cdr:y>0.16471</cdr:y>
    </cdr:to>
    <cdr:sp macro="" textlink="">
      <cdr:nvSpPr>
        <cdr:cNvPr id="3" name="TextBox 2"/>
        <cdr:cNvSpPr txBox="1"/>
      </cdr:nvSpPr>
      <cdr:spPr>
        <a:xfrm xmlns:a="http://schemas.openxmlformats.org/drawingml/2006/main">
          <a:off x="1306286" y="335814"/>
          <a:ext cx="636239" cy="2809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a:t>4 670,00</a:t>
          </a:r>
        </a:p>
      </cdr:txBody>
    </cdr:sp>
  </cdr:relSizeAnchor>
  <cdr:relSizeAnchor xmlns:cdr="http://schemas.openxmlformats.org/drawingml/2006/chartDrawing">
    <cdr:from>
      <cdr:x>0.70791</cdr:x>
      <cdr:y>0.08968</cdr:y>
    </cdr:from>
    <cdr:to>
      <cdr:x>0.93927</cdr:x>
      <cdr:y>0.1647</cdr:y>
    </cdr:to>
    <cdr:sp macro="" textlink="">
      <cdr:nvSpPr>
        <cdr:cNvPr id="4" name="TextBox 3"/>
        <cdr:cNvSpPr txBox="1"/>
      </cdr:nvSpPr>
      <cdr:spPr>
        <a:xfrm xmlns:a="http://schemas.openxmlformats.org/drawingml/2006/main">
          <a:off x="2250083" y="335814"/>
          <a:ext cx="735377" cy="2809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a:t>4 670,00</a:t>
          </a:r>
        </a:p>
      </cdr:txBody>
    </cdr:sp>
  </cdr:relSizeAnchor>
</c:userShapes>
</file>

<file path=ppt/drawings/drawing5.xml><?xml version="1.0" encoding="utf-8"?>
<c:userShapes xmlns:c="http://schemas.openxmlformats.org/drawingml/2006/chart">
  <cdr:relSizeAnchor xmlns:cdr="http://schemas.openxmlformats.org/drawingml/2006/chartDrawing">
    <cdr:from>
      <cdr:x>0.7137</cdr:x>
      <cdr:y>0.73528</cdr:y>
    </cdr:from>
    <cdr:to>
      <cdr:x>0.97984</cdr:x>
      <cdr:y>0.8282</cdr:y>
    </cdr:to>
    <cdr:sp macro="" textlink="">
      <cdr:nvSpPr>
        <cdr:cNvPr id="2" name="TextBox 1"/>
        <cdr:cNvSpPr txBox="1"/>
      </cdr:nvSpPr>
      <cdr:spPr>
        <a:xfrm xmlns:a="http://schemas.openxmlformats.org/drawingml/2006/main">
          <a:off x="6273152" y="3800388"/>
          <a:ext cx="2339256" cy="480269"/>
        </a:xfrm>
        <a:prstGeom xmlns:a="http://schemas.openxmlformats.org/drawingml/2006/main" prst="rect">
          <a:avLst/>
        </a:prstGeom>
      </cdr:spPr>
      <cdr:txBody>
        <a:bodyPr xmlns:a="http://schemas.openxmlformats.org/drawingml/2006/main" wrap="none" rtlCol="0"/>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200" dirty="0"/>
            <a:t>Всего по муниципальной</a:t>
          </a:r>
        </a:p>
        <a:p xmlns:a="http://schemas.openxmlformats.org/drawingml/2006/main">
          <a:pPr algn="ctr"/>
          <a:r>
            <a:rPr lang="ru-RU" sz="1200" dirty="0"/>
            <a:t> программе, тыс.руб.</a:t>
          </a:r>
        </a:p>
      </cdr:txBody>
    </cdr:sp>
  </cdr:relSizeAnchor>
</c:userShapes>
</file>

<file path=ppt/drawings/drawing6.xml><?xml version="1.0" encoding="utf-8"?>
<c:userShapes xmlns:c="http://schemas.openxmlformats.org/drawingml/2006/chart">
  <cdr:relSizeAnchor xmlns:cdr="http://schemas.openxmlformats.org/drawingml/2006/chartDrawing">
    <cdr:from>
      <cdr:x>0.08168</cdr:x>
      <cdr:y>0.28184</cdr:y>
    </cdr:from>
    <cdr:to>
      <cdr:x>0.14458</cdr:x>
      <cdr:y>0.55424</cdr:y>
    </cdr:to>
    <cdr:sp macro="" textlink="">
      <cdr:nvSpPr>
        <cdr:cNvPr id="3" name="Прямоугольник 2"/>
        <cdr:cNvSpPr/>
      </cdr:nvSpPr>
      <cdr:spPr>
        <a:xfrm xmlns:a="http://schemas.openxmlformats.org/drawingml/2006/main">
          <a:off x="467543" y="819504"/>
          <a:ext cx="360040" cy="792088"/>
        </a:xfrm>
        <a:prstGeom xmlns:a="http://schemas.openxmlformats.org/drawingml/2006/main" prst="rect">
          <a:avLst/>
        </a:prstGeom>
        <a:noFill xmlns:a="http://schemas.openxmlformats.org/drawingml/2006/main"/>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ru-RU" sz="1200" b="1" dirty="0">
              <a:solidFill>
                <a:schemeClr val="tx1"/>
              </a:solidFill>
            </a:rPr>
            <a:t>666,41</a:t>
          </a:r>
        </a:p>
      </cdr:txBody>
    </cdr:sp>
  </cdr:relSizeAnchor>
  <cdr:relSizeAnchor xmlns:cdr="http://schemas.openxmlformats.org/drawingml/2006/chartDrawing">
    <cdr:from>
      <cdr:x>0.40565</cdr:x>
      <cdr:y>0.28184</cdr:y>
    </cdr:from>
    <cdr:to>
      <cdr:x>0.46855</cdr:x>
      <cdr:y>0.55424</cdr:y>
    </cdr:to>
    <cdr:sp macro="" textlink="">
      <cdr:nvSpPr>
        <cdr:cNvPr id="4" name="Прямоугольник 3"/>
        <cdr:cNvSpPr/>
      </cdr:nvSpPr>
      <cdr:spPr>
        <a:xfrm xmlns:a="http://schemas.openxmlformats.org/drawingml/2006/main">
          <a:off x="2322003" y="819504"/>
          <a:ext cx="360040" cy="792088"/>
        </a:xfrm>
        <a:prstGeom xmlns:a="http://schemas.openxmlformats.org/drawingml/2006/main" prst="rect">
          <a:avLst/>
        </a:prstGeom>
        <a:noFill xmlns:a="http://schemas.openxmlformats.org/drawingml/2006/main"/>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ru-RU" sz="1200" b="1" dirty="0">
              <a:solidFill>
                <a:schemeClr val="tx1"/>
              </a:solidFill>
            </a:rPr>
            <a:t>666,41</a:t>
          </a:r>
        </a:p>
      </cdr:txBody>
    </cdr:sp>
  </cdr:relSizeAnchor>
  <cdr:relSizeAnchor xmlns:cdr="http://schemas.openxmlformats.org/drawingml/2006/chartDrawing">
    <cdr:from>
      <cdr:x>0.72325</cdr:x>
      <cdr:y>0.28184</cdr:y>
    </cdr:from>
    <cdr:to>
      <cdr:x>0.78614</cdr:x>
      <cdr:y>0.55424</cdr:y>
    </cdr:to>
    <cdr:sp macro="" textlink="">
      <cdr:nvSpPr>
        <cdr:cNvPr id="5" name="Прямоугольник 4"/>
        <cdr:cNvSpPr/>
      </cdr:nvSpPr>
      <cdr:spPr>
        <a:xfrm xmlns:a="http://schemas.openxmlformats.org/drawingml/2006/main">
          <a:off x="4139951" y="819504"/>
          <a:ext cx="360040" cy="792088"/>
        </a:xfrm>
        <a:prstGeom xmlns:a="http://schemas.openxmlformats.org/drawingml/2006/main" prst="rect">
          <a:avLst/>
        </a:prstGeom>
        <a:noFill xmlns:a="http://schemas.openxmlformats.org/drawingml/2006/main"/>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ru-RU" sz="1200" b="1" dirty="0">
              <a:solidFill>
                <a:schemeClr val="tx1"/>
              </a:solidFill>
            </a:rPr>
            <a:t>666,41</a:t>
          </a:r>
        </a:p>
      </cdr:txBody>
    </cdr:sp>
  </cdr:relSizeAnchor>
  <cdr:relSizeAnchor xmlns:cdr="http://schemas.openxmlformats.org/drawingml/2006/chartDrawing">
    <cdr:from>
      <cdr:x>0.132</cdr:x>
      <cdr:y>0.87618</cdr:y>
    </cdr:from>
    <cdr:to>
      <cdr:x>0.27038</cdr:x>
      <cdr:y>1</cdr:y>
    </cdr:to>
    <cdr:sp macro="" textlink="">
      <cdr:nvSpPr>
        <cdr:cNvPr id="6" name="Прямоугольник 5"/>
        <cdr:cNvSpPr/>
      </cdr:nvSpPr>
      <cdr:spPr>
        <a:xfrm xmlns:a="http://schemas.openxmlformats.org/drawingml/2006/main" rot="5400000">
          <a:off x="971599" y="2331671"/>
          <a:ext cx="360040" cy="792088"/>
        </a:xfrm>
        <a:prstGeom xmlns:a="http://schemas.openxmlformats.org/drawingml/2006/main" prst="rect">
          <a:avLst/>
        </a:prstGeom>
        <a:noFill xmlns:a="http://schemas.openxmlformats.org/drawingml/2006/main"/>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ru-RU" sz="1200" b="1" dirty="0">
              <a:solidFill>
                <a:schemeClr val="tx1"/>
              </a:solidFill>
            </a:rPr>
            <a:t>2026</a:t>
          </a:r>
        </a:p>
      </cdr:txBody>
    </cdr:sp>
  </cdr:relSizeAnchor>
  <cdr:relSizeAnchor xmlns:cdr="http://schemas.openxmlformats.org/drawingml/2006/chartDrawing">
    <cdr:from>
      <cdr:x>0.44649</cdr:x>
      <cdr:y>0.87618</cdr:y>
    </cdr:from>
    <cdr:to>
      <cdr:x>0.58487</cdr:x>
      <cdr:y>1</cdr:y>
    </cdr:to>
    <cdr:sp macro="" textlink="">
      <cdr:nvSpPr>
        <cdr:cNvPr id="7" name="Прямоугольник 6"/>
        <cdr:cNvSpPr/>
      </cdr:nvSpPr>
      <cdr:spPr>
        <a:xfrm xmlns:a="http://schemas.openxmlformats.org/drawingml/2006/main" rot="5400000">
          <a:off x="2771799" y="2377484"/>
          <a:ext cx="360040" cy="792088"/>
        </a:xfrm>
        <a:prstGeom xmlns:a="http://schemas.openxmlformats.org/drawingml/2006/main" prst="rect">
          <a:avLst/>
        </a:prstGeom>
        <a:noFill xmlns:a="http://schemas.openxmlformats.org/drawingml/2006/main"/>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ru-RU" sz="1200" b="1" dirty="0">
              <a:solidFill>
                <a:schemeClr val="tx1"/>
              </a:solidFill>
            </a:rPr>
            <a:t>2027</a:t>
          </a:r>
        </a:p>
      </cdr:txBody>
    </cdr:sp>
  </cdr:relSizeAnchor>
  <cdr:relSizeAnchor xmlns:cdr="http://schemas.openxmlformats.org/drawingml/2006/chartDrawing">
    <cdr:from>
      <cdr:x>0.74841</cdr:x>
      <cdr:y>0.87618</cdr:y>
    </cdr:from>
    <cdr:to>
      <cdr:x>0.88678</cdr:x>
      <cdr:y>1</cdr:y>
    </cdr:to>
    <cdr:sp macro="" textlink="">
      <cdr:nvSpPr>
        <cdr:cNvPr id="8" name="Прямоугольник 7"/>
        <cdr:cNvSpPr/>
      </cdr:nvSpPr>
      <cdr:spPr>
        <a:xfrm xmlns:a="http://schemas.openxmlformats.org/drawingml/2006/main" rot="5400000">
          <a:off x="4499991" y="2349181"/>
          <a:ext cx="360040" cy="792088"/>
        </a:xfrm>
        <a:prstGeom xmlns:a="http://schemas.openxmlformats.org/drawingml/2006/main" prst="rect">
          <a:avLst/>
        </a:prstGeom>
        <a:noFill xmlns:a="http://schemas.openxmlformats.org/drawingml/2006/main"/>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lstStyle xmlns:a="http://schemas.openxmlformats.org/drawingml/2006/main"/>
        <a:p xmlns:a="http://schemas.openxmlformats.org/drawingml/2006/main">
          <a:r>
            <a:rPr lang="ru-RU" sz="1200" b="1" dirty="0">
              <a:solidFill>
                <a:schemeClr val="tx1"/>
              </a:solidFill>
            </a:rPr>
            <a:t>2028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18830" cy="493316"/>
          </a:xfrm>
          <a:prstGeom prst="rect">
            <a:avLst/>
          </a:prstGeom>
        </p:spPr>
        <p:txBody>
          <a:bodyPr vert="horz" lIns="91065" tIns="45533" rIns="91065" bIns="45533" rtlCol="0"/>
          <a:lstStyle>
            <a:lvl1pPr algn="l">
              <a:defRPr sz="1200"/>
            </a:lvl1pPr>
          </a:lstStyle>
          <a:p>
            <a:endParaRPr lang="ru-RU" dirty="0"/>
          </a:p>
        </p:txBody>
      </p:sp>
      <p:sp>
        <p:nvSpPr>
          <p:cNvPr id="3" name="Дата 2"/>
          <p:cNvSpPr>
            <a:spLocks noGrp="1"/>
          </p:cNvSpPr>
          <p:nvPr>
            <p:ph type="dt" idx="1"/>
          </p:nvPr>
        </p:nvSpPr>
        <p:spPr>
          <a:xfrm>
            <a:off x="3815375" y="0"/>
            <a:ext cx="2918830" cy="493316"/>
          </a:xfrm>
          <a:prstGeom prst="rect">
            <a:avLst/>
          </a:prstGeom>
        </p:spPr>
        <p:txBody>
          <a:bodyPr vert="horz" lIns="91065" tIns="45533" rIns="91065" bIns="45533" rtlCol="0"/>
          <a:lstStyle>
            <a:lvl1pPr algn="r">
              <a:defRPr sz="1200"/>
            </a:lvl1pPr>
          </a:lstStyle>
          <a:p>
            <a:fld id="{1678802B-F4E3-4A18-88F4-9415ED91B3E1}" type="datetimeFigureOut">
              <a:rPr lang="ru-RU" smtClean="0"/>
              <a:pPr/>
              <a:t>05.12.2025</a:t>
            </a:fld>
            <a:endParaRPr lang="ru-RU" dirty="0"/>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065" tIns="45533" rIns="91065" bIns="45533" rtlCol="0" anchor="ctr"/>
          <a:lstStyle/>
          <a:p>
            <a:endParaRPr lang="ru-RU" dirty="0"/>
          </a:p>
        </p:txBody>
      </p:sp>
      <p:sp>
        <p:nvSpPr>
          <p:cNvPr id="5" name="Заметки 4"/>
          <p:cNvSpPr>
            <a:spLocks noGrp="1"/>
          </p:cNvSpPr>
          <p:nvPr>
            <p:ph type="body" sz="quarter" idx="3"/>
          </p:nvPr>
        </p:nvSpPr>
        <p:spPr>
          <a:xfrm>
            <a:off x="673577" y="4686499"/>
            <a:ext cx="5388610" cy="4439841"/>
          </a:xfrm>
          <a:prstGeom prst="rect">
            <a:avLst/>
          </a:prstGeom>
        </p:spPr>
        <p:txBody>
          <a:bodyPr vert="horz" lIns="91065" tIns="45533" rIns="91065" bIns="45533"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371285"/>
            <a:ext cx="2918830" cy="493316"/>
          </a:xfrm>
          <a:prstGeom prst="rect">
            <a:avLst/>
          </a:prstGeom>
        </p:spPr>
        <p:txBody>
          <a:bodyPr vert="horz" lIns="91065" tIns="45533" rIns="91065" bIns="45533" rtlCol="0" anchor="b"/>
          <a:lstStyle>
            <a:lvl1pPr algn="l">
              <a:defRPr sz="1200"/>
            </a:lvl1pPr>
          </a:lstStyle>
          <a:p>
            <a:endParaRPr lang="ru-RU" dirty="0"/>
          </a:p>
        </p:txBody>
      </p:sp>
      <p:sp>
        <p:nvSpPr>
          <p:cNvPr id="7" name="Номер слайда 6"/>
          <p:cNvSpPr>
            <a:spLocks noGrp="1"/>
          </p:cNvSpPr>
          <p:nvPr>
            <p:ph type="sldNum" sz="quarter" idx="5"/>
          </p:nvPr>
        </p:nvSpPr>
        <p:spPr>
          <a:xfrm>
            <a:off x="3815375" y="9371285"/>
            <a:ext cx="2918830" cy="493316"/>
          </a:xfrm>
          <a:prstGeom prst="rect">
            <a:avLst/>
          </a:prstGeom>
        </p:spPr>
        <p:txBody>
          <a:bodyPr vert="horz" lIns="91065" tIns="45533" rIns="91065" bIns="45533" rtlCol="0" anchor="b"/>
          <a:lstStyle>
            <a:lvl1pPr algn="r">
              <a:defRPr sz="1200"/>
            </a:lvl1pPr>
          </a:lstStyle>
          <a:p>
            <a:fld id="{D66619C8-DF99-469E-B803-18F7123865FE}" type="slidenum">
              <a:rPr lang="ru-RU" smtClean="0"/>
              <a:pPr/>
              <a:t>‹#›</a:t>
            </a:fld>
            <a:endParaRPr lang="ru-RU" dirty="0"/>
          </a:p>
        </p:txBody>
      </p:sp>
    </p:spTree>
    <p:extLst>
      <p:ext uri="{BB962C8B-B14F-4D97-AF65-F5344CB8AC3E}">
        <p14:creationId xmlns:p14="http://schemas.microsoft.com/office/powerpoint/2010/main" val="408490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6619C8-DF99-469E-B803-18F7123865FE}" type="slidenum">
              <a:rPr lang="ru-RU" smtClean="0"/>
              <a:pPr/>
              <a:t>1</a:t>
            </a:fld>
            <a:endParaRPr lang="ru-RU"/>
          </a:p>
        </p:txBody>
      </p:sp>
    </p:spTree>
    <p:extLst>
      <p:ext uri="{BB962C8B-B14F-4D97-AF65-F5344CB8AC3E}">
        <p14:creationId xmlns:p14="http://schemas.microsoft.com/office/powerpoint/2010/main" val="140465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1700" y="739775"/>
            <a:ext cx="493236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262DC3-B2AF-4A15-BC6E-4B8D80B1A5D0}"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425254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1700" y="739775"/>
            <a:ext cx="4932363" cy="37004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66619C8-DF99-469E-B803-18F7123865FE}" type="slidenum">
              <a:rPr lang="ru-RU" smtClean="0"/>
              <a:pPr/>
              <a:t>15</a:t>
            </a:fld>
            <a:endParaRPr lang="ru-RU"/>
          </a:p>
        </p:txBody>
      </p:sp>
    </p:spTree>
    <p:extLst>
      <p:ext uri="{BB962C8B-B14F-4D97-AF65-F5344CB8AC3E}">
        <p14:creationId xmlns:p14="http://schemas.microsoft.com/office/powerpoint/2010/main" val="390341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1700" y="739775"/>
            <a:ext cx="4932363" cy="37004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66619C8-DF99-469E-B803-18F7123865FE}" type="slidenum">
              <a:rPr lang="ru-RU" smtClean="0"/>
              <a:pPr/>
              <a:t>16</a:t>
            </a:fld>
            <a:endParaRPr lang="ru-RU"/>
          </a:p>
        </p:txBody>
      </p:sp>
    </p:spTree>
    <p:extLst>
      <p:ext uri="{BB962C8B-B14F-4D97-AF65-F5344CB8AC3E}">
        <p14:creationId xmlns:p14="http://schemas.microsoft.com/office/powerpoint/2010/main" val="197198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1700" y="739775"/>
            <a:ext cx="4932363" cy="3700463"/>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66619C8-DF99-469E-B803-18F7123865FE}" type="slidenum">
              <a:rPr lang="ru-RU" smtClean="0"/>
              <a:pPr/>
              <a:t>17</a:t>
            </a:fld>
            <a:endParaRPr lang="ru-RU"/>
          </a:p>
        </p:txBody>
      </p:sp>
    </p:spTree>
    <p:extLst>
      <p:ext uri="{BB962C8B-B14F-4D97-AF65-F5344CB8AC3E}">
        <p14:creationId xmlns:p14="http://schemas.microsoft.com/office/powerpoint/2010/main" val="1084679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CA63C54-BF8B-472F-BEB3-067C8FB97713}" type="datetime1">
              <a:rPr lang="ru-RU" smtClean="0"/>
              <a:pPr/>
              <a:t>05.12.2025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14099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06CA1F-FAAD-4130-B08B-65340A087404}" type="datetime1">
              <a:rPr lang="ru-RU" smtClean="0"/>
              <a:pPr/>
              <a:t>05.12.2025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79774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26A5E6D-F85B-4DC5-A60E-D36BC79C4D14}" type="datetime1">
              <a:rPr lang="ru-RU" smtClean="0"/>
              <a:pPr/>
              <a:t>05.12.2025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13006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E4B06A0-838E-4DF6-8EAD-7ECAA7D8EEE2}" type="datetime1">
              <a:rPr lang="ru-RU" smtClean="0"/>
              <a:pPr/>
              <a:t>05.12.2025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31640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E63F6F0-341F-4967-9A92-BB4ECC27EA99}" type="datetime1">
              <a:rPr lang="ru-RU" smtClean="0"/>
              <a:pPr/>
              <a:t>05.12.2025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123640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D7A4D43-70ED-48D0-90B0-1FF517B1EF99}" type="datetime1">
              <a:rPr lang="ru-RU" smtClean="0"/>
              <a:pPr/>
              <a:t>05.12.2025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00259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B752111-7113-4F0B-AED9-D118F2ED664C}" type="datetime1">
              <a:rPr lang="ru-RU" smtClean="0"/>
              <a:pPr/>
              <a:t>05.12.2025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79668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8005EA8-1107-4574-A7A6-1787E8AACD27}" type="datetime1">
              <a:rPr lang="ru-RU" smtClean="0"/>
              <a:pPr/>
              <a:t>05.12.2025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2211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01648A-3665-4004-BB39-D2DF4BDE5F7B}" type="datetime1">
              <a:rPr lang="ru-RU" smtClean="0"/>
              <a:pPr/>
              <a:t>05.12.2025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627752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B023A6F-1286-4C24-BF04-19F03D48EFEA}" type="datetime1">
              <a:rPr lang="ru-RU" smtClean="0"/>
              <a:pPr/>
              <a:t>05.12.2025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49680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211E397-109D-4835-9533-B2B188D6C40E}" type="datetime1">
              <a:rPr lang="ru-RU" smtClean="0"/>
              <a:pPr/>
              <a:t>05.12.2025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187551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A4A2A-5DE3-4299-AB26-F27D674EAFE2}" type="datetime1">
              <a:rPr lang="ru-RU" smtClean="0"/>
              <a:pPr/>
              <a:t>05.12.2025</a:t>
            </a:fld>
            <a:endParaRPr lang="ru-RU" dirty="0"/>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4341982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image" Target="../media/image2.png"/><Relationship Id="rId7" Type="http://schemas.openxmlformats.org/officeDocument/2006/relationships/chart" Target="../charts/chart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3" Type="http://schemas.openxmlformats.org/officeDocument/2006/relationships/hyperlink" Target="https://adminsalym.gosuslugi.ru/deyatelnost/napravleniya-deyatelnosti/ekonomika-byudzhet-finansy/nalogovye-lgot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kodeks://link/d?nd=9015223&amp;point=mark=000000000000000000000000000000000000000000000000008Q40M2"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kodeks://link/d?nd=558817320&amp;point=mark=00000000000000000000000000000000000000000000000000D7F15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dminsalym.gosuslugi.ru/deyatelnost/napravleniya-deyatelnosti/ekonomika-byudzhet-finansy/nalogovye-lgot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diagramColors" Target="../diagrams/colors3.xml"/><Relationship Id="rId3" Type="http://schemas.openxmlformats.org/officeDocument/2006/relationships/image" Target="../media/image3.jpeg"/><Relationship Id="rId7" Type="http://schemas.openxmlformats.org/officeDocument/2006/relationships/diagramColors" Target="../diagrams/colors2.xml"/><Relationship Id="rId12"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Layout" Target="../diagrams/layout3.xml"/><Relationship Id="rId5" Type="http://schemas.openxmlformats.org/officeDocument/2006/relationships/diagramLayout" Target="../diagrams/layout2.xml"/><Relationship Id="rId10" Type="http://schemas.openxmlformats.org/officeDocument/2006/relationships/diagramData" Target="../diagrams/data3.xml"/><Relationship Id="rId4" Type="http://schemas.openxmlformats.org/officeDocument/2006/relationships/diagramData" Target="../diagrams/data2.xml"/><Relationship Id="rId9" Type="http://schemas.openxmlformats.org/officeDocument/2006/relationships/image" Target="../media/image2.png"/><Relationship Id="rId14" Type="http://schemas.microsoft.com/office/2007/relationships/diagramDrawing" Target="../diagrams/drawing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3.jpe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image" Target="../media/image8.jpeg"/><Relationship Id="rId10"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4.xml"/><Relationship Id="rId14" Type="http://schemas.microsoft.com/office/2007/relationships/diagramDrawing" Target="../diagrams/drawing5.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jpeg"/><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2.png"/><Relationship Id="rId7"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Tester\Desktop\Бренд символы\Салым слева.png"/>
          <p:cNvPicPr>
            <a:picLocks noChangeAspect="1" noChangeArrowheads="1"/>
          </p:cNvPicPr>
          <p:nvPr/>
        </p:nvPicPr>
        <p:blipFill>
          <a:blip r:embed="rId3"/>
          <a:srcRect/>
          <a:stretch>
            <a:fillRect/>
          </a:stretch>
        </p:blipFill>
        <p:spPr bwMode="auto">
          <a:xfrm>
            <a:off x="0" y="0"/>
            <a:ext cx="9144000" cy="1110472"/>
          </a:xfrm>
          <a:prstGeom prst="rect">
            <a:avLst/>
          </a:prstGeom>
          <a:noFill/>
        </p:spPr>
      </p:pic>
      <p:sp>
        <p:nvSpPr>
          <p:cNvPr id="5" name="TextBox 4"/>
          <p:cNvSpPr txBox="1"/>
          <p:nvPr/>
        </p:nvSpPr>
        <p:spPr>
          <a:xfrm>
            <a:off x="971600" y="1571612"/>
            <a:ext cx="7704856" cy="4093428"/>
          </a:xfrm>
          <a:prstGeom prst="rect">
            <a:avLst/>
          </a:prstGeom>
          <a:noFill/>
        </p:spPr>
        <p:txBody>
          <a:bodyPr wrap="square" rtlCol="0">
            <a:spAutoFit/>
          </a:bodyPr>
          <a:lstStyle/>
          <a:p>
            <a:pPr algn="ctr"/>
            <a:r>
              <a:rPr lang="ru-RU" sz="4000" b="1" dirty="0">
                <a:solidFill>
                  <a:srgbClr val="246A6E"/>
                </a:solidFill>
                <a:effectLst>
                  <a:outerShdw blurRad="38100" dist="38100" dir="2700000" algn="tl">
                    <a:srgbClr val="000000">
                      <a:alpha val="43137"/>
                    </a:srgbClr>
                  </a:outerShdw>
                </a:effectLst>
                <a:latin typeface="Times New Roman" pitchFamily="18" charset="0"/>
                <a:cs typeface="Times New Roman" pitchFamily="18" charset="0"/>
              </a:rPr>
              <a:t>Публичные слушания по проекту </a:t>
            </a:r>
            <a:r>
              <a:rPr lang="ru-RU" sz="4000" b="1">
                <a:solidFill>
                  <a:srgbClr val="246A6E"/>
                </a:solidFill>
                <a:effectLst>
                  <a:outerShdw blurRad="38100" dist="38100" dir="2700000" algn="tl">
                    <a:srgbClr val="000000">
                      <a:alpha val="43137"/>
                    </a:srgbClr>
                  </a:outerShdw>
                </a:effectLst>
                <a:latin typeface="Times New Roman" pitchFamily="18" charset="0"/>
                <a:cs typeface="Times New Roman" pitchFamily="18" charset="0"/>
              </a:rPr>
              <a:t>бюджета </a:t>
            </a:r>
          </a:p>
          <a:p>
            <a:pPr algn="ctr"/>
            <a:r>
              <a:rPr lang="ru-RU" sz="4000" b="1">
                <a:solidFill>
                  <a:srgbClr val="246A6E"/>
                </a:solidFill>
                <a:effectLst>
                  <a:outerShdw blurRad="38100" dist="38100" dir="2700000" algn="tl">
                    <a:srgbClr val="000000">
                      <a:alpha val="43137"/>
                    </a:srgbClr>
                  </a:outerShdw>
                </a:effectLst>
                <a:latin typeface="Times New Roman" pitchFamily="18" charset="0"/>
                <a:cs typeface="Times New Roman" pitchFamily="18" charset="0"/>
              </a:rPr>
              <a:t>сельского </a:t>
            </a:r>
            <a:r>
              <a:rPr lang="ru-RU" sz="4000" b="1" dirty="0">
                <a:solidFill>
                  <a:srgbClr val="246A6E"/>
                </a:solidFill>
                <a:effectLst>
                  <a:outerShdw blurRad="38100" dist="38100" dir="2700000" algn="tl">
                    <a:srgbClr val="000000">
                      <a:alpha val="43137"/>
                    </a:srgbClr>
                  </a:outerShdw>
                </a:effectLst>
                <a:latin typeface="Times New Roman" pitchFamily="18" charset="0"/>
                <a:cs typeface="Times New Roman" pitchFamily="18" charset="0"/>
              </a:rPr>
              <a:t>поселения Салым</a:t>
            </a:r>
          </a:p>
          <a:p>
            <a:pPr algn="ctr"/>
            <a:r>
              <a:rPr lang="ru-RU" sz="4000" b="1" dirty="0">
                <a:solidFill>
                  <a:srgbClr val="246A6E"/>
                </a:solidFill>
                <a:effectLst>
                  <a:outerShdw blurRad="38100" dist="38100" dir="2700000" algn="tl">
                    <a:srgbClr val="000000">
                      <a:alpha val="43137"/>
                    </a:srgbClr>
                  </a:outerShdw>
                </a:effectLst>
                <a:latin typeface="Times New Roman" pitchFamily="18" charset="0"/>
                <a:cs typeface="Times New Roman" pitchFamily="18" charset="0"/>
              </a:rPr>
              <a:t>на 2026 год </a:t>
            </a:r>
          </a:p>
          <a:p>
            <a:pPr algn="ctr"/>
            <a:r>
              <a:rPr lang="ru-RU" sz="4000" b="1" dirty="0">
                <a:solidFill>
                  <a:srgbClr val="246A6E"/>
                </a:solidFill>
                <a:effectLst>
                  <a:outerShdw blurRad="38100" dist="38100" dir="2700000" algn="tl">
                    <a:srgbClr val="000000">
                      <a:alpha val="43137"/>
                    </a:srgbClr>
                  </a:outerShdw>
                </a:effectLst>
                <a:latin typeface="Times New Roman" pitchFamily="18" charset="0"/>
                <a:cs typeface="Times New Roman" pitchFamily="18" charset="0"/>
              </a:rPr>
              <a:t>и плановый период </a:t>
            </a:r>
          </a:p>
          <a:p>
            <a:pPr algn="ctr"/>
            <a:r>
              <a:rPr lang="ru-RU" sz="4000" b="1" dirty="0">
                <a:solidFill>
                  <a:srgbClr val="246A6E"/>
                </a:solidFill>
                <a:effectLst>
                  <a:outerShdw blurRad="38100" dist="38100" dir="2700000" algn="tl">
                    <a:srgbClr val="000000">
                      <a:alpha val="43137"/>
                    </a:srgbClr>
                  </a:outerShdw>
                </a:effectLst>
                <a:latin typeface="Times New Roman" pitchFamily="18" charset="0"/>
                <a:cs typeface="Times New Roman" pitchFamily="18" charset="0"/>
              </a:rPr>
              <a:t>2027 и 2028 годов</a:t>
            </a:r>
          </a:p>
          <a:p>
            <a:pPr algn="r"/>
            <a:r>
              <a:rPr lang="ru-RU" sz="2000" b="1" dirty="0">
                <a:solidFill>
                  <a:srgbClr val="246A6E"/>
                </a:solidFill>
                <a:effectLst>
                  <a:outerShdw blurRad="38100" dist="38100" dir="2700000" algn="tl">
                    <a:srgbClr val="000000">
                      <a:alpha val="43137"/>
                    </a:srgbClr>
                  </a:outerShdw>
                </a:effectLst>
                <a:latin typeface="Times New Roman" pitchFamily="18" charset="0"/>
                <a:cs typeface="Times New Roman" pitchFamily="18" charset="0"/>
              </a:rPr>
              <a:t>04.12.2025</a:t>
            </a:r>
          </a:p>
        </p:txBody>
      </p:sp>
      <p:pic>
        <p:nvPicPr>
          <p:cNvPr id="1032" name="Picture 8" descr="C:\Users\Tester\Desktop\Бренд символы\патерны елки.png"/>
          <p:cNvPicPr>
            <a:picLocks noChangeAspect="1" noChangeArrowheads="1"/>
          </p:cNvPicPr>
          <p:nvPr/>
        </p:nvPicPr>
        <p:blipFill>
          <a:blip r:embed="rId4"/>
          <a:srcRect/>
          <a:stretch>
            <a:fillRect/>
          </a:stretch>
        </p:blipFill>
        <p:spPr bwMode="auto">
          <a:xfrm>
            <a:off x="0" y="5805264"/>
            <a:ext cx="9144000" cy="1052736"/>
          </a:xfrm>
          <a:prstGeom prst="rect">
            <a:avLst/>
          </a:prstGeom>
          <a:noFill/>
        </p:spPr>
      </p:pic>
      <p:sp>
        <p:nvSpPr>
          <p:cNvPr id="2" name="Номер слайда 1"/>
          <p:cNvSpPr>
            <a:spLocks noGrp="1"/>
          </p:cNvSpPr>
          <p:nvPr>
            <p:ph type="sldNum" sz="quarter" idx="12"/>
          </p:nvPr>
        </p:nvSpPr>
        <p:spPr/>
        <p:txBody>
          <a:bodyPr/>
          <a:lstStyle/>
          <a:p>
            <a:fld id="{B19B0651-EE4F-4900-A07F-96A6BFA9D0F0}" type="slidenum">
              <a:rPr lang="ru-RU" smtClean="0"/>
              <a:pPr/>
              <a:t>1</a:t>
            </a:fld>
            <a:endParaRPr lang="ru-RU"/>
          </a:p>
        </p:txBody>
      </p:sp>
    </p:spTree>
    <p:extLst>
      <p:ext uri="{BB962C8B-B14F-4D97-AF65-F5344CB8AC3E}">
        <p14:creationId xmlns:p14="http://schemas.microsoft.com/office/powerpoint/2010/main" val="2299903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Tester\Desktop\Бренд символы\Салым слева.png"/>
          <p:cNvPicPr>
            <a:picLocks noChangeAspect="1" noChangeArrowheads="1"/>
          </p:cNvPicPr>
          <p:nvPr/>
        </p:nvPicPr>
        <p:blipFill>
          <a:blip r:embed="rId2"/>
          <a:srcRect/>
          <a:stretch>
            <a:fillRect/>
          </a:stretch>
        </p:blipFill>
        <p:spPr bwMode="auto">
          <a:xfrm>
            <a:off x="0" y="0"/>
            <a:ext cx="9144000" cy="1052736"/>
          </a:xfrm>
          <a:prstGeom prst="rect">
            <a:avLst/>
          </a:prstGeom>
          <a:noFill/>
        </p:spPr>
      </p:pic>
      <p:sp>
        <p:nvSpPr>
          <p:cNvPr id="2" name="TextBox 1"/>
          <p:cNvSpPr txBox="1"/>
          <p:nvPr/>
        </p:nvSpPr>
        <p:spPr>
          <a:xfrm>
            <a:off x="179512" y="1078665"/>
            <a:ext cx="8964488" cy="446276"/>
          </a:xfrm>
          <a:prstGeom prst="rect">
            <a:avLst/>
          </a:prstGeom>
          <a:noFill/>
        </p:spPr>
        <p:txBody>
          <a:bodyPr wrap="square" rtlCol="0">
            <a:spAutoFit/>
          </a:bodyPr>
          <a:lstStyle/>
          <a:p>
            <a:r>
              <a:rPr lang="ru" sz="1150" b="1" spc="-50" dirty="0">
                <a:solidFill>
                  <a:srgbClr val="008080"/>
                </a:solidFill>
              </a:rPr>
              <a:t>Безвозмездные поступления </a:t>
            </a:r>
            <a:r>
              <a:rPr lang="ru" sz="1150" b="1" spc="-50" dirty="0"/>
              <a:t>– </a:t>
            </a:r>
            <a:r>
              <a:rPr lang="ru" sz="1150" b="1" dirty="0"/>
              <a:t>поступления в бюджет на безвозмездной и безвозвратной основе из вышестоящего бюджета (дотации, субсидии, субвенции, иные межбюджетные трансферты), а так же перечисления от юридических и физических лиц.</a:t>
            </a:r>
          </a:p>
        </p:txBody>
      </p:sp>
      <p:pic>
        <p:nvPicPr>
          <p:cNvPr id="10" name="Picture 8" descr="C:\Users\Tester\Desktop\Бренд символы\патерны елки.png"/>
          <p:cNvPicPr>
            <a:picLocks noChangeAspect="1" noChangeArrowheads="1"/>
          </p:cNvPicPr>
          <p:nvPr/>
        </p:nvPicPr>
        <p:blipFill>
          <a:blip r:embed="rId3"/>
          <a:srcRect/>
          <a:stretch>
            <a:fillRect/>
          </a:stretch>
        </p:blipFill>
        <p:spPr bwMode="auto">
          <a:xfrm>
            <a:off x="-1" y="6757774"/>
            <a:ext cx="9144001" cy="304439"/>
          </a:xfrm>
          <a:prstGeom prst="rect">
            <a:avLst/>
          </a:prstGeom>
          <a:noFill/>
        </p:spPr>
      </p:pic>
      <p:sp>
        <p:nvSpPr>
          <p:cNvPr id="3" name="Номер слайда 2"/>
          <p:cNvSpPr>
            <a:spLocks noGrp="1"/>
          </p:cNvSpPr>
          <p:nvPr>
            <p:ph type="sldNum" sz="quarter" idx="12"/>
          </p:nvPr>
        </p:nvSpPr>
        <p:spPr>
          <a:xfrm>
            <a:off x="6996363" y="6675437"/>
            <a:ext cx="2133600" cy="365125"/>
          </a:xfrm>
        </p:spPr>
        <p:txBody>
          <a:bodyPr/>
          <a:lstStyle/>
          <a:p>
            <a:fld id="{B19B0651-EE4F-4900-A07F-96A6BFA9D0F0}" type="slidenum">
              <a:rPr lang="ru-RU" smtClean="0"/>
              <a:pPr/>
              <a:t>10</a:t>
            </a:fld>
            <a:endParaRPr lang="ru-RU" dirty="0"/>
          </a:p>
        </p:txBody>
      </p:sp>
      <p:sp>
        <p:nvSpPr>
          <p:cNvPr id="12" name="Объект 5"/>
          <p:cNvSpPr txBox="1">
            <a:spLocks/>
          </p:cNvSpPr>
          <p:nvPr/>
        </p:nvSpPr>
        <p:spPr>
          <a:xfrm>
            <a:off x="4375082" y="-21583"/>
            <a:ext cx="4755976"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2000" b="1" dirty="0">
                <a:solidFill>
                  <a:srgbClr val="CCECFF"/>
                </a:solidFill>
                <a:effectLst>
                  <a:outerShdw blurRad="38100" dist="38100" dir="2700000" algn="tl">
                    <a:srgbClr val="000000">
                      <a:alpha val="43137"/>
                    </a:srgbClr>
                  </a:outerShdw>
                </a:effectLst>
              </a:rPr>
              <a:t>Структура и динамика </a:t>
            </a:r>
          </a:p>
          <a:p>
            <a:pPr marL="0" indent="0" algn="ctr">
              <a:buFont typeface="Arial" pitchFamily="34" charset="0"/>
              <a:buNone/>
            </a:pPr>
            <a:r>
              <a:rPr lang="ru-RU" sz="2000" b="1" dirty="0">
                <a:solidFill>
                  <a:srgbClr val="CCECFF"/>
                </a:solidFill>
                <a:effectLst>
                  <a:outerShdw blurRad="38100" dist="38100" dir="2700000" algn="tl">
                    <a:srgbClr val="000000">
                      <a:alpha val="43137"/>
                    </a:srgbClr>
                  </a:outerShdw>
                </a:effectLst>
              </a:rPr>
              <a:t>безвозмездных поступлений в бюджет </a:t>
            </a:r>
          </a:p>
          <a:p>
            <a:pPr marL="0" indent="0" algn="ctr">
              <a:buFont typeface="Arial" pitchFamily="34" charset="0"/>
              <a:buNone/>
            </a:pPr>
            <a:r>
              <a:rPr lang="ru-RU" sz="2000" b="1" dirty="0">
                <a:solidFill>
                  <a:srgbClr val="CCECFF"/>
                </a:solidFill>
                <a:effectLst>
                  <a:outerShdw blurRad="38100" dist="38100" dir="2700000" algn="tl">
                    <a:srgbClr val="000000">
                      <a:alpha val="43137"/>
                    </a:srgbClr>
                  </a:outerShdw>
                </a:effectLst>
              </a:rPr>
              <a:t>сельского поселения Салым</a:t>
            </a:r>
          </a:p>
        </p:txBody>
      </p:sp>
      <p:sp>
        <p:nvSpPr>
          <p:cNvPr id="36" name="Прямоугольник 35"/>
          <p:cNvSpPr/>
          <p:nvPr/>
        </p:nvSpPr>
        <p:spPr>
          <a:xfrm>
            <a:off x="4661756" y="1565105"/>
            <a:ext cx="4482244" cy="1449628"/>
          </a:xfrm>
          <a:prstGeom prst="rect">
            <a:avLst/>
          </a:prstGeom>
        </p:spPr>
        <p:txBody>
          <a:bodyPr wrap="square">
            <a:spAutoFit/>
          </a:bodyPr>
          <a:lstStyle/>
          <a:p>
            <a:pPr lvl="0" algn="just"/>
            <a:r>
              <a:rPr lang="ru-RU" sz="980" b="1" dirty="0">
                <a:solidFill>
                  <a:srgbClr val="006699"/>
                </a:solidFill>
              </a:rPr>
              <a:t>Безвозмездные поступления запланированы на 2026 год в размере 41 013,6 тыс.руб., на 2027 год – 28 615,4 тыс.руб., на 2028 год – 32 928,9 тыс.руб. </a:t>
            </a:r>
          </a:p>
          <a:p>
            <a:pPr lvl="0" algn="just"/>
            <a:r>
              <a:rPr lang="ru-RU" sz="980" b="1" dirty="0">
                <a:solidFill>
                  <a:srgbClr val="006699"/>
                </a:solidFill>
              </a:rPr>
              <a:t>Помимо дотаций, субсидий, субвенций и ИМБТ в бюджет поселения поступают денежные средства по договорам пожертвования. </a:t>
            </a:r>
          </a:p>
          <a:p>
            <a:pPr lvl="0" algn="just"/>
            <a:r>
              <a:rPr lang="ru-RU" sz="980" b="1" dirty="0">
                <a:solidFill>
                  <a:srgbClr val="006699"/>
                </a:solidFill>
              </a:rPr>
              <a:t>В 2025 году были перечислены денежные средства от ООО «Салым Петролеум Девелопмент» на сумму 17 700,0 тыс.руб, ООО «</a:t>
            </a:r>
            <a:r>
              <a:rPr lang="ru-RU" sz="980" b="1" dirty="0" err="1">
                <a:solidFill>
                  <a:srgbClr val="006699"/>
                </a:solidFill>
              </a:rPr>
              <a:t>ГазпромТрансгазСургут</a:t>
            </a:r>
            <a:r>
              <a:rPr lang="ru-RU" sz="980" b="1" dirty="0">
                <a:solidFill>
                  <a:srgbClr val="006699"/>
                </a:solidFill>
              </a:rPr>
              <a:t>» 50,0 тыс.руб., на реализацию мероприятий по содействию занятости молодежи от ООО «Теплотехник» в сумме 250,0 тыс.руб. </a:t>
            </a:r>
          </a:p>
        </p:txBody>
      </p:sp>
      <p:graphicFrame>
        <p:nvGraphicFramePr>
          <p:cNvPr id="38" name="Диаграмма 37"/>
          <p:cNvGraphicFramePr/>
          <p:nvPr>
            <p:extLst>
              <p:ext uri="{D42A27DB-BD31-4B8C-83A1-F6EECF244321}">
                <p14:modId xmlns:p14="http://schemas.microsoft.com/office/powerpoint/2010/main" val="3550397317"/>
              </p:ext>
            </p:extLst>
          </p:nvPr>
        </p:nvGraphicFramePr>
        <p:xfrm>
          <a:off x="7950" y="1471312"/>
          <a:ext cx="5068106" cy="3051279"/>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488252" y="2580768"/>
            <a:ext cx="583732" cy="369332"/>
          </a:xfrm>
          <a:prstGeom prst="rect">
            <a:avLst/>
          </a:prstGeom>
          <a:noFill/>
        </p:spPr>
        <p:txBody>
          <a:bodyPr wrap="square" rtlCol="0">
            <a:spAutoFit/>
          </a:bodyPr>
          <a:lstStyle/>
          <a:p>
            <a:r>
              <a:rPr lang="ru" b="1" spc="-50" dirty="0">
                <a:solidFill>
                  <a:srgbClr val="CC3300"/>
                </a:solidFill>
              </a:rPr>
              <a:t>30%</a:t>
            </a:r>
          </a:p>
        </p:txBody>
      </p:sp>
      <p:sp>
        <p:nvSpPr>
          <p:cNvPr id="26" name="TextBox 25"/>
          <p:cNvSpPr txBox="1"/>
          <p:nvPr/>
        </p:nvSpPr>
        <p:spPr>
          <a:xfrm>
            <a:off x="2118584" y="1772816"/>
            <a:ext cx="583732" cy="369332"/>
          </a:xfrm>
          <a:prstGeom prst="rect">
            <a:avLst/>
          </a:prstGeom>
          <a:noFill/>
        </p:spPr>
        <p:txBody>
          <a:bodyPr wrap="square" rtlCol="0">
            <a:spAutoFit/>
          </a:bodyPr>
          <a:lstStyle/>
          <a:p>
            <a:r>
              <a:rPr lang="ru" b="1" spc="-50" dirty="0">
                <a:solidFill>
                  <a:srgbClr val="CC3300"/>
                </a:solidFill>
              </a:rPr>
              <a:t>47%</a:t>
            </a:r>
          </a:p>
        </p:txBody>
      </p:sp>
      <p:graphicFrame>
        <p:nvGraphicFramePr>
          <p:cNvPr id="33" name="Диаграмма 32"/>
          <p:cNvGraphicFramePr/>
          <p:nvPr>
            <p:extLst>
              <p:ext uri="{D42A27DB-BD31-4B8C-83A1-F6EECF244321}">
                <p14:modId xmlns:p14="http://schemas.microsoft.com/office/powerpoint/2010/main" val="1883095747"/>
              </p:ext>
            </p:extLst>
          </p:nvPr>
        </p:nvGraphicFramePr>
        <p:xfrm>
          <a:off x="5290592" y="2743122"/>
          <a:ext cx="3673896" cy="20172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Диаграмма 33"/>
          <p:cNvGraphicFramePr/>
          <p:nvPr>
            <p:extLst>
              <p:ext uri="{D42A27DB-BD31-4B8C-83A1-F6EECF244321}">
                <p14:modId xmlns:p14="http://schemas.microsoft.com/office/powerpoint/2010/main" val="393109815"/>
              </p:ext>
            </p:extLst>
          </p:nvPr>
        </p:nvGraphicFramePr>
        <p:xfrm>
          <a:off x="53254" y="4750842"/>
          <a:ext cx="2646538" cy="2006932"/>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780118" y="3574146"/>
            <a:ext cx="583732" cy="369332"/>
          </a:xfrm>
          <a:prstGeom prst="rect">
            <a:avLst/>
          </a:prstGeom>
          <a:noFill/>
        </p:spPr>
        <p:txBody>
          <a:bodyPr wrap="square" rtlCol="0">
            <a:spAutoFit/>
          </a:bodyPr>
          <a:lstStyle/>
          <a:p>
            <a:r>
              <a:rPr lang="ru" b="1" spc="-50" dirty="0">
                <a:solidFill>
                  <a:srgbClr val="CC3300"/>
                </a:solidFill>
              </a:rPr>
              <a:t>19%</a:t>
            </a:r>
          </a:p>
        </p:txBody>
      </p:sp>
      <p:graphicFrame>
        <p:nvGraphicFramePr>
          <p:cNvPr id="17" name="Диаграмма 16"/>
          <p:cNvGraphicFramePr/>
          <p:nvPr>
            <p:extLst>
              <p:ext uri="{D42A27DB-BD31-4B8C-83A1-F6EECF244321}">
                <p14:modId xmlns:p14="http://schemas.microsoft.com/office/powerpoint/2010/main" val="3454911042"/>
              </p:ext>
            </p:extLst>
          </p:nvPr>
        </p:nvGraphicFramePr>
        <p:xfrm>
          <a:off x="2627784" y="4217948"/>
          <a:ext cx="3281781" cy="26400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Диаграмма 17"/>
          <p:cNvGraphicFramePr/>
          <p:nvPr>
            <p:extLst>
              <p:ext uri="{D42A27DB-BD31-4B8C-83A1-F6EECF244321}">
                <p14:modId xmlns:p14="http://schemas.microsoft.com/office/powerpoint/2010/main" val="2635313405"/>
              </p:ext>
            </p:extLst>
          </p:nvPr>
        </p:nvGraphicFramePr>
        <p:xfrm>
          <a:off x="6178731" y="4833116"/>
          <a:ext cx="2952327" cy="2017242"/>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Box 41"/>
          <p:cNvSpPr txBox="1"/>
          <p:nvPr/>
        </p:nvSpPr>
        <p:spPr>
          <a:xfrm>
            <a:off x="1028435" y="2776050"/>
            <a:ext cx="1656184" cy="4924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 sz="1300" b="1" spc="-50" dirty="0">
                <a:solidFill>
                  <a:srgbClr val="1BB5B1"/>
                </a:solidFill>
              </a:rPr>
              <a:t>2027 год -</a:t>
            </a:r>
          </a:p>
          <a:p>
            <a:pPr algn="ctr"/>
            <a:r>
              <a:rPr lang="ru" sz="1300" b="1" spc="-50" dirty="0">
                <a:solidFill>
                  <a:srgbClr val="C00000"/>
                </a:solidFill>
              </a:rPr>
              <a:t>28 615,4 тыс.руб.</a:t>
            </a:r>
          </a:p>
        </p:txBody>
      </p:sp>
      <p:sp>
        <p:nvSpPr>
          <p:cNvPr id="20" name="TextBox 41"/>
          <p:cNvSpPr txBox="1"/>
          <p:nvPr/>
        </p:nvSpPr>
        <p:spPr>
          <a:xfrm>
            <a:off x="1071984" y="3237715"/>
            <a:ext cx="1656184" cy="4924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 sz="1300" b="1" spc="-50" dirty="0">
                <a:solidFill>
                  <a:srgbClr val="1BB5B1"/>
                </a:solidFill>
              </a:rPr>
              <a:t>2028 год -</a:t>
            </a:r>
          </a:p>
          <a:p>
            <a:pPr algn="ctr"/>
            <a:r>
              <a:rPr lang="ru" sz="1300" b="1" spc="-50" dirty="0">
                <a:solidFill>
                  <a:srgbClr val="C00000"/>
                </a:solidFill>
              </a:rPr>
              <a:t>32 928,9 тыс.руб.</a:t>
            </a:r>
          </a:p>
        </p:txBody>
      </p:sp>
    </p:spTree>
    <p:extLst>
      <p:ext uri="{BB962C8B-B14F-4D97-AF65-F5344CB8AC3E}">
        <p14:creationId xmlns:p14="http://schemas.microsoft.com/office/powerpoint/2010/main" val="114214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Tester\Desktop\Бренд символы\Салым слева.png"/>
          <p:cNvPicPr>
            <a:picLocks noChangeAspect="1" noChangeArrowheads="1"/>
          </p:cNvPicPr>
          <p:nvPr/>
        </p:nvPicPr>
        <p:blipFill>
          <a:blip r:embed="rId2"/>
          <a:srcRect/>
          <a:stretch>
            <a:fillRect/>
          </a:stretch>
        </p:blipFill>
        <p:spPr bwMode="auto">
          <a:xfrm>
            <a:off x="0" y="0"/>
            <a:ext cx="9144000" cy="1052736"/>
          </a:xfrm>
          <a:prstGeom prst="rect">
            <a:avLst/>
          </a:prstGeom>
          <a:noFill/>
        </p:spPr>
      </p:pic>
      <p:sp>
        <p:nvSpPr>
          <p:cNvPr id="3" name="Номер слайда 2"/>
          <p:cNvSpPr>
            <a:spLocks noGrp="1"/>
          </p:cNvSpPr>
          <p:nvPr>
            <p:ph type="sldNum" sz="quarter" idx="12"/>
          </p:nvPr>
        </p:nvSpPr>
        <p:spPr/>
        <p:txBody>
          <a:bodyPr/>
          <a:lstStyle/>
          <a:p>
            <a:fld id="{B19B0651-EE4F-4900-A07F-96A6BFA9D0F0}" type="slidenum">
              <a:rPr lang="ru-RU" smtClean="0"/>
              <a:pPr/>
              <a:t>11</a:t>
            </a:fld>
            <a:endParaRPr lang="ru-RU"/>
          </a:p>
        </p:txBody>
      </p:sp>
      <p:sp>
        <p:nvSpPr>
          <p:cNvPr id="12" name="Объект 5"/>
          <p:cNvSpPr txBox="1">
            <a:spLocks/>
          </p:cNvSpPr>
          <p:nvPr/>
        </p:nvSpPr>
        <p:spPr>
          <a:xfrm>
            <a:off x="4242080" y="0"/>
            <a:ext cx="4902664"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600" b="1" dirty="0">
                <a:solidFill>
                  <a:srgbClr val="CCFFFF"/>
                </a:solidFill>
                <a:effectLst>
                  <a:outerShdw blurRad="38100" dist="38100" dir="2700000" algn="tl">
                    <a:srgbClr val="000000">
                      <a:alpha val="43137"/>
                    </a:srgbClr>
                  </a:outerShdw>
                </a:effectLst>
              </a:rPr>
              <a:t>Сведения об оценке налоговых льгот (налоговых расходов), предоставляемых в соответствии с Решениями, принятыми Советом депутатов сельского поселения Салым</a:t>
            </a:r>
          </a:p>
        </p:txBody>
      </p:sp>
      <p:graphicFrame>
        <p:nvGraphicFramePr>
          <p:cNvPr id="4" name="Таблица 3"/>
          <p:cNvGraphicFramePr>
            <a:graphicFrameLocks noGrp="1"/>
          </p:cNvGraphicFramePr>
          <p:nvPr>
            <p:extLst>
              <p:ext uri="{D42A27DB-BD31-4B8C-83A1-F6EECF244321}">
                <p14:modId xmlns:p14="http://schemas.microsoft.com/office/powerpoint/2010/main" val="3667793592"/>
              </p:ext>
            </p:extLst>
          </p:nvPr>
        </p:nvGraphicFramePr>
        <p:xfrm>
          <a:off x="33502" y="1588686"/>
          <a:ext cx="8951182" cy="4144568"/>
        </p:xfrm>
        <a:graphic>
          <a:graphicData uri="http://schemas.openxmlformats.org/drawingml/2006/table">
            <a:tbl>
              <a:tblPr firstRow="1" bandRow="1">
                <a:tableStyleId>{5C22544A-7EE6-4342-B048-85BDC9FD1C3A}</a:tableStyleId>
              </a:tblPr>
              <a:tblGrid>
                <a:gridCol w="7781306">
                  <a:extLst>
                    <a:ext uri="{9D8B030D-6E8A-4147-A177-3AD203B41FA5}">
                      <a16:colId xmlns:a16="http://schemas.microsoft.com/office/drawing/2014/main" val="20000"/>
                    </a:ext>
                  </a:extLst>
                </a:gridCol>
                <a:gridCol w="1169876">
                  <a:extLst>
                    <a:ext uri="{9D8B030D-6E8A-4147-A177-3AD203B41FA5}">
                      <a16:colId xmlns:a16="http://schemas.microsoft.com/office/drawing/2014/main" val="20001"/>
                    </a:ext>
                  </a:extLst>
                </a:gridCol>
              </a:tblGrid>
              <a:tr h="3820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 sz="1000" b="1" dirty="0">
                          <a:solidFill>
                            <a:schemeClr val="bg1"/>
                          </a:solidFill>
                        </a:rPr>
                        <a:t>Категория плательщиков</a:t>
                      </a:r>
                      <a:r>
                        <a:rPr lang="ru" sz="1000" b="1" baseline="0" dirty="0">
                          <a:solidFill>
                            <a:schemeClr val="bg1"/>
                          </a:solidFill>
                        </a:rPr>
                        <a:t> </a:t>
                      </a:r>
                      <a:r>
                        <a:rPr lang="ru" sz="1200" b="1" baseline="0" dirty="0">
                          <a:solidFill>
                            <a:srgbClr val="FFC000"/>
                          </a:solidFill>
                        </a:rPr>
                        <a:t>н</a:t>
                      </a:r>
                      <a:r>
                        <a:rPr lang="ru" sz="1200" b="1" dirty="0">
                          <a:solidFill>
                            <a:srgbClr val="FFC000"/>
                          </a:solidFill>
                        </a:rPr>
                        <a:t>алога на имущество физических лиц</a:t>
                      </a:r>
                      <a:r>
                        <a:rPr lang="ru" sz="1000" b="1" dirty="0">
                          <a:solidFill>
                            <a:schemeClr val="bg1"/>
                          </a:solidFill>
                        </a:rPr>
                        <a:t>, для которых предусмотрены налоговые льготы</a:t>
                      </a:r>
                      <a:endParaRPr lang="ru-RU" sz="1000" dirty="0">
                        <a:solidFill>
                          <a:schemeClr val="bg1"/>
                        </a:solidFill>
                      </a:endParaRPr>
                    </a:p>
                  </a:txBody>
                  <a:tcPr>
                    <a:solidFill>
                      <a:srgbClr val="009999"/>
                    </a:solidFill>
                  </a:tcPr>
                </a:tc>
                <a:tc>
                  <a:txBody>
                    <a:bodyPr/>
                    <a:lstStyle/>
                    <a:p>
                      <a:pPr algn="ctr"/>
                      <a:r>
                        <a:rPr lang="ru-RU" sz="900" b="1" dirty="0"/>
                        <a:t>Воспользовались за 2024 год</a:t>
                      </a:r>
                    </a:p>
                  </a:txBody>
                  <a:tcPr>
                    <a:solidFill>
                      <a:srgbClr val="009999"/>
                    </a:solidFill>
                  </a:tcPr>
                </a:tc>
                <a:extLst>
                  <a:ext uri="{0D108BD9-81ED-4DB2-BD59-A6C34878D82A}">
                    <a16:rowId xmlns:a16="http://schemas.microsoft.com/office/drawing/2014/main" val="10000"/>
                  </a:ext>
                </a:extLst>
              </a:tr>
              <a:tr h="355112">
                <a:tc>
                  <a:txBody>
                    <a:bodyPr/>
                    <a:lstStyle/>
                    <a:p>
                      <a:pPr marL="171450" indent="-171450">
                        <a:buFont typeface="Wingdings" pitchFamily="2" charset="2"/>
                        <a:buChar char="ü"/>
                      </a:pPr>
                      <a:r>
                        <a:rPr lang="ru-RU" sz="800" b="1" dirty="0">
                          <a:solidFill>
                            <a:srgbClr val="006699"/>
                          </a:solidFill>
                        </a:rPr>
                        <a:t>представители коренных малочисленных народов Севера (ханты, манси, ненцы), сохраняющие традиционные образ жизни, хозяйствование и промыслы и проживающие на территории сельского поселения Салым</a:t>
                      </a:r>
                    </a:p>
                  </a:txBody>
                  <a:tcPr/>
                </a:tc>
                <a:tc>
                  <a:txBody>
                    <a:bodyPr/>
                    <a:lstStyle/>
                    <a:p>
                      <a:pPr algn="ctr"/>
                      <a:r>
                        <a:rPr lang="ru-RU" sz="800" b="1" dirty="0">
                          <a:solidFill>
                            <a:srgbClr val="006699"/>
                          </a:solidFill>
                        </a:rPr>
                        <a:t>6</a:t>
                      </a:r>
                    </a:p>
                  </a:txBody>
                  <a:tcPr/>
                </a:tc>
                <a:extLst>
                  <a:ext uri="{0D108BD9-81ED-4DB2-BD59-A6C34878D82A}">
                    <a16:rowId xmlns:a16="http://schemas.microsoft.com/office/drawing/2014/main" val="10001"/>
                  </a:ext>
                </a:extLst>
              </a:tr>
              <a:tr h="350180">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800" b="1" dirty="0">
                          <a:solidFill>
                            <a:srgbClr val="006699"/>
                          </a:solidFill>
                        </a:rPr>
                        <a:t>бывшие несовершеннолетние узники концлагерей, гетто и других мест принудительного содержания, созданных фашистами и их союзниками в период второй мировой войны</a:t>
                      </a:r>
                    </a:p>
                  </a:txBody>
                  <a:tcPr/>
                </a:tc>
                <a:tc>
                  <a:txBody>
                    <a:bodyPr/>
                    <a:lstStyle/>
                    <a:p>
                      <a:pPr algn="ctr"/>
                      <a:r>
                        <a:rPr lang="ru-RU" sz="800" b="1" dirty="0">
                          <a:solidFill>
                            <a:srgbClr val="006699"/>
                          </a:solidFill>
                        </a:rPr>
                        <a:t>-</a:t>
                      </a:r>
                    </a:p>
                  </a:txBody>
                  <a:tcPr/>
                </a:tc>
                <a:extLst>
                  <a:ext uri="{0D108BD9-81ED-4DB2-BD59-A6C34878D82A}">
                    <a16:rowId xmlns:a16="http://schemas.microsoft.com/office/drawing/2014/main" val="10002"/>
                  </a:ext>
                </a:extLst>
              </a:tr>
              <a:tr h="350180">
                <a:tc>
                  <a:txBody>
                    <a:bodyPr/>
                    <a:lstStyle/>
                    <a:p>
                      <a:pPr marL="171450" indent="-171450">
                        <a:buFont typeface="Wingdings" pitchFamily="2" charset="2"/>
                        <a:buChar char="ü"/>
                      </a:pPr>
                      <a:r>
                        <a:rPr lang="ru-RU" sz="800" b="1" kern="1200" dirty="0">
                          <a:solidFill>
                            <a:srgbClr val="006699"/>
                          </a:solidFill>
                          <a:effectLst/>
                          <a:latin typeface="+mn-lt"/>
                          <a:ea typeface="+mn-ea"/>
                          <a:cs typeface="+mn-cs"/>
                        </a:rPr>
                        <a:t>многодетные семьи, воспитывающие трех и более детей в возрасте до 18 лет, при наличии удостоверения, регламентирующего статус многодетной семьи из числа граждан Российской Федерации, проживающих на территории сельского поселения Салым</a:t>
                      </a:r>
                      <a:endParaRPr lang="ru-RU" sz="800" b="1" dirty="0">
                        <a:solidFill>
                          <a:srgbClr val="006699"/>
                        </a:solidFill>
                      </a:endParaRPr>
                    </a:p>
                  </a:txBody>
                  <a:tcPr/>
                </a:tc>
                <a:tc>
                  <a:txBody>
                    <a:bodyPr/>
                    <a:lstStyle/>
                    <a:p>
                      <a:pPr algn="ctr"/>
                      <a:r>
                        <a:rPr lang="ru-RU" sz="800" b="1" dirty="0">
                          <a:solidFill>
                            <a:srgbClr val="006699"/>
                          </a:solidFill>
                        </a:rPr>
                        <a:t>25</a:t>
                      </a:r>
                    </a:p>
                  </a:txBody>
                  <a:tcPr/>
                </a:tc>
                <a:extLst>
                  <a:ext uri="{0D108BD9-81ED-4DB2-BD59-A6C34878D82A}">
                    <a16:rowId xmlns:a16="http://schemas.microsoft.com/office/drawing/2014/main" val="10003"/>
                  </a:ext>
                </a:extLst>
              </a:tr>
              <a:tr h="477518">
                <a:tc>
                  <a:txBody>
                    <a:bodyPr/>
                    <a:lstStyle/>
                    <a:p>
                      <a:pPr marL="171450" indent="-171450">
                        <a:buFont typeface="Wingdings" pitchFamily="2" charset="2"/>
                        <a:buChar char="ü"/>
                      </a:pPr>
                      <a:r>
                        <a:rPr lang="ru-RU" sz="800" b="1" kern="1200" dirty="0">
                          <a:solidFill>
                            <a:srgbClr val="006699"/>
                          </a:solidFill>
                          <a:effectLst/>
                          <a:latin typeface="+mn-lt"/>
                          <a:ea typeface="+mn-ea"/>
                          <a:cs typeface="+mn-cs"/>
                        </a:rPr>
                        <a:t>молодые специалисты в течение трех лет после окончания учебного заведения при наличии диплома об окончании профессиональных образовательных организаций или образовательных организаций высшего образования по образовательным программам среднего профессионального образования или высшего образования</a:t>
                      </a:r>
                      <a:endParaRPr lang="ru-RU" sz="800" b="1" dirty="0">
                        <a:solidFill>
                          <a:srgbClr val="006699"/>
                        </a:solidFill>
                      </a:endParaRPr>
                    </a:p>
                  </a:txBody>
                  <a:tcPr/>
                </a:tc>
                <a:tc>
                  <a:txBody>
                    <a:bodyPr/>
                    <a:lstStyle/>
                    <a:p>
                      <a:pPr algn="ctr"/>
                      <a:r>
                        <a:rPr lang="ru-RU" sz="800" b="1" dirty="0">
                          <a:solidFill>
                            <a:srgbClr val="006699"/>
                          </a:solidFill>
                        </a:rPr>
                        <a:t>-</a:t>
                      </a:r>
                    </a:p>
                  </a:txBody>
                  <a:tcPr/>
                </a:tc>
                <a:extLst>
                  <a:ext uri="{0D108BD9-81ED-4DB2-BD59-A6C34878D82A}">
                    <a16:rowId xmlns:a16="http://schemas.microsoft.com/office/drawing/2014/main" val="10004"/>
                  </a:ext>
                </a:extLst>
              </a:tr>
              <a:tr h="350180">
                <a:tc>
                  <a:txBody>
                    <a:bodyPr/>
                    <a:lstStyle/>
                    <a:p>
                      <a:pPr marL="171450" indent="-171450">
                        <a:buFont typeface="Wingdings" pitchFamily="2" charset="2"/>
                        <a:buChar char="ü"/>
                      </a:pPr>
                      <a:r>
                        <a:rPr lang="ru-RU" sz="800" b="1" kern="1200" dirty="0">
                          <a:solidFill>
                            <a:srgbClr val="006699"/>
                          </a:solidFill>
                          <a:effectLst/>
                          <a:latin typeface="+mn-lt"/>
                          <a:ea typeface="+mn-ea"/>
                          <a:cs typeface="+mn-cs"/>
                        </a:rPr>
                        <a:t>студенты и слушатели, обучающиеся на дневных отделениях высших и средних специальных учебных заведений, учащиеся профессионально-технических училищ, имеющие облагаемые налогом объекты на территории сельского поселения Салым</a:t>
                      </a:r>
                      <a:endParaRPr lang="ru-RU" sz="800" b="1" dirty="0">
                        <a:solidFill>
                          <a:srgbClr val="006699"/>
                        </a:solidFill>
                      </a:endParaRPr>
                    </a:p>
                  </a:txBody>
                  <a:tcPr/>
                </a:tc>
                <a:tc>
                  <a:txBody>
                    <a:bodyPr/>
                    <a:lstStyle/>
                    <a:p>
                      <a:pPr algn="ctr"/>
                      <a:r>
                        <a:rPr lang="ru-RU" sz="800" b="1" dirty="0">
                          <a:solidFill>
                            <a:srgbClr val="006699"/>
                          </a:solidFill>
                        </a:rPr>
                        <a:t>2</a:t>
                      </a:r>
                    </a:p>
                  </a:txBody>
                  <a:tcPr/>
                </a:tc>
                <a:extLst>
                  <a:ext uri="{0D108BD9-81ED-4DB2-BD59-A6C34878D82A}">
                    <a16:rowId xmlns:a16="http://schemas.microsoft.com/office/drawing/2014/main" val="10005"/>
                  </a:ext>
                </a:extLst>
              </a:tr>
              <a:tr h="222842">
                <a:tc>
                  <a:txBody>
                    <a:bodyPr/>
                    <a:lstStyle/>
                    <a:p>
                      <a:pPr marL="171450" indent="-171450">
                        <a:buFont typeface="Wingdings" pitchFamily="2" charset="2"/>
                        <a:buChar char="ü"/>
                      </a:pPr>
                      <a:r>
                        <a:rPr lang="ru-RU" sz="800" b="1" kern="1200" dirty="0">
                          <a:solidFill>
                            <a:srgbClr val="006699"/>
                          </a:solidFill>
                          <a:effectLst/>
                          <a:latin typeface="+mn-lt"/>
                          <a:ea typeface="+mn-ea"/>
                          <a:cs typeface="+mn-cs"/>
                        </a:rPr>
                        <a:t>несовершеннолетние владельцы долей имущества, не достигшие 18-летнего возраста</a:t>
                      </a:r>
                      <a:endParaRPr lang="ru-RU" sz="800" b="1" dirty="0">
                        <a:solidFill>
                          <a:srgbClr val="006699"/>
                        </a:solidFill>
                      </a:endParaRPr>
                    </a:p>
                  </a:txBody>
                  <a:tcPr/>
                </a:tc>
                <a:tc>
                  <a:txBody>
                    <a:bodyPr/>
                    <a:lstStyle/>
                    <a:p>
                      <a:pPr algn="ctr"/>
                      <a:r>
                        <a:rPr lang="ru-RU" sz="800" b="1" dirty="0">
                          <a:solidFill>
                            <a:srgbClr val="006699"/>
                          </a:solidFill>
                        </a:rPr>
                        <a:t>242</a:t>
                      </a:r>
                    </a:p>
                  </a:txBody>
                  <a:tcPr/>
                </a:tc>
                <a:extLst>
                  <a:ext uri="{0D108BD9-81ED-4DB2-BD59-A6C34878D82A}">
                    <a16:rowId xmlns:a16="http://schemas.microsoft.com/office/drawing/2014/main" val="10006"/>
                  </a:ext>
                </a:extLst>
              </a:tr>
              <a:tr h="350180">
                <a:tc>
                  <a:txBody>
                    <a:bodyPr/>
                    <a:lstStyle/>
                    <a:p>
                      <a:pPr marL="171450" indent="-171450">
                        <a:buFont typeface="Wingdings" pitchFamily="2" charset="2"/>
                        <a:buChar char="ü"/>
                      </a:pPr>
                      <a:r>
                        <a:rPr lang="ru-RU" sz="800" b="1" kern="1200" dirty="0">
                          <a:solidFill>
                            <a:srgbClr val="006699"/>
                          </a:solidFill>
                          <a:effectLst/>
                          <a:latin typeface="+mn-lt"/>
                          <a:ea typeface="+mn-ea"/>
                          <a:cs typeface="+mn-cs"/>
                        </a:rPr>
                        <a:t>неработающие трудоспособные лица, осуществляющие уход за инвалидами 1 группы или престарелыми, нуждающимися в постороннем уходе, по заключению лечебного учреждения, а также за детьми-инвалидами в возрасте до 18 лет</a:t>
                      </a:r>
                      <a:endParaRPr lang="ru-RU" sz="800" b="1" dirty="0">
                        <a:solidFill>
                          <a:srgbClr val="006699"/>
                        </a:solidFill>
                      </a:endParaRPr>
                    </a:p>
                  </a:txBody>
                  <a:tcPr/>
                </a:tc>
                <a:tc>
                  <a:txBody>
                    <a:bodyPr/>
                    <a:lstStyle/>
                    <a:p>
                      <a:pPr algn="ctr"/>
                      <a:r>
                        <a:rPr lang="ru-RU" sz="800" b="1" dirty="0">
                          <a:solidFill>
                            <a:srgbClr val="006699"/>
                          </a:solidFill>
                        </a:rPr>
                        <a:t>-</a:t>
                      </a:r>
                    </a:p>
                  </a:txBody>
                  <a:tcPr/>
                </a:tc>
                <a:extLst>
                  <a:ext uri="{0D108BD9-81ED-4DB2-BD59-A6C34878D82A}">
                    <a16:rowId xmlns:a16="http://schemas.microsoft.com/office/drawing/2014/main" val="10007"/>
                  </a:ext>
                </a:extLst>
              </a:tr>
              <a:tr h="230370">
                <a:tc>
                  <a:txBody>
                    <a:bodyPr/>
                    <a:lstStyle/>
                    <a:p>
                      <a:pPr marL="171450" indent="-171450">
                        <a:buFont typeface="Wingdings" pitchFamily="2" charset="2"/>
                        <a:buChar char="ü"/>
                      </a:pPr>
                      <a:r>
                        <a:rPr lang="ru-RU" sz="800" b="1" kern="1200" dirty="0">
                          <a:solidFill>
                            <a:srgbClr val="006699"/>
                          </a:solidFill>
                          <a:effectLst/>
                          <a:latin typeface="+mn-lt"/>
                          <a:ea typeface="+mn-ea"/>
                          <a:cs typeface="+mn-cs"/>
                        </a:rPr>
                        <a:t>солдаты-срочники, проходящие срочную военную службу в рядах Вооруженных Сил Российской Федерации</a:t>
                      </a:r>
                      <a:endParaRPr lang="ru-RU" sz="800" b="1" dirty="0">
                        <a:solidFill>
                          <a:srgbClr val="006699"/>
                        </a:solidFill>
                      </a:endParaRPr>
                    </a:p>
                  </a:txBody>
                  <a:tcPr/>
                </a:tc>
                <a:tc>
                  <a:txBody>
                    <a:bodyPr/>
                    <a:lstStyle/>
                    <a:p>
                      <a:pPr algn="ctr"/>
                      <a:r>
                        <a:rPr lang="ru-RU" sz="800" b="1" dirty="0">
                          <a:solidFill>
                            <a:srgbClr val="006699"/>
                          </a:solidFill>
                        </a:rPr>
                        <a:t>-</a:t>
                      </a:r>
                    </a:p>
                  </a:txBody>
                  <a:tcPr/>
                </a:tc>
                <a:extLst>
                  <a:ext uri="{0D108BD9-81ED-4DB2-BD59-A6C34878D82A}">
                    <a16:rowId xmlns:a16="http://schemas.microsoft.com/office/drawing/2014/main" val="10008"/>
                  </a:ext>
                </a:extLst>
              </a:tr>
              <a:tr h="350180">
                <a:tc>
                  <a:txBody>
                    <a:bodyPr/>
                    <a:lstStyle/>
                    <a:p>
                      <a:pPr marL="171450" indent="-171450">
                        <a:buFont typeface="Wingdings" pitchFamily="2" charset="2"/>
                        <a:buChar char="ü"/>
                      </a:pPr>
                      <a:r>
                        <a:rPr lang="ru-RU" sz="800" b="1" kern="1200" dirty="0">
                          <a:solidFill>
                            <a:srgbClr val="006699"/>
                          </a:solidFill>
                          <a:effectLst/>
                          <a:latin typeface="+mn-lt"/>
                          <a:ea typeface="+mn-ea"/>
                          <a:cs typeface="+mn-cs"/>
                        </a:rPr>
                        <a:t>отцы, воспитывающие детей без матерей, и одинокие матери, имеющие детей в возрасте до 16 лет или учащихся общеобразовательных учреждений в возрасте до 18 лет, при наличии постановки на учет в органах социальной защиты населения</a:t>
                      </a:r>
                      <a:endParaRPr lang="ru-RU" sz="800" b="1" dirty="0">
                        <a:solidFill>
                          <a:srgbClr val="006699"/>
                        </a:solidFill>
                      </a:endParaRPr>
                    </a:p>
                  </a:txBody>
                  <a:tcPr/>
                </a:tc>
                <a:tc>
                  <a:txBody>
                    <a:bodyPr/>
                    <a:lstStyle/>
                    <a:p>
                      <a:pPr algn="ctr"/>
                      <a:r>
                        <a:rPr lang="ru-RU" sz="800" b="1" dirty="0">
                          <a:solidFill>
                            <a:srgbClr val="006699"/>
                          </a:solidFill>
                        </a:rPr>
                        <a:t>-</a:t>
                      </a:r>
                    </a:p>
                  </a:txBody>
                  <a:tcPr/>
                </a:tc>
                <a:extLst>
                  <a:ext uri="{0D108BD9-81ED-4DB2-BD59-A6C34878D82A}">
                    <a16:rowId xmlns:a16="http://schemas.microsoft.com/office/drawing/2014/main" val="10009"/>
                  </a:ext>
                </a:extLst>
              </a:tr>
              <a:tr h="222842">
                <a:tc>
                  <a:txBody>
                    <a:bodyPr/>
                    <a:lstStyle/>
                    <a:p>
                      <a:pPr marL="171450" indent="-171450">
                        <a:buFont typeface="Wingdings" pitchFamily="2" charset="2"/>
                        <a:buChar char="ü"/>
                      </a:pPr>
                      <a:r>
                        <a:rPr lang="ru-RU" sz="800" b="1" kern="1200" dirty="0">
                          <a:solidFill>
                            <a:srgbClr val="006699"/>
                          </a:solidFill>
                          <a:effectLst/>
                          <a:latin typeface="+mn-lt"/>
                          <a:ea typeface="+mn-ea"/>
                          <a:cs typeface="+mn-cs"/>
                        </a:rPr>
                        <a:t>работники добровольной пожарной охраны, внесенные в реестр добровольных пожарных добровольной пожарной охраны сельского поселения Салым</a:t>
                      </a:r>
                      <a:endParaRPr lang="ru-RU" sz="800" b="1" dirty="0">
                        <a:solidFill>
                          <a:srgbClr val="006699"/>
                        </a:solidFill>
                      </a:endParaRPr>
                    </a:p>
                  </a:txBody>
                  <a:tcPr/>
                </a:tc>
                <a:tc>
                  <a:txBody>
                    <a:bodyPr/>
                    <a:lstStyle/>
                    <a:p>
                      <a:pPr algn="ctr"/>
                      <a:r>
                        <a:rPr lang="ru-RU" sz="800" b="1" dirty="0">
                          <a:solidFill>
                            <a:srgbClr val="006699"/>
                          </a:solidFill>
                        </a:rPr>
                        <a:t>-</a:t>
                      </a:r>
                    </a:p>
                  </a:txBody>
                  <a:tcPr/>
                </a:tc>
                <a:extLst>
                  <a:ext uri="{0D108BD9-81ED-4DB2-BD59-A6C34878D82A}">
                    <a16:rowId xmlns:a16="http://schemas.microsoft.com/office/drawing/2014/main" val="10010"/>
                  </a:ext>
                </a:extLst>
              </a:tr>
              <a:tr h="502969">
                <a:tc>
                  <a: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800" b="1" kern="1200" dirty="0">
                          <a:solidFill>
                            <a:srgbClr val="006699"/>
                          </a:solidFill>
                          <a:effectLst/>
                          <a:latin typeface="+mn-lt"/>
                          <a:ea typeface="+mn-ea"/>
                          <a:cs typeface="+mn-cs"/>
                        </a:rPr>
                        <a:t>члены Народной дружины сельского поселения Салым. Основанием для предоставления льготы данной категории налогоплательщиков считать предоставление в налоговые органы удостоверения народного дружинника, форма которого утверждена Законом ХМАО - Югры </a:t>
                      </a:r>
                      <a:r>
                        <a:rPr lang="ru-RU" sz="800" b="1" u="none" strike="noStrike" kern="1200" dirty="0">
                          <a:solidFill>
                            <a:srgbClr val="006699"/>
                          </a:solidFill>
                          <a:effectLst/>
                          <a:latin typeface="+mn-lt"/>
                          <a:ea typeface="+mn-ea"/>
                          <a:cs typeface="+mn-cs"/>
                        </a:rPr>
                        <a:t>от 19.11.2014 N 95-оз "О регулировании отдельных вопросов участия граждан в охране общественного порядка в Ханты-Мансийском автономном округе - Югре"</a:t>
                      </a:r>
                      <a:endParaRPr lang="ru-RU" sz="800" b="1" kern="1200" dirty="0">
                        <a:solidFill>
                          <a:srgbClr val="006699"/>
                        </a:solidFill>
                        <a:effectLst/>
                        <a:latin typeface="+mn-lt"/>
                        <a:ea typeface="+mn-ea"/>
                        <a:cs typeface="+mn-cs"/>
                      </a:endParaRPr>
                    </a:p>
                  </a:txBody>
                  <a:tcPr/>
                </a:tc>
                <a:tc>
                  <a:txBody>
                    <a:bodyPr/>
                    <a:lstStyle/>
                    <a:p>
                      <a:pPr algn="ctr"/>
                      <a:r>
                        <a:rPr lang="ru-RU" sz="800" b="1" dirty="0">
                          <a:solidFill>
                            <a:srgbClr val="006699"/>
                          </a:solidFill>
                        </a:rPr>
                        <a:t>-</a:t>
                      </a:r>
                    </a:p>
                  </a:txBody>
                  <a:tcPr/>
                </a:tc>
                <a:extLst>
                  <a:ext uri="{0D108BD9-81ED-4DB2-BD59-A6C34878D82A}">
                    <a16:rowId xmlns:a16="http://schemas.microsoft.com/office/drawing/2014/main" val="10011"/>
                  </a:ext>
                </a:extLst>
              </a:tr>
            </a:tbl>
          </a:graphicData>
        </a:graphic>
      </p:graphicFrame>
      <p:sp>
        <p:nvSpPr>
          <p:cNvPr id="23" name="TextBox 22"/>
          <p:cNvSpPr txBox="1"/>
          <p:nvPr/>
        </p:nvSpPr>
        <p:spPr>
          <a:xfrm>
            <a:off x="8874" y="1026169"/>
            <a:ext cx="9126252" cy="507831"/>
          </a:xfrm>
          <a:prstGeom prst="rect">
            <a:avLst/>
          </a:prstGeom>
          <a:noFill/>
        </p:spPr>
        <p:txBody>
          <a:bodyPr wrap="square" rtlCol="0">
            <a:spAutoFit/>
          </a:bodyPr>
          <a:lstStyle/>
          <a:p>
            <a:pPr algn="just"/>
            <a:r>
              <a:rPr lang="ru-RU" sz="900" b="1" dirty="0">
                <a:solidFill>
                  <a:srgbClr val="006699"/>
                </a:solidFill>
              </a:rPr>
              <a:t>За 2024 год</a:t>
            </a:r>
            <a:r>
              <a:rPr lang="ru-RU" sz="900" b="1" dirty="0">
                <a:solidFill>
                  <a:srgbClr val="FF0000"/>
                </a:solidFill>
              </a:rPr>
              <a:t>*</a:t>
            </a:r>
            <a:r>
              <a:rPr lang="ru-RU" sz="900" b="1" dirty="0">
                <a:solidFill>
                  <a:srgbClr val="006699"/>
                </a:solidFill>
              </a:rPr>
              <a:t> общая сумма налоговых льгот составила 341,0 тыс. руб., из них выпадающие доходы, обусловленные предоставленными преференциями в соответствии с решением Совета депутатов сельского поселения Салым </a:t>
            </a:r>
            <a:r>
              <a:rPr lang="ru" sz="900" b="1" dirty="0">
                <a:solidFill>
                  <a:srgbClr val="006699"/>
                </a:solidFill>
              </a:rPr>
              <a:t>от 27.10.2023 №16 «О налоге на имущество физических лиц на территории муниципального образования сельское поселение Салым» </a:t>
            </a:r>
            <a:r>
              <a:rPr lang="ru-RU" sz="900" b="1" dirty="0">
                <a:solidFill>
                  <a:srgbClr val="006699"/>
                </a:solidFill>
              </a:rPr>
              <a:t>на сумму 206,0 тыс.руб. воспользовались 275 человек, из них по категориям:</a:t>
            </a:r>
            <a:endParaRPr lang="ru" sz="1200" b="1" dirty="0">
              <a:solidFill>
                <a:srgbClr val="FF0000"/>
              </a:solidFill>
            </a:endParaRPr>
          </a:p>
        </p:txBody>
      </p:sp>
      <p:sp>
        <p:nvSpPr>
          <p:cNvPr id="24" name="TextBox 23"/>
          <p:cNvSpPr txBox="1"/>
          <p:nvPr/>
        </p:nvSpPr>
        <p:spPr>
          <a:xfrm>
            <a:off x="0" y="5864133"/>
            <a:ext cx="9126252" cy="369332"/>
          </a:xfrm>
          <a:prstGeom prst="rect">
            <a:avLst/>
          </a:prstGeom>
          <a:noFill/>
        </p:spPr>
        <p:txBody>
          <a:bodyPr wrap="square" rtlCol="0">
            <a:spAutoFit/>
          </a:bodyPr>
          <a:lstStyle/>
          <a:p>
            <a:pPr algn="just">
              <a:defRPr/>
            </a:pPr>
            <a:r>
              <a:rPr lang="ru" sz="900" b="1" dirty="0">
                <a:solidFill>
                  <a:srgbClr val="C00000"/>
                </a:solidFill>
              </a:rPr>
              <a:t>* </a:t>
            </a:r>
            <a:r>
              <a:rPr lang="ru-RU" sz="900" b="1" dirty="0">
                <a:solidFill>
                  <a:srgbClr val="C00000"/>
                </a:solidFill>
              </a:rPr>
              <a:t>Н</a:t>
            </a:r>
            <a:r>
              <a:rPr lang="ru" sz="900" b="1" dirty="0">
                <a:solidFill>
                  <a:srgbClr val="C00000"/>
                </a:solidFill>
              </a:rPr>
              <a:t>а 2024 год и последующие периоды действует Решение Совета депутатов от 27.10.2023 №16 «О налоге на имущество физических лиц на территории муниципального образования сельское поселение Салым» </a:t>
            </a:r>
            <a:r>
              <a:rPr lang="en-US" sz="900" b="1" dirty="0">
                <a:solidFill>
                  <a:srgbClr val="C00000"/>
                </a:solidFill>
                <a:hlinkClick r:id="rId3"/>
              </a:rPr>
              <a:t>https://adminsalym.gosuslugi.ru/deyatelnost/napravleniya-deyatelnosti/ekonomika-byudzhet-finansy/nalogovye-lgoty/</a:t>
            </a:r>
            <a:endParaRPr lang="ru-RU" sz="900" dirty="0">
              <a:solidFill>
                <a:srgbClr val="C00000"/>
              </a:solidFill>
            </a:endParaRPr>
          </a:p>
        </p:txBody>
      </p:sp>
      <p:pic>
        <p:nvPicPr>
          <p:cNvPr id="27" name="Picture 8" descr="C:\Users\Tester\Desktop\Бренд символы\патерны елки.png"/>
          <p:cNvPicPr>
            <a:picLocks noChangeAspect="1" noChangeArrowheads="1"/>
          </p:cNvPicPr>
          <p:nvPr/>
        </p:nvPicPr>
        <p:blipFill>
          <a:blip r:embed="rId4"/>
          <a:srcRect/>
          <a:stretch>
            <a:fillRect/>
          </a:stretch>
        </p:blipFill>
        <p:spPr bwMode="auto">
          <a:xfrm>
            <a:off x="-1" y="6235571"/>
            <a:ext cx="9144001" cy="826642"/>
          </a:xfrm>
          <a:prstGeom prst="rect">
            <a:avLst/>
          </a:prstGeom>
          <a:noFill/>
        </p:spPr>
      </p:pic>
    </p:spTree>
    <p:extLst>
      <p:ext uri="{BB962C8B-B14F-4D97-AF65-F5344CB8AC3E}">
        <p14:creationId xmlns:p14="http://schemas.microsoft.com/office/powerpoint/2010/main" val="20904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Tester\Desktop\Бренд символы\Салым слева.png"/>
          <p:cNvPicPr>
            <a:picLocks noChangeAspect="1" noChangeArrowheads="1"/>
          </p:cNvPicPr>
          <p:nvPr/>
        </p:nvPicPr>
        <p:blipFill>
          <a:blip r:embed="rId2"/>
          <a:srcRect/>
          <a:stretch>
            <a:fillRect/>
          </a:stretch>
        </p:blipFill>
        <p:spPr bwMode="auto">
          <a:xfrm>
            <a:off x="0" y="0"/>
            <a:ext cx="9144000" cy="1052736"/>
          </a:xfrm>
          <a:prstGeom prst="rect">
            <a:avLst/>
          </a:prstGeom>
          <a:noFill/>
        </p:spPr>
      </p:pic>
      <p:sp>
        <p:nvSpPr>
          <p:cNvPr id="3" name="Номер слайда 2"/>
          <p:cNvSpPr>
            <a:spLocks noGrp="1"/>
          </p:cNvSpPr>
          <p:nvPr>
            <p:ph type="sldNum" sz="quarter" idx="12"/>
          </p:nvPr>
        </p:nvSpPr>
        <p:spPr/>
        <p:txBody>
          <a:bodyPr/>
          <a:lstStyle/>
          <a:p>
            <a:fld id="{B19B0651-EE4F-4900-A07F-96A6BFA9D0F0}" type="slidenum">
              <a:rPr lang="ru-RU" smtClean="0"/>
              <a:pPr/>
              <a:t>12</a:t>
            </a:fld>
            <a:endParaRPr lang="ru-RU"/>
          </a:p>
        </p:txBody>
      </p:sp>
      <p:sp>
        <p:nvSpPr>
          <p:cNvPr id="12" name="Объект 5"/>
          <p:cNvSpPr txBox="1">
            <a:spLocks/>
          </p:cNvSpPr>
          <p:nvPr/>
        </p:nvSpPr>
        <p:spPr>
          <a:xfrm>
            <a:off x="4242080" y="0"/>
            <a:ext cx="4902664"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600" b="1" dirty="0">
                <a:solidFill>
                  <a:srgbClr val="CCFFFF"/>
                </a:solidFill>
                <a:effectLst>
                  <a:outerShdw blurRad="38100" dist="38100" dir="2700000" algn="tl">
                    <a:srgbClr val="000000">
                      <a:alpha val="43137"/>
                    </a:srgbClr>
                  </a:outerShdw>
                </a:effectLst>
              </a:rPr>
              <a:t>Сведения об оценке налоговых льгот (налоговых расходов), предоставляемых в соответствии с Решениями, принятыми Советом депутатов сельского поселения Салым</a:t>
            </a:r>
          </a:p>
        </p:txBody>
      </p:sp>
      <p:graphicFrame>
        <p:nvGraphicFramePr>
          <p:cNvPr id="4" name="Таблица 3"/>
          <p:cNvGraphicFramePr>
            <a:graphicFrameLocks noGrp="1"/>
          </p:cNvGraphicFramePr>
          <p:nvPr>
            <p:extLst>
              <p:ext uri="{D42A27DB-BD31-4B8C-83A1-F6EECF244321}">
                <p14:modId xmlns:p14="http://schemas.microsoft.com/office/powerpoint/2010/main" val="3137747388"/>
              </p:ext>
            </p:extLst>
          </p:nvPr>
        </p:nvGraphicFramePr>
        <p:xfrm>
          <a:off x="18492" y="1412774"/>
          <a:ext cx="9116634" cy="5400602"/>
        </p:xfrm>
        <a:graphic>
          <a:graphicData uri="http://schemas.openxmlformats.org/drawingml/2006/table">
            <a:tbl>
              <a:tblPr firstRow="1" bandRow="1">
                <a:tableStyleId>{5C22544A-7EE6-4342-B048-85BDC9FD1C3A}</a:tableStyleId>
              </a:tblPr>
              <a:tblGrid>
                <a:gridCol w="7925134">
                  <a:extLst>
                    <a:ext uri="{9D8B030D-6E8A-4147-A177-3AD203B41FA5}">
                      <a16:colId xmlns:a16="http://schemas.microsoft.com/office/drawing/2014/main" val="20000"/>
                    </a:ext>
                  </a:extLst>
                </a:gridCol>
                <a:gridCol w="1191500">
                  <a:extLst>
                    <a:ext uri="{9D8B030D-6E8A-4147-A177-3AD203B41FA5}">
                      <a16:colId xmlns:a16="http://schemas.microsoft.com/office/drawing/2014/main" val="20001"/>
                    </a:ext>
                  </a:extLst>
                </a:gridCol>
              </a:tblGrid>
              <a:tr h="3608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 sz="1000" b="1" dirty="0">
                          <a:solidFill>
                            <a:schemeClr val="bg1"/>
                          </a:solidFill>
                        </a:rPr>
                        <a:t>Категория плательщиков</a:t>
                      </a:r>
                      <a:r>
                        <a:rPr lang="ru" sz="1000" b="1" baseline="0" dirty="0">
                          <a:solidFill>
                            <a:schemeClr val="bg1"/>
                          </a:solidFill>
                        </a:rPr>
                        <a:t>  </a:t>
                      </a:r>
                      <a:r>
                        <a:rPr lang="ru" sz="1100" b="1" baseline="0" dirty="0">
                          <a:solidFill>
                            <a:srgbClr val="FF9933"/>
                          </a:solidFill>
                        </a:rPr>
                        <a:t>земельного н</a:t>
                      </a:r>
                      <a:r>
                        <a:rPr lang="ru" sz="1100" b="1" dirty="0">
                          <a:solidFill>
                            <a:srgbClr val="FF9933"/>
                          </a:solidFill>
                        </a:rPr>
                        <a:t>алога</a:t>
                      </a:r>
                      <a:r>
                        <a:rPr lang="ru" sz="1000" b="1" dirty="0">
                          <a:solidFill>
                            <a:schemeClr val="bg1"/>
                          </a:solidFill>
                        </a:rPr>
                        <a:t>, для которых предусмотрены налоговые льготы в размере </a:t>
                      </a:r>
                      <a:r>
                        <a:rPr lang="ru" sz="1000" b="1" dirty="0">
                          <a:solidFill>
                            <a:srgbClr val="FF9933"/>
                          </a:solidFill>
                        </a:rPr>
                        <a:t>100%, юридические лица</a:t>
                      </a:r>
                      <a:endParaRPr lang="ru-RU" sz="1000" b="1" dirty="0">
                        <a:solidFill>
                          <a:srgbClr val="FF9933"/>
                        </a:solidFill>
                      </a:endParaRPr>
                    </a:p>
                  </a:txBody>
                  <a:tcPr>
                    <a:solidFill>
                      <a:srgbClr val="009999"/>
                    </a:solidFill>
                  </a:tcPr>
                </a:tc>
                <a:tc>
                  <a:txBody>
                    <a:bodyPr/>
                    <a:lstStyle/>
                    <a:p>
                      <a:pPr algn="ctr"/>
                      <a:r>
                        <a:rPr lang="ru-RU" sz="800" b="1" dirty="0"/>
                        <a:t>Воспользовались за 2024 год</a:t>
                      </a:r>
                    </a:p>
                  </a:txBody>
                  <a:tcPr>
                    <a:solidFill>
                      <a:srgbClr val="009999"/>
                    </a:solidFill>
                  </a:tcPr>
                </a:tc>
                <a:extLst>
                  <a:ext uri="{0D108BD9-81ED-4DB2-BD59-A6C34878D82A}">
                    <a16:rowId xmlns:a16="http://schemas.microsoft.com/office/drawing/2014/main" val="10000"/>
                  </a:ext>
                </a:extLst>
              </a:tr>
              <a:tr h="365881">
                <a:tc>
                  <a:txBody>
                    <a:bodyPr/>
                    <a:lstStyle/>
                    <a:p>
                      <a:pPr marL="171450" indent="-171450">
                        <a:buFont typeface="Wingdings" pitchFamily="2" charset="2"/>
                        <a:buChar char="ü"/>
                      </a:pPr>
                      <a:r>
                        <a:rPr lang="ru-RU" sz="750" b="1" kern="1200" dirty="0">
                          <a:solidFill>
                            <a:srgbClr val="006699"/>
                          </a:solidFill>
                          <a:effectLst/>
                          <a:latin typeface="+mn-lt"/>
                          <a:ea typeface="+mn-ea"/>
                          <a:cs typeface="+mn-cs"/>
                        </a:rPr>
                        <a:t>муниципальные учреждения, финансируемые из бюджета муниципального образования Нефтеюганский район и муниципального образования сельское поселение Салым – в отношении земельных участков, используемых ими для непосредственного выполнения возложенных на них функций</a:t>
                      </a:r>
                      <a:endParaRPr lang="ru-RU" sz="750" b="1" dirty="0">
                        <a:solidFill>
                          <a:srgbClr val="006699"/>
                        </a:solidFill>
                      </a:endParaRPr>
                    </a:p>
                  </a:txBody>
                  <a:tcPr/>
                </a:tc>
                <a:tc>
                  <a:txBody>
                    <a:bodyPr/>
                    <a:lstStyle/>
                    <a:p>
                      <a:pPr algn="ctr"/>
                      <a:r>
                        <a:rPr lang="ru-RU" sz="1400" b="1" dirty="0">
                          <a:solidFill>
                            <a:srgbClr val="006699"/>
                          </a:solidFill>
                        </a:rPr>
                        <a:t>5</a:t>
                      </a:r>
                    </a:p>
                  </a:txBody>
                  <a:tcPr/>
                </a:tc>
                <a:extLst>
                  <a:ext uri="{0D108BD9-81ED-4DB2-BD59-A6C34878D82A}">
                    <a16:rowId xmlns:a16="http://schemas.microsoft.com/office/drawing/2014/main" val="10001"/>
                  </a:ext>
                </a:extLst>
              </a:tr>
              <a:tr h="444446">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750" b="1" kern="1200" dirty="0">
                          <a:solidFill>
                            <a:srgbClr val="006699"/>
                          </a:solidFill>
                          <a:effectLst/>
                          <a:latin typeface="+mn-lt"/>
                          <a:ea typeface="+mn-ea"/>
                          <a:cs typeface="+mn-cs"/>
                        </a:rPr>
                        <a:t>организации – инвесторы, реализующие инвестиционные проекты на территории сельского поселения Салым по направлениям деятельности, определенным постановлением Правительства Ханты-Мансийского автономного округа-Югры от 05.04.2013 № 106-п в размере не менее 100 миллионов рублей, в течении двух налоговых периодов с момента отражения производственных капитальных вложений в бухгалтерском балансе организации-налогоплательщика</a:t>
                      </a:r>
                      <a:endParaRPr lang="ru-RU" sz="750" b="1" dirty="0">
                        <a:solidFill>
                          <a:srgbClr val="006699"/>
                        </a:solidFill>
                      </a:endParaRPr>
                    </a:p>
                  </a:txBody>
                  <a:tcPr/>
                </a:tc>
                <a:tc>
                  <a:txBody>
                    <a:bodyPr/>
                    <a:lstStyle/>
                    <a:p>
                      <a:pPr algn="ctr"/>
                      <a:r>
                        <a:rPr lang="ru-RU" sz="700" b="1" dirty="0">
                          <a:solidFill>
                            <a:srgbClr val="006699"/>
                          </a:solidFill>
                        </a:rPr>
                        <a:t>-</a:t>
                      </a:r>
                    </a:p>
                  </a:txBody>
                  <a:tcPr/>
                </a:tc>
                <a:extLst>
                  <a:ext uri="{0D108BD9-81ED-4DB2-BD59-A6C34878D82A}">
                    <a16:rowId xmlns:a16="http://schemas.microsoft.com/office/drawing/2014/main" val="10002"/>
                  </a:ext>
                </a:extLst>
              </a:tr>
              <a:tr h="444446">
                <a:tc>
                  <a:txBody>
                    <a:bodyPr/>
                    <a:lstStyle/>
                    <a:p>
                      <a:pPr marL="171450" indent="-171450">
                        <a:buFont typeface="Wingdings" pitchFamily="2" charset="2"/>
                        <a:buChar char="ü"/>
                      </a:pPr>
                      <a:r>
                        <a:rPr lang="ru-RU" sz="750" b="1" kern="1200" dirty="0">
                          <a:solidFill>
                            <a:srgbClr val="006699"/>
                          </a:solidFill>
                          <a:effectLst/>
                          <a:latin typeface="+mn-lt"/>
                          <a:ea typeface="+mn-ea"/>
                          <a:cs typeface="+mn-cs"/>
                        </a:rPr>
                        <a:t>субъекты малого (среднего) предпринимательства, реализующие инвестиционные проекты на территории сельского поселения Салым, в соответствии с приоритетными направлениями развития муниципального образования сельское поселение Салым, в размере не менее 20 миллионов рублей, в течение двух налоговых периодов с момента отражения производственных капитальных вложений в бухгалтерском балансе налогоплательщика</a:t>
                      </a:r>
                      <a:endParaRPr lang="ru-RU" sz="750" b="1" dirty="0">
                        <a:solidFill>
                          <a:srgbClr val="006699"/>
                        </a:solidFill>
                      </a:endParaRPr>
                    </a:p>
                  </a:txBody>
                  <a:tcPr/>
                </a:tc>
                <a:tc>
                  <a:txBody>
                    <a:bodyPr/>
                    <a:lstStyle/>
                    <a:p>
                      <a:pPr algn="ctr"/>
                      <a:r>
                        <a:rPr lang="ru-RU" sz="700" b="1" dirty="0">
                          <a:solidFill>
                            <a:srgbClr val="006699"/>
                          </a:solidFill>
                        </a:rPr>
                        <a:t>-</a:t>
                      </a:r>
                    </a:p>
                  </a:txBody>
                  <a:tcPr/>
                </a:tc>
                <a:extLst>
                  <a:ext uri="{0D108BD9-81ED-4DB2-BD59-A6C34878D82A}">
                    <a16:rowId xmlns:a16="http://schemas.microsoft.com/office/drawing/2014/main" val="10003"/>
                  </a:ext>
                </a:extLst>
              </a:tr>
              <a:tr h="456142">
                <a:tc>
                  <a:txBody>
                    <a:bodyPr/>
                    <a:lstStyle/>
                    <a:p>
                      <a:pPr marL="171450" indent="-171450">
                        <a:buFont typeface="Wingdings" pitchFamily="2" charset="2"/>
                        <a:buChar char="ü"/>
                      </a:pPr>
                      <a:r>
                        <a:rPr lang="ru-RU" sz="750" b="1" kern="1200" dirty="0">
                          <a:solidFill>
                            <a:srgbClr val="006699"/>
                          </a:solidFill>
                          <a:effectLst/>
                          <a:latin typeface="+mn-lt"/>
                          <a:ea typeface="+mn-ea"/>
                          <a:cs typeface="+mn-cs"/>
                        </a:rPr>
                        <a:t>вновь зарегистрированные субъекты малого (среднего) предпринимательства муниципального образования сельское поселение Салым, в течении двух налоговых периодов с момента государственной регистрации, имеющим в собственности земельный участок, используемый для осуществления деятельности в соответствии с приоритетными направлениями развития сельского поселения Салым</a:t>
                      </a:r>
                      <a:endParaRPr lang="ru-RU" sz="750" b="1" dirty="0">
                        <a:solidFill>
                          <a:srgbClr val="006699"/>
                        </a:solidFill>
                      </a:endParaRPr>
                    </a:p>
                  </a:txBody>
                  <a:tcPr/>
                </a:tc>
                <a:tc>
                  <a:txBody>
                    <a:bodyPr/>
                    <a:lstStyle/>
                    <a:p>
                      <a:pPr algn="ctr"/>
                      <a:r>
                        <a:rPr lang="ru-RU" sz="700" b="1" dirty="0">
                          <a:solidFill>
                            <a:srgbClr val="006699"/>
                          </a:solidFill>
                        </a:rPr>
                        <a:t>-</a:t>
                      </a:r>
                    </a:p>
                  </a:txBody>
                  <a:tcPr/>
                </a:tc>
                <a:extLst>
                  <a:ext uri="{0D108BD9-81ED-4DB2-BD59-A6C34878D82A}">
                    <a16:rowId xmlns:a16="http://schemas.microsoft.com/office/drawing/2014/main" val="10004"/>
                  </a:ext>
                </a:extLst>
              </a:tr>
              <a:tr h="561405">
                <a:tc>
                  <a:txBody>
                    <a:bodyPr/>
                    <a:lstStyle/>
                    <a:p>
                      <a:pPr marL="171450" indent="-171450">
                        <a:buFont typeface="Wingdings" pitchFamily="2" charset="2"/>
                        <a:buChar char="ü"/>
                      </a:pPr>
                      <a:r>
                        <a:rPr lang="ru-RU" sz="750" b="1" kern="1200" dirty="0">
                          <a:solidFill>
                            <a:srgbClr val="006699"/>
                          </a:solidFill>
                          <a:effectLst/>
                          <a:latin typeface="+mn-lt"/>
                          <a:ea typeface="+mn-ea"/>
                          <a:cs typeface="+mn-cs"/>
                        </a:rPr>
                        <a:t>социально ориентированные некоммерческие организации, осуществляющие на территории сельского поселения Салым виды деятельности, предусмотренные пунктом 1 </a:t>
                      </a:r>
                      <a:r>
                        <a:rPr lang="ru-RU" sz="750" b="1" u="none" strike="noStrike" kern="1200" dirty="0">
                          <a:solidFill>
                            <a:srgbClr val="006699"/>
                          </a:solidFill>
                          <a:effectLst/>
                          <a:latin typeface="+mn-lt"/>
                          <a:ea typeface="+mn-ea"/>
                          <a:cs typeface="+mn-cs"/>
                          <a:hlinkClick r:id="rId3" tooltip="’’О некоммерческих организациях (с изменениями на 8 июня 2020 года)’’&#10;Федеральный закон от 12.01.1996 N 7-ФЗ&#10;Статус: действующая редакция (действ. с 08.06.2020)"/>
                        </a:rPr>
                        <a:t>статьи 31.1 Федерального закона от 12 января 1996 года N 7-ФЗ "О некоммерческих организациях"</a:t>
                      </a:r>
                      <a:r>
                        <a:rPr lang="ru-RU" sz="750" b="1" kern="1200" dirty="0">
                          <a:solidFill>
                            <a:srgbClr val="006699"/>
                          </a:solidFill>
                          <a:effectLst/>
                          <a:latin typeface="+mn-lt"/>
                          <a:ea typeface="+mn-ea"/>
                          <a:cs typeface="+mn-cs"/>
                        </a:rPr>
                        <a:t>, пунктом 1 </a:t>
                      </a:r>
                      <a:r>
                        <a:rPr lang="ru-RU" sz="750" b="1" u="none" strike="noStrike" kern="1200" dirty="0">
                          <a:solidFill>
                            <a:srgbClr val="006699"/>
                          </a:solidFill>
                          <a:effectLst/>
                          <a:latin typeface="+mn-lt"/>
                          <a:ea typeface="+mn-ea"/>
                          <a:cs typeface="+mn-cs"/>
                          <a:hlinkClick r:id="rId4" tooltip="’’О поддержке региональных социально ориентированных некоммерческих организаций, осуществляющих ...’’&#10;Закон Ханты-Мансийского автономного округа - Югры от 16.12.2010 N 229-оз&#10;Статус: действующая редакция"/>
                        </a:rPr>
                        <a:t>статьи 3 Закона Ханты-Мансийского автономного округа - Югры от 16 декабря 2010 года N 229-оз "О поддержке региональных социально ориентированных некоммерческих организаций, осуществляющих деятельность в Ханты-Мансийском автономном округе - Югре"</a:t>
                      </a:r>
                      <a:endParaRPr lang="ru-RU" sz="750" b="1" kern="1200" dirty="0">
                        <a:solidFill>
                          <a:srgbClr val="006699"/>
                        </a:solidFill>
                        <a:effectLst/>
                        <a:latin typeface="+mn-lt"/>
                        <a:ea typeface="+mn-ea"/>
                        <a:cs typeface="+mn-cs"/>
                      </a:endParaRPr>
                    </a:p>
                  </a:txBody>
                  <a:tcPr/>
                </a:tc>
                <a:tc>
                  <a:txBody>
                    <a:bodyPr/>
                    <a:lstStyle/>
                    <a:p>
                      <a:pPr algn="ctr"/>
                      <a:r>
                        <a:rPr lang="ru-RU" sz="700" b="1" dirty="0">
                          <a:solidFill>
                            <a:srgbClr val="006699"/>
                          </a:solidFill>
                        </a:rPr>
                        <a:t>-</a:t>
                      </a:r>
                    </a:p>
                  </a:txBody>
                  <a:tcPr/>
                </a:tc>
                <a:extLst>
                  <a:ext uri="{0D108BD9-81ED-4DB2-BD59-A6C34878D82A}">
                    <a16:rowId xmlns:a16="http://schemas.microsoft.com/office/drawing/2014/main" val="10005"/>
                  </a:ext>
                </a:extLst>
              </a:tr>
              <a:tr h="328001">
                <a:tc>
                  <a:txBody>
                    <a:bodyPr/>
                    <a:lstStyle/>
                    <a:p>
                      <a:pPr marL="171450" indent="-171450">
                        <a:buFont typeface="Wingdings" pitchFamily="2" charset="2"/>
                        <a:buChar char="ü"/>
                      </a:pPr>
                      <a:r>
                        <a:rPr lang="ru-RU" sz="750" b="1" kern="1200" dirty="0">
                          <a:solidFill>
                            <a:srgbClr val="006699"/>
                          </a:solidFill>
                          <a:effectLst/>
                          <a:latin typeface="+mn-lt"/>
                          <a:ea typeface="+mn-ea"/>
                          <a:cs typeface="+mn-cs"/>
                        </a:rPr>
                        <a:t>организации, в отношении земельных участков, в границах которых реализуется инвестиционный проект в соответствии с соглашением о защите и поощрении капиталовложений, с момента начала строительства до ввода объекта в эксплуатацию, предусмотренного в инвестиционном проекте, но не более 3-х лет</a:t>
                      </a:r>
                      <a:endParaRPr lang="ru-RU" sz="750" b="1" dirty="0">
                        <a:solidFill>
                          <a:srgbClr val="006699"/>
                        </a:solidFill>
                      </a:endParaRPr>
                    </a:p>
                  </a:txBody>
                  <a:tcPr/>
                </a:tc>
                <a:tc>
                  <a:txBody>
                    <a:bodyPr/>
                    <a:lstStyle/>
                    <a:p>
                      <a:pPr algn="ctr"/>
                      <a:r>
                        <a:rPr lang="ru-RU" sz="700" b="1" dirty="0">
                          <a:solidFill>
                            <a:srgbClr val="006699"/>
                          </a:solidFill>
                        </a:rPr>
                        <a:t>-</a:t>
                      </a:r>
                    </a:p>
                  </a:txBody>
                  <a:tcPr/>
                </a:tc>
                <a:extLst>
                  <a:ext uri="{0D108BD9-81ED-4DB2-BD59-A6C34878D82A}">
                    <a16:rowId xmlns:a16="http://schemas.microsoft.com/office/drawing/2014/main" val="10006"/>
                  </a:ext>
                </a:extLst>
              </a:tr>
              <a:tr h="3608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 sz="1000" b="1" kern="1200" dirty="0">
                          <a:solidFill>
                            <a:schemeClr val="bg1"/>
                          </a:solidFill>
                          <a:latin typeface="+mn-lt"/>
                          <a:ea typeface="+mn-ea"/>
                          <a:cs typeface="+mn-cs"/>
                        </a:rPr>
                        <a:t>Категория плательщиков  </a:t>
                      </a:r>
                      <a:r>
                        <a:rPr lang="ru" sz="1000" b="1" kern="1200" dirty="0">
                          <a:solidFill>
                            <a:srgbClr val="FF9933"/>
                          </a:solidFill>
                          <a:latin typeface="+mn-lt"/>
                          <a:ea typeface="+mn-ea"/>
                          <a:cs typeface="+mn-cs"/>
                        </a:rPr>
                        <a:t>земельного налога</a:t>
                      </a:r>
                      <a:r>
                        <a:rPr lang="ru" sz="1000" b="1" kern="1200" dirty="0">
                          <a:solidFill>
                            <a:schemeClr val="bg1"/>
                          </a:solidFill>
                          <a:latin typeface="+mn-lt"/>
                          <a:ea typeface="+mn-ea"/>
                          <a:cs typeface="+mn-cs"/>
                        </a:rPr>
                        <a:t>, для которых предусмотрены налоговые льготы в размере </a:t>
                      </a:r>
                      <a:r>
                        <a:rPr lang="ru" sz="1000" b="1" kern="1200" dirty="0">
                          <a:solidFill>
                            <a:srgbClr val="FF9933"/>
                          </a:solidFill>
                          <a:latin typeface="+mn-lt"/>
                          <a:ea typeface="+mn-ea"/>
                          <a:cs typeface="+mn-cs"/>
                        </a:rPr>
                        <a:t>100%, физические лица</a:t>
                      </a:r>
                      <a:endParaRPr lang="ru-RU" sz="1000" b="1" kern="1200" dirty="0">
                        <a:solidFill>
                          <a:srgbClr val="FF9933"/>
                        </a:solidFill>
                        <a:latin typeface="+mn-lt"/>
                        <a:ea typeface="+mn-ea"/>
                        <a:cs typeface="+mn-cs"/>
                      </a:endParaRPr>
                    </a:p>
                  </a:txBody>
                  <a:tcPr>
                    <a:solidFill>
                      <a:srgbClr val="009999"/>
                    </a:solidFill>
                  </a:tcPr>
                </a:tc>
                <a:tc>
                  <a:txBody>
                    <a:bodyPr/>
                    <a:lstStyle/>
                    <a:p>
                      <a:pPr algn="ctr"/>
                      <a:r>
                        <a:rPr lang="ru-RU" sz="800" b="1" dirty="0">
                          <a:solidFill>
                            <a:schemeClr val="bg1"/>
                          </a:solidFill>
                        </a:rPr>
                        <a:t>Воспользовались за 2024 год</a:t>
                      </a:r>
                    </a:p>
                  </a:txBody>
                  <a:tcPr>
                    <a:solidFill>
                      <a:srgbClr val="009999"/>
                    </a:solidFill>
                  </a:tcPr>
                </a:tc>
                <a:extLst>
                  <a:ext uri="{0D108BD9-81ED-4DB2-BD59-A6C34878D82A}">
                    <a16:rowId xmlns:a16="http://schemas.microsoft.com/office/drawing/2014/main" val="10007"/>
                  </a:ext>
                </a:extLst>
              </a:tr>
              <a:tr h="213202">
                <a:tc>
                  <a:txBody>
                    <a:bodyPr/>
                    <a:lstStyle/>
                    <a:p>
                      <a:pPr marL="171450" indent="-171450">
                        <a:buFont typeface="Wingdings" pitchFamily="2" charset="2"/>
                        <a:buChar char="ü"/>
                      </a:pPr>
                      <a:r>
                        <a:rPr lang="ru-RU" sz="750" b="1" kern="1200" dirty="0">
                          <a:solidFill>
                            <a:srgbClr val="006699"/>
                          </a:solidFill>
                          <a:effectLst/>
                          <a:latin typeface="+mn-lt"/>
                          <a:ea typeface="+mn-ea"/>
                          <a:cs typeface="+mn-cs"/>
                        </a:rPr>
                        <a:t>Герои Советского Союза, Герои Российской Федерации, полные кавалеры ордена Славы</a:t>
                      </a:r>
                      <a:endParaRPr lang="ru-RU" sz="750" b="1" dirty="0">
                        <a:solidFill>
                          <a:srgbClr val="006699"/>
                        </a:solidFill>
                      </a:endParaRPr>
                    </a:p>
                  </a:txBody>
                  <a:tcPr/>
                </a:tc>
                <a:tc>
                  <a:txBody>
                    <a:bodyPr/>
                    <a:lstStyle/>
                    <a:p>
                      <a:pPr algn="ctr"/>
                      <a:r>
                        <a:rPr lang="ru-RU" sz="700" b="1" dirty="0">
                          <a:solidFill>
                            <a:srgbClr val="006699"/>
                          </a:solidFill>
                        </a:rPr>
                        <a:t>-</a:t>
                      </a:r>
                    </a:p>
                  </a:txBody>
                  <a:tcPr/>
                </a:tc>
                <a:extLst>
                  <a:ext uri="{0D108BD9-81ED-4DB2-BD59-A6C34878D82A}">
                    <a16:rowId xmlns:a16="http://schemas.microsoft.com/office/drawing/2014/main" val="10008"/>
                  </a:ext>
                </a:extLst>
              </a:tr>
              <a:tr h="286542">
                <a:tc>
                  <a:txBody>
                    <a:bodyPr/>
                    <a:lstStyle/>
                    <a:p>
                      <a:pPr marL="171450" indent="-171450">
                        <a:buFont typeface="Wingdings" pitchFamily="2" charset="2"/>
                        <a:buChar char="ü"/>
                      </a:pPr>
                      <a:r>
                        <a:rPr lang="ru-RU" sz="750" b="1" kern="1200" dirty="0">
                          <a:solidFill>
                            <a:srgbClr val="006699"/>
                          </a:solidFill>
                          <a:effectLst/>
                          <a:latin typeface="+mn-lt"/>
                          <a:ea typeface="+mn-ea"/>
                          <a:cs typeface="+mn-cs"/>
                        </a:rPr>
                        <a:t>ветераны, инвалиды и участники Великой Отечественной войны, а также ветераны и инвалиды боевых действий</a:t>
                      </a:r>
                      <a:endParaRPr lang="ru-RU" sz="750" b="1" dirty="0">
                        <a:solidFill>
                          <a:srgbClr val="006699"/>
                        </a:solidFill>
                      </a:endParaRPr>
                    </a:p>
                  </a:txBody>
                  <a:tcPr/>
                </a:tc>
                <a:tc>
                  <a:txBody>
                    <a:bodyPr/>
                    <a:lstStyle/>
                    <a:p>
                      <a:pPr algn="ctr"/>
                      <a:r>
                        <a:rPr lang="ru-RU" sz="1200" b="1" dirty="0">
                          <a:solidFill>
                            <a:srgbClr val="006699"/>
                          </a:solidFill>
                        </a:rPr>
                        <a:t>1</a:t>
                      </a:r>
                    </a:p>
                  </a:txBody>
                  <a:tcPr/>
                </a:tc>
                <a:extLst>
                  <a:ext uri="{0D108BD9-81ED-4DB2-BD59-A6C34878D82A}">
                    <a16:rowId xmlns:a16="http://schemas.microsoft.com/office/drawing/2014/main" val="10009"/>
                  </a:ext>
                </a:extLst>
              </a:tr>
              <a:tr h="286542">
                <a:tc>
                  <a:txBody>
                    <a:bodyPr/>
                    <a:lstStyle/>
                    <a:p>
                      <a:pPr marL="171450" indent="-171450">
                        <a:buFont typeface="Wingdings" pitchFamily="2" charset="2"/>
                        <a:buChar char="ü"/>
                      </a:pPr>
                      <a:r>
                        <a:rPr lang="ru-RU" sz="750" b="1" kern="1200" dirty="0">
                          <a:solidFill>
                            <a:srgbClr val="006699"/>
                          </a:solidFill>
                          <a:effectLst/>
                          <a:latin typeface="+mn-lt"/>
                          <a:ea typeface="+mn-ea"/>
                          <a:cs typeface="+mn-cs"/>
                        </a:rPr>
                        <a:t>инвалиды </a:t>
                      </a:r>
                      <a:r>
                        <a:rPr lang="en-US" sz="750" b="1" kern="1200" dirty="0">
                          <a:solidFill>
                            <a:srgbClr val="006699"/>
                          </a:solidFill>
                          <a:effectLst/>
                          <a:latin typeface="+mn-lt"/>
                          <a:ea typeface="+mn-ea"/>
                          <a:cs typeface="+mn-cs"/>
                        </a:rPr>
                        <a:t>I</a:t>
                      </a:r>
                      <a:r>
                        <a:rPr lang="ru-RU" sz="750" b="1" kern="1200" dirty="0">
                          <a:solidFill>
                            <a:srgbClr val="006699"/>
                          </a:solidFill>
                          <a:effectLst/>
                          <a:latin typeface="+mn-lt"/>
                          <a:ea typeface="+mn-ea"/>
                          <a:cs typeface="+mn-cs"/>
                        </a:rPr>
                        <a:t> и </a:t>
                      </a:r>
                      <a:r>
                        <a:rPr lang="en-US" sz="750" b="1" kern="1200" dirty="0">
                          <a:solidFill>
                            <a:srgbClr val="006699"/>
                          </a:solidFill>
                          <a:effectLst/>
                          <a:latin typeface="+mn-lt"/>
                          <a:ea typeface="+mn-ea"/>
                          <a:cs typeface="+mn-cs"/>
                        </a:rPr>
                        <a:t>II</a:t>
                      </a:r>
                      <a:r>
                        <a:rPr lang="ru-RU" sz="750" b="1" kern="1200" dirty="0">
                          <a:solidFill>
                            <a:srgbClr val="006699"/>
                          </a:solidFill>
                          <a:effectLst/>
                          <a:latin typeface="+mn-lt"/>
                          <a:ea typeface="+mn-ea"/>
                          <a:cs typeface="+mn-cs"/>
                        </a:rPr>
                        <a:t> группы, а также неработающие инвалиды </a:t>
                      </a:r>
                      <a:r>
                        <a:rPr lang="en-US" sz="750" b="1" kern="1200" dirty="0">
                          <a:solidFill>
                            <a:srgbClr val="006699"/>
                          </a:solidFill>
                          <a:effectLst/>
                          <a:latin typeface="+mn-lt"/>
                          <a:ea typeface="+mn-ea"/>
                          <a:cs typeface="+mn-cs"/>
                        </a:rPr>
                        <a:t>III </a:t>
                      </a:r>
                      <a:r>
                        <a:rPr lang="ru-RU" sz="750" b="1" kern="1200" dirty="0">
                          <a:solidFill>
                            <a:srgbClr val="006699"/>
                          </a:solidFill>
                          <a:effectLst/>
                          <a:latin typeface="+mn-lt"/>
                          <a:ea typeface="+mn-ea"/>
                          <a:cs typeface="+mn-cs"/>
                        </a:rPr>
                        <a:t>группы</a:t>
                      </a:r>
                      <a:endParaRPr lang="ru-RU" sz="750" b="1" dirty="0">
                        <a:solidFill>
                          <a:srgbClr val="006699"/>
                        </a:solidFill>
                      </a:endParaRPr>
                    </a:p>
                  </a:txBody>
                  <a:tcPr/>
                </a:tc>
                <a:tc>
                  <a:txBody>
                    <a:bodyPr/>
                    <a:lstStyle/>
                    <a:p>
                      <a:pPr algn="ctr"/>
                      <a:r>
                        <a:rPr lang="ru-RU" sz="1200" b="1" dirty="0">
                          <a:solidFill>
                            <a:srgbClr val="006699"/>
                          </a:solidFill>
                        </a:rPr>
                        <a:t>4</a:t>
                      </a:r>
                    </a:p>
                  </a:txBody>
                  <a:tcPr/>
                </a:tc>
                <a:extLst>
                  <a:ext uri="{0D108BD9-81ED-4DB2-BD59-A6C34878D82A}">
                    <a16:rowId xmlns:a16="http://schemas.microsoft.com/office/drawing/2014/main" val="10010"/>
                  </a:ext>
                </a:extLst>
              </a:tr>
              <a:tr h="286542">
                <a:tc>
                  <a:txBody>
                    <a:bodyPr/>
                    <a:lstStyle/>
                    <a:p>
                      <a:pPr marL="171450" indent="-171450">
                        <a:buFont typeface="Wingdings" pitchFamily="2" charset="2"/>
                        <a:buChar char="ü"/>
                      </a:pPr>
                      <a:r>
                        <a:rPr lang="ru-RU" sz="750" b="1" kern="1200" dirty="0">
                          <a:solidFill>
                            <a:srgbClr val="006699"/>
                          </a:solidFill>
                          <a:effectLst/>
                          <a:latin typeface="+mn-lt"/>
                          <a:ea typeface="+mn-ea"/>
                          <a:cs typeface="+mn-cs"/>
                        </a:rPr>
                        <a:t>инвалиды с детства</a:t>
                      </a:r>
                      <a:endParaRPr lang="ru-RU" sz="750" b="1" dirty="0">
                        <a:solidFill>
                          <a:srgbClr val="006699"/>
                        </a:solidFill>
                      </a:endParaRPr>
                    </a:p>
                  </a:txBody>
                  <a:tcPr/>
                </a:tc>
                <a:tc>
                  <a:txBody>
                    <a:bodyPr/>
                    <a:lstStyle/>
                    <a:p>
                      <a:pPr algn="ctr"/>
                      <a:r>
                        <a:rPr lang="ru-RU" sz="1200" b="1" dirty="0">
                          <a:solidFill>
                            <a:srgbClr val="006699"/>
                          </a:solidFill>
                        </a:rPr>
                        <a:t>1</a:t>
                      </a:r>
                    </a:p>
                  </a:txBody>
                  <a:tcPr/>
                </a:tc>
                <a:extLst>
                  <a:ext uri="{0D108BD9-81ED-4DB2-BD59-A6C34878D82A}">
                    <a16:rowId xmlns:a16="http://schemas.microsoft.com/office/drawing/2014/main" val="10011"/>
                  </a:ext>
                </a:extLst>
              </a:tr>
              <a:tr h="327486">
                <a:tc>
                  <a: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750" b="1" kern="1200" dirty="0">
                          <a:solidFill>
                            <a:srgbClr val="006699"/>
                          </a:solidFill>
                          <a:effectLst/>
                          <a:latin typeface="+mn-lt"/>
                          <a:ea typeface="+mn-ea"/>
                          <a:cs typeface="+mn-cs"/>
                        </a:rPr>
                        <a:t>граждане, имеющие детей-инвалидов, проживающих совместно с ними и не достигших возраста 18 лет  в отношении земельных участков не используемых ими в предпринимательской деятельности</a:t>
                      </a:r>
                    </a:p>
                  </a:txBody>
                  <a:tcPr/>
                </a:tc>
                <a:tc>
                  <a:txBody>
                    <a:bodyPr/>
                    <a:lstStyle/>
                    <a:p>
                      <a:pPr algn="ctr"/>
                      <a:r>
                        <a:rPr lang="ru-RU" sz="1200" b="1" dirty="0">
                          <a:solidFill>
                            <a:srgbClr val="006699"/>
                          </a:solidFill>
                        </a:rPr>
                        <a:t>-</a:t>
                      </a:r>
                    </a:p>
                  </a:txBody>
                  <a:tcPr/>
                </a:tc>
                <a:extLst>
                  <a:ext uri="{0D108BD9-81ED-4DB2-BD59-A6C34878D82A}">
                    <a16:rowId xmlns:a16="http://schemas.microsoft.com/office/drawing/2014/main" val="10012"/>
                  </a:ext>
                </a:extLst>
              </a:tr>
              <a:tr h="678365">
                <a:tc>
                  <a: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750" b="1" kern="1200" dirty="0">
                          <a:solidFill>
                            <a:srgbClr val="006699"/>
                          </a:solidFill>
                          <a:effectLst/>
                          <a:latin typeface="+mn-lt"/>
                          <a:ea typeface="+mn-ea"/>
                          <a:cs typeface="+mn-cs"/>
                        </a:rPr>
                        <a:t>физические лица, имеющие право на получение социальной поддержки в соответствии с Законом Российской Федерации "О социальной защите граждан, подвергшихся воздействию радиации вследствие катастрофы на Чернобыльской АЭС", в соответствии с Федеральным законом от 26 ноября 1998 года N 175-ФЗ "О социальной защите граждан Российской Федерации, подвергшихся воздействию радиации вследствие аварии в 1957 году на производственном объединении "Маяк" и сбросов радиоактивных отходов в реку </a:t>
                      </a:r>
                      <a:r>
                        <a:rPr lang="ru-RU" sz="750" b="1" kern="1200" dirty="0" err="1">
                          <a:solidFill>
                            <a:srgbClr val="006699"/>
                          </a:solidFill>
                          <a:effectLst/>
                          <a:latin typeface="+mn-lt"/>
                          <a:ea typeface="+mn-ea"/>
                          <a:cs typeface="+mn-cs"/>
                        </a:rPr>
                        <a:t>Теча</a:t>
                      </a:r>
                      <a:r>
                        <a:rPr lang="ru-RU" sz="750" b="1" kern="1200" dirty="0">
                          <a:solidFill>
                            <a:srgbClr val="006699"/>
                          </a:solidFill>
                          <a:effectLst/>
                          <a:latin typeface="+mn-lt"/>
                          <a:ea typeface="+mn-ea"/>
                          <a:cs typeface="+mn-cs"/>
                        </a:rPr>
                        <a:t>" и в соответствии с Федеральным законом от 10 января 2002 года N 2-ФЗ "О социальных гарантиях гражданам, подвергшимся радиационному воздействию вследствие ядерных испытаний на Семипалатинском полигоне";</a:t>
                      </a:r>
                    </a:p>
                  </a:txBody>
                  <a:tcPr/>
                </a:tc>
                <a:tc>
                  <a:txBody>
                    <a:bodyPr/>
                    <a:lstStyle/>
                    <a:p>
                      <a:pPr algn="ctr"/>
                      <a:r>
                        <a:rPr lang="ru-RU" sz="1200" b="1" dirty="0">
                          <a:solidFill>
                            <a:srgbClr val="006699"/>
                          </a:solidFill>
                        </a:rPr>
                        <a:t>1</a:t>
                      </a:r>
                    </a:p>
                  </a:txBody>
                  <a:tcPr/>
                </a:tc>
                <a:extLst>
                  <a:ext uri="{0D108BD9-81ED-4DB2-BD59-A6C34878D82A}">
                    <a16:rowId xmlns:a16="http://schemas.microsoft.com/office/drawing/2014/main" val="10013"/>
                  </a:ext>
                </a:extLst>
              </a:tr>
            </a:tbl>
          </a:graphicData>
        </a:graphic>
      </p:graphicFrame>
      <p:sp>
        <p:nvSpPr>
          <p:cNvPr id="23" name="TextBox 22"/>
          <p:cNvSpPr txBox="1"/>
          <p:nvPr/>
        </p:nvSpPr>
        <p:spPr>
          <a:xfrm>
            <a:off x="8874" y="1026169"/>
            <a:ext cx="9126252" cy="369332"/>
          </a:xfrm>
          <a:prstGeom prst="rect">
            <a:avLst/>
          </a:prstGeom>
          <a:noFill/>
        </p:spPr>
        <p:txBody>
          <a:bodyPr wrap="square" rtlCol="0">
            <a:spAutoFit/>
          </a:bodyPr>
          <a:lstStyle/>
          <a:p>
            <a:r>
              <a:rPr lang="ru-RU" sz="900" b="1" dirty="0">
                <a:solidFill>
                  <a:srgbClr val="006699"/>
                </a:solidFill>
              </a:rPr>
              <a:t>Выпадающие доходы в связи с предоставлением льгот, пониженных ставок в соответствии с решением Совета депутатов сельского поселения Салым от </a:t>
            </a:r>
            <a:r>
              <a:rPr lang="ru" sz="900" b="1" dirty="0">
                <a:solidFill>
                  <a:srgbClr val="006699"/>
                </a:solidFill>
              </a:rPr>
              <a:t>27.10.2023 №17 «О земельном налоге на территории муниципального образования сельское поселение Салым»</a:t>
            </a:r>
            <a:r>
              <a:rPr lang="ru" sz="900" b="1" dirty="0">
                <a:solidFill>
                  <a:srgbClr val="C00000"/>
                </a:solidFill>
              </a:rPr>
              <a:t> </a:t>
            </a:r>
            <a:r>
              <a:rPr lang="ru-RU" sz="900" b="1" dirty="0">
                <a:solidFill>
                  <a:srgbClr val="FF0000"/>
                </a:solidFill>
              </a:rPr>
              <a:t>* </a:t>
            </a:r>
            <a:r>
              <a:rPr lang="ru-RU" sz="900" b="1" dirty="0">
                <a:solidFill>
                  <a:srgbClr val="006699"/>
                </a:solidFill>
              </a:rPr>
              <a:t>составили  124,0 тыс.руб., из них по категориям в количестве:</a:t>
            </a:r>
            <a:endParaRPr lang="ru" sz="1200" b="1" dirty="0">
              <a:solidFill>
                <a:srgbClr val="FF0000"/>
              </a:solidFill>
            </a:endParaRPr>
          </a:p>
        </p:txBody>
      </p:sp>
    </p:spTree>
    <p:extLst>
      <p:ext uri="{BB962C8B-B14F-4D97-AF65-F5344CB8AC3E}">
        <p14:creationId xmlns:p14="http://schemas.microsoft.com/office/powerpoint/2010/main" val="341742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Tester\Desktop\Бренд символы\Салым слева.png"/>
          <p:cNvPicPr>
            <a:picLocks noChangeAspect="1" noChangeArrowheads="1"/>
          </p:cNvPicPr>
          <p:nvPr/>
        </p:nvPicPr>
        <p:blipFill>
          <a:blip r:embed="rId2"/>
          <a:srcRect/>
          <a:stretch>
            <a:fillRect/>
          </a:stretch>
        </p:blipFill>
        <p:spPr bwMode="auto">
          <a:xfrm>
            <a:off x="0" y="0"/>
            <a:ext cx="9144000" cy="1052736"/>
          </a:xfrm>
          <a:prstGeom prst="rect">
            <a:avLst/>
          </a:prstGeom>
          <a:noFill/>
        </p:spPr>
      </p:pic>
      <p:sp>
        <p:nvSpPr>
          <p:cNvPr id="3" name="Номер слайда 2"/>
          <p:cNvSpPr>
            <a:spLocks noGrp="1"/>
          </p:cNvSpPr>
          <p:nvPr>
            <p:ph type="sldNum" sz="quarter" idx="12"/>
          </p:nvPr>
        </p:nvSpPr>
        <p:spPr/>
        <p:txBody>
          <a:bodyPr/>
          <a:lstStyle/>
          <a:p>
            <a:fld id="{B19B0651-EE4F-4900-A07F-96A6BFA9D0F0}" type="slidenum">
              <a:rPr lang="ru-RU" smtClean="0"/>
              <a:pPr/>
              <a:t>13</a:t>
            </a:fld>
            <a:endParaRPr lang="ru-RU"/>
          </a:p>
        </p:txBody>
      </p:sp>
      <p:sp>
        <p:nvSpPr>
          <p:cNvPr id="12" name="Объект 5"/>
          <p:cNvSpPr txBox="1">
            <a:spLocks/>
          </p:cNvSpPr>
          <p:nvPr/>
        </p:nvSpPr>
        <p:spPr>
          <a:xfrm>
            <a:off x="4242080" y="0"/>
            <a:ext cx="4902664"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600" b="1" dirty="0">
                <a:solidFill>
                  <a:srgbClr val="CCFFFF"/>
                </a:solidFill>
                <a:effectLst>
                  <a:outerShdw blurRad="38100" dist="38100" dir="2700000" algn="tl">
                    <a:srgbClr val="000000">
                      <a:alpha val="43137"/>
                    </a:srgbClr>
                  </a:outerShdw>
                </a:effectLst>
              </a:rPr>
              <a:t>Сведения об оценке налоговых льгот (налоговых расходов), предоставляемых в соответствии с Решениями, принятыми Советом депутатов сельского поселения Салым</a:t>
            </a:r>
          </a:p>
        </p:txBody>
      </p:sp>
      <p:graphicFrame>
        <p:nvGraphicFramePr>
          <p:cNvPr id="4" name="Таблица 3"/>
          <p:cNvGraphicFramePr>
            <a:graphicFrameLocks noGrp="1"/>
          </p:cNvGraphicFramePr>
          <p:nvPr>
            <p:extLst>
              <p:ext uri="{D42A27DB-BD31-4B8C-83A1-F6EECF244321}">
                <p14:modId xmlns:p14="http://schemas.microsoft.com/office/powerpoint/2010/main" val="3687577046"/>
              </p:ext>
            </p:extLst>
          </p:nvPr>
        </p:nvGraphicFramePr>
        <p:xfrm>
          <a:off x="35496" y="1124746"/>
          <a:ext cx="9073008" cy="3424975"/>
        </p:xfrm>
        <a:graphic>
          <a:graphicData uri="http://schemas.openxmlformats.org/drawingml/2006/table">
            <a:tbl>
              <a:tblPr firstRow="1" bandRow="1">
                <a:tableStyleId>{5C22544A-7EE6-4342-B048-85BDC9FD1C3A}</a:tableStyleId>
              </a:tblPr>
              <a:tblGrid>
                <a:gridCol w="7887210">
                  <a:extLst>
                    <a:ext uri="{9D8B030D-6E8A-4147-A177-3AD203B41FA5}">
                      <a16:colId xmlns:a16="http://schemas.microsoft.com/office/drawing/2014/main" val="20000"/>
                    </a:ext>
                  </a:extLst>
                </a:gridCol>
                <a:gridCol w="1185798">
                  <a:extLst>
                    <a:ext uri="{9D8B030D-6E8A-4147-A177-3AD203B41FA5}">
                      <a16:colId xmlns:a16="http://schemas.microsoft.com/office/drawing/2014/main" val="20001"/>
                    </a:ext>
                  </a:extLst>
                </a:gridCol>
              </a:tblGrid>
              <a:tr h="227123">
                <a:tc>
                  <a: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800" b="1" kern="1200" dirty="0">
                          <a:solidFill>
                            <a:srgbClr val="006699"/>
                          </a:solidFill>
                          <a:effectLst/>
                          <a:latin typeface="+mn-lt"/>
                          <a:ea typeface="+mn-ea"/>
                          <a:cs typeface="+mn-cs"/>
                        </a:rPr>
                        <a:t>физические лица, принимавшие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a:t>
                      </a:r>
                    </a:p>
                  </a:txBody>
                  <a:tcPr>
                    <a:solidFill>
                      <a:schemeClr val="accent1">
                        <a:lumMod val="40000"/>
                        <a:lumOff val="60000"/>
                      </a:schemeClr>
                    </a:solidFill>
                  </a:tcPr>
                </a:tc>
                <a:tc>
                  <a:txBody>
                    <a:bodyPr/>
                    <a:lstStyle/>
                    <a:p>
                      <a:pPr algn="ctr"/>
                      <a:r>
                        <a:rPr lang="ru-RU" sz="800" b="1" dirty="0">
                          <a:solidFill>
                            <a:srgbClr val="006699"/>
                          </a:solidFill>
                        </a:rPr>
                        <a:t>-</a:t>
                      </a:r>
                    </a:p>
                  </a:txBody>
                  <a:tcPr>
                    <a:solidFill>
                      <a:schemeClr val="accent1">
                        <a:lumMod val="40000"/>
                        <a:lumOff val="60000"/>
                      </a:schemeClr>
                    </a:solidFill>
                  </a:tcPr>
                </a:tc>
                <a:extLst>
                  <a:ext uri="{0D108BD9-81ED-4DB2-BD59-A6C34878D82A}">
                    <a16:rowId xmlns:a16="http://schemas.microsoft.com/office/drawing/2014/main" val="10000"/>
                  </a:ext>
                </a:extLst>
              </a:tr>
              <a:tr h="227123">
                <a:tc>
                  <a: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800" b="1" kern="1200" dirty="0">
                          <a:solidFill>
                            <a:srgbClr val="006699"/>
                          </a:solidFill>
                          <a:effectLst/>
                          <a:latin typeface="+mn-lt"/>
                          <a:ea typeface="+mn-ea"/>
                          <a:cs typeface="+mn-cs"/>
                        </a:rPr>
                        <a:t>физические лица, получившие или перенесшие лучевую болезнь или ставших инвалидами в результате испытаний, учений и иных работ, связанных с любыми видами ядерных установок, включая ядерное оружие и космическую технику</a:t>
                      </a:r>
                    </a:p>
                  </a:txBody>
                  <a:tcPr>
                    <a:solidFill>
                      <a:schemeClr val="accent1">
                        <a:lumMod val="40000"/>
                        <a:lumOff val="60000"/>
                      </a:schemeClr>
                    </a:solidFill>
                  </a:tcPr>
                </a:tc>
                <a:tc>
                  <a:txBody>
                    <a:bodyPr/>
                    <a:lstStyle/>
                    <a:p>
                      <a:pPr algn="ctr"/>
                      <a:r>
                        <a:rPr lang="ru-RU" sz="1200" b="1" dirty="0">
                          <a:solidFill>
                            <a:srgbClr val="006699"/>
                          </a:solidFill>
                        </a:rPr>
                        <a:t>-</a:t>
                      </a:r>
                    </a:p>
                  </a:txBody>
                  <a:tcPr>
                    <a:solidFill>
                      <a:schemeClr val="accent1">
                        <a:lumMod val="40000"/>
                        <a:lumOff val="60000"/>
                      </a:schemeClr>
                    </a:solidFill>
                  </a:tcPr>
                </a:tc>
                <a:extLst>
                  <a:ext uri="{0D108BD9-81ED-4DB2-BD59-A6C34878D82A}">
                    <a16:rowId xmlns:a16="http://schemas.microsoft.com/office/drawing/2014/main" val="10001"/>
                  </a:ext>
                </a:extLst>
              </a:tr>
              <a:tr h="227123">
                <a:tc>
                  <a: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800" b="1" kern="1200" dirty="0">
                          <a:solidFill>
                            <a:srgbClr val="006699"/>
                          </a:solidFill>
                          <a:effectLst/>
                          <a:latin typeface="+mn-lt"/>
                          <a:ea typeface="+mn-ea"/>
                          <a:cs typeface="+mn-cs"/>
                        </a:rPr>
                        <a:t>физические лица, достигшие пенсионного возраста и вышедшие на пенсию по старости, в отношении земельных участков, находящихся в собственности, занятых индивидуальными жилыми домами и предназначенных под садоводство и огородничество</a:t>
                      </a:r>
                    </a:p>
                  </a:txBody>
                  <a:tcPr>
                    <a:solidFill>
                      <a:schemeClr val="accent1">
                        <a:lumMod val="40000"/>
                        <a:lumOff val="60000"/>
                      </a:schemeClr>
                    </a:solidFill>
                  </a:tcPr>
                </a:tc>
                <a:tc>
                  <a:txBody>
                    <a:bodyPr/>
                    <a:lstStyle/>
                    <a:p>
                      <a:pPr algn="ctr"/>
                      <a:r>
                        <a:rPr lang="ru-RU" sz="1200" b="1" dirty="0">
                          <a:solidFill>
                            <a:srgbClr val="006699"/>
                          </a:solidFill>
                        </a:rPr>
                        <a:t>17</a:t>
                      </a:r>
                    </a:p>
                  </a:txBody>
                  <a:tcPr>
                    <a:solidFill>
                      <a:schemeClr val="accent1">
                        <a:lumMod val="40000"/>
                        <a:lumOff val="60000"/>
                      </a:schemeClr>
                    </a:solidFill>
                  </a:tcPr>
                </a:tc>
                <a:extLst>
                  <a:ext uri="{0D108BD9-81ED-4DB2-BD59-A6C34878D82A}">
                    <a16:rowId xmlns:a16="http://schemas.microsoft.com/office/drawing/2014/main" val="10002"/>
                  </a:ext>
                </a:extLst>
              </a:tr>
              <a:tr h="227123">
                <a:tc>
                  <a:txBody>
                    <a:bodyPr/>
                    <a:lstStyle/>
                    <a:p>
                      <a:pPr marL="171450" indent="-171450">
                        <a:buFont typeface="Wingdings" pitchFamily="2" charset="2"/>
                        <a:buChar char="ü"/>
                      </a:pPr>
                      <a:r>
                        <a:rPr lang="ru-RU" sz="800" b="1" kern="1200" dirty="0">
                          <a:solidFill>
                            <a:srgbClr val="006699"/>
                          </a:solidFill>
                          <a:effectLst/>
                          <a:latin typeface="+mn-lt"/>
                          <a:ea typeface="+mn-ea"/>
                          <a:cs typeface="+mn-cs"/>
                        </a:rPr>
                        <a:t>работники добровольной пожарной охраны, внесенные  в реестр добровольных пожарных добровольной пожарной охраны сельского поселения Салым</a:t>
                      </a:r>
                      <a:endParaRPr lang="ru-RU" sz="800" b="1" dirty="0">
                        <a:solidFill>
                          <a:srgbClr val="006699"/>
                        </a:solidFill>
                      </a:endParaRPr>
                    </a:p>
                  </a:txBody>
                  <a:tcPr>
                    <a:solidFill>
                      <a:schemeClr val="accent1">
                        <a:lumMod val="40000"/>
                        <a:lumOff val="60000"/>
                      </a:schemeClr>
                    </a:solidFill>
                  </a:tcPr>
                </a:tc>
                <a:tc>
                  <a:txBody>
                    <a:bodyPr/>
                    <a:lstStyle/>
                    <a:p>
                      <a:pPr algn="ctr"/>
                      <a:r>
                        <a:rPr lang="ru-RU" sz="700" b="1" dirty="0">
                          <a:solidFill>
                            <a:srgbClr val="006699"/>
                          </a:solidFill>
                        </a:rPr>
                        <a:t>-</a:t>
                      </a:r>
                    </a:p>
                  </a:txBody>
                  <a:tcPr>
                    <a:solidFill>
                      <a:schemeClr val="accent1">
                        <a:lumMod val="40000"/>
                        <a:lumOff val="60000"/>
                      </a:schemeClr>
                    </a:solidFill>
                  </a:tcPr>
                </a:tc>
                <a:extLst>
                  <a:ext uri="{0D108BD9-81ED-4DB2-BD59-A6C34878D82A}">
                    <a16:rowId xmlns:a16="http://schemas.microsoft.com/office/drawing/2014/main" val="10003"/>
                  </a:ext>
                </a:extLst>
              </a:tr>
              <a:tr h="242177">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u-RU" sz="800" b="1" kern="1200" dirty="0">
                          <a:solidFill>
                            <a:srgbClr val="006699"/>
                          </a:solidFill>
                          <a:effectLst/>
                          <a:latin typeface="+mn-lt"/>
                          <a:ea typeface="+mn-ea"/>
                          <a:cs typeface="+mn-cs"/>
                        </a:rPr>
                        <a:t>члены добровольной народной дружины муниципального образования сельского поселения Салым</a:t>
                      </a:r>
                      <a:endParaRPr lang="ru-RU" sz="800" b="1" dirty="0">
                        <a:solidFill>
                          <a:srgbClr val="006699"/>
                        </a:solidFill>
                      </a:endParaRPr>
                    </a:p>
                  </a:txBody>
                  <a:tcPr/>
                </a:tc>
                <a:tc>
                  <a:txBody>
                    <a:bodyPr/>
                    <a:lstStyle/>
                    <a:p>
                      <a:pPr algn="ctr"/>
                      <a:r>
                        <a:rPr lang="ru-RU" sz="700" b="1" dirty="0">
                          <a:solidFill>
                            <a:srgbClr val="006699"/>
                          </a:solidFill>
                        </a:rPr>
                        <a:t>-</a:t>
                      </a:r>
                    </a:p>
                  </a:txBody>
                  <a:tcPr/>
                </a:tc>
                <a:extLst>
                  <a:ext uri="{0D108BD9-81ED-4DB2-BD59-A6C34878D82A}">
                    <a16:rowId xmlns:a16="http://schemas.microsoft.com/office/drawing/2014/main" val="10004"/>
                  </a:ext>
                </a:extLst>
              </a:tr>
              <a:tr h="219346">
                <a:tc>
                  <a:txBody>
                    <a:bodyPr/>
                    <a:lstStyle/>
                    <a:p>
                      <a:pPr marL="171450" indent="-171450">
                        <a:buFont typeface="Wingdings" pitchFamily="2" charset="2"/>
                        <a:buChar char="ü"/>
                      </a:pPr>
                      <a:r>
                        <a:rPr lang="ru-RU" sz="800" b="1" kern="1200" dirty="0">
                          <a:solidFill>
                            <a:srgbClr val="006699"/>
                          </a:solidFill>
                          <a:effectLst/>
                          <a:latin typeface="+mn-lt"/>
                          <a:ea typeface="+mn-ea"/>
                          <a:cs typeface="+mn-cs"/>
                        </a:rPr>
                        <a:t>товарищества собственников жилья</a:t>
                      </a:r>
                      <a:endParaRPr lang="ru-RU" sz="800" b="1" dirty="0">
                        <a:solidFill>
                          <a:srgbClr val="006699"/>
                        </a:solidFill>
                      </a:endParaRPr>
                    </a:p>
                  </a:txBody>
                  <a:tcPr/>
                </a:tc>
                <a:tc>
                  <a:txBody>
                    <a:bodyPr/>
                    <a:lstStyle/>
                    <a:p>
                      <a:pPr algn="ctr"/>
                      <a:r>
                        <a:rPr lang="ru-RU" sz="700" b="1" dirty="0">
                          <a:solidFill>
                            <a:srgbClr val="006699"/>
                          </a:solidFill>
                        </a:rPr>
                        <a:t>-</a:t>
                      </a:r>
                    </a:p>
                  </a:txBody>
                  <a:tcPr/>
                </a:tc>
                <a:extLst>
                  <a:ext uri="{0D108BD9-81ED-4DB2-BD59-A6C34878D82A}">
                    <a16:rowId xmlns:a16="http://schemas.microsoft.com/office/drawing/2014/main" val="10005"/>
                  </a:ext>
                </a:extLst>
              </a:tr>
              <a:tr h="352507">
                <a:tc>
                  <a:txBody>
                    <a:bodyPr/>
                    <a:lstStyle/>
                    <a:p>
                      <a:pPr marL="171450" indent="-171450">
                        <a:buFont typeface="Wingdings" pitchFamily="2" charset="2"/>
                        <a:buChar char="ü"/>
                      </a:pPr>
                      <a:r>
                        <a:rPr lang="ru-RU" sz="800" b="1" kern="1200" dirty="0">
                          <a:solidFill>
                            <a:srgbClr val="006699"/>
                          </a:solidFill>
                          <a:effectLst/>
                          <a:latin typeface="+mn-lt"/>
                          <a:ea typeface="+mn-ea"/>
                          <a:cs typeface="+mn-cs"/>
                        </a:rPr>
                        <a:t>студенты и слушатели, обучающиеся на дневных отделениях высших и средних специальных учебных заведений, учащиеся профессионально-технических училищ, имеющие облагаемые налогом земельные участки на территории сельского поселения Салым</a:t>
                      </a:r>
                      <a:endParaRPr lang="ru-RU" sz="800" b="1" dirty="0">
                        <a:solidFill>
                          <a:srgbClr val="006699"/>
                        </a:solidFill>
                      </a:endParaRPr>
                    </a:p>
                  </a:txBody>
                  <a:tcPr/>
                </a:tc>
                <a:tc>
                  <a:txBody>
                    <a:bodyPr/>
                    <a:lstStyle/>
                    <a:p>
                      <a:pPr algn="ctr"/>
                      <a:r>
                        <a:rPr lang="ru-RU" sz="700" b="1" dirty="0">
                          <a:solidFill>
                            <a:srgbClr val="006699"/>
                          </a:solidFill>
                        </a:rPr>
                        <a:t>-</a:t>
                      </a:r>
                    </a:p>
                  </a:txBody>
                  <a:tcPr/>
                </a:tc>
                <a:extLst>
                  <a:ext uri="{0D108BD9-81ED-4DB2-BD59-A6C34878D82A}">
                    <a16:rowId xmlns:a16="http://schemas.microsoft.com/office/drawing/2014/main" val="10006"/>
                  </a:ext>
                </a:extLst>
              </a:tr>
              <a:tr h="4486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 sz="1100" b="1" kern="1200" dirty="0">
                          <a:solidFill>
                            <a:schemeClr val="bg1"/>
                          </a:solidFill>
                          <a:latin typeface="+mn-lt"/>
                          <a:ea typeface="+mn-ea"/>
                          <a:cs typeface="+mn-cs"/>
                        </a:rPr>
                        <a:t>Категория плательщиков  </a:t>
                      </a:r>
                      <a:r>
                        <a:rPr lang="ru" sz="1100" b="1" kern="1200" dirty="0">
                          <a:solidFill>
                            <a:srgbClr val="FF9933"/>
                          </a:solidFill>
                          <a:latin typeface="+mn-lt"/>
                          <a:ea typeface="+mn-ea"/>
                          <a:cs typeface="+mn-cs"/>
                        </a:rPr>
                        <a:t>земельного налога</a:t>
                      </a:r>
                      <a:r>
                        <a:rPr lang="ru" sz="1100" b="1" kern="1200" dirty="0">
                          <a:solidFill>
                            <a:schemeClr val="bg1"/>
                          </a:solidFill>
                          <a:latin typeface="+mn-lt"/>
                          <a:ea typeface="+mn-ea"/>
                          <a:cs typeface="+mn-cs"/>
                        </a:rPr>
                        <a:t>, для которых предусмотрены налоговые льготы в размере </a:t>
                      </a:r>
                      <a:r>
                        <a:rPr lang="ru" sz="1100" b="1" kern="1200" dirty="0">
                          <a:solidFill>
                            <a:srgbClr val="FF9933"/>
                          </a:solidFill>
                          <a:latin typeface="+mn-lt"/>
                          <a:ea typeface="+mn-ea"/>
                          <a:cs typeface="+mn-cs"/>
                        </a:rPr>
                        <a:t>50%, физические лица, </a:t>
                      </a:r>
                      <a:r>
                        <a:rPr lang="ru" sz="1100" b="1" kern="1200" dirty="0">
                          <a:solidFill>
                            <a:schemeClr val="bg1"/>
                          </a:solidFill>
                          <a:latin typeface="+mn-lt"/>
                          <a:ea typeface="+mn-ea"/>
                          <a:cs typeface="+mn-cs"/>
                        </a:rPr>
                        <a:t>в отношении земельных участков, не используемых в предпринимательской деятельности</a:t>
                      </a:r>
                      <a:endParaRPr lang="ru-RU" sz="1100" b="1" kern="1200" dirty="0">
                        <a:solidFill>
                          <a:srgbClr val="FF9933"/>
                        </a:solidFill>
                        <a:latin typeface="+mn-lt"/>
                        <a:ea typeface="+mn-ea"/>
                        <a:cs typeface="+mn-cs"/>
                      </a:endParaRPr>
                    </a:p>
                  </a:txBody>
                  <a:tcPr>
                    <a:solidFill>
                      <a:srgbClr val="009999"/>
                    </a:solidFill>
                  </a:tcPr>
                </a:tc>
                <a:tc>
                  <a:txBody>
                    <a:bodyPr/>
                    <a:lstStyle/>
                    <a:p>
                      <a:pPr algn="ctr"/>
                      <a:r>
                        <a:rPr lang="ru-RU" sz="800" b="1" dirty="0">
                          <a:solidFill>
                            <a:schemeClr val="bg1"/>
                          </a:solidFill>
                        </a:rPr>
                        <a:t>Воспользовались за 2024 год</a:t>
                      </a:r>
                    </a:p>
                  </a:txBody>
                  <a:tcPr>
                    <a:solidFill>
                      <a:srgbClr val="009999"/>
                    </a:solidFill>
                  </a:tcPr>
                </a:tc>
                <a:extLst>
                  <a:ext uri="{0D108BD9-81ED-4DB2-BD59-A6C34878D82A}">
                    <a16:rowId xmlns:a16="http://schemas.microsoft.com/office/drawing/2014/main" val="10007"/>
                  </a:ext>
                </a:extLst>
              </a:tr>
              <a:tr h="352507">
                <a:tc>
                  <a:txBody>
                    <a:bodyPr/>
                    <a:lstStyle/>
                    <a:p>
                      <a:pPr marL="171450" indent="-171450">
                        <a:buFont typeface="Wingdings" pitchFamily="2" charset="2"/>
                        <a:buChar char="ü"/>
                      </a:pPr>
                      <a:r>
                        <a:rPr lang="ru-RU" sz="800" b="1" kern="1200" dirty="0">
                          <a:solidFill>
                            <a:srgbClr val="006699"/>
                          </a:solidFill>
                          <a:effectLst/>
                          <a:latin typeface="+mn-lt"/>
                          <a:ea typeface="+mn-ea"/>
                          <a:cs typeface="+mn-cs"/>
                        </a:rPr>
                        <a:t>многодетные семьи, воспитывающие трех и более детей в возрасте до 18 лет, при наличии удостоверения, регламентирующего статус многодетной семьи из числа граждан Российской Федерации, проживающие на территории сельского поселения Салым</a:t>
                      </a:r>
                      <a:endParaRPr lang="ru-RU" sz="800" b="1" dirty="0">
                        <a:solidFill>
                          <a:srgbClr val="006699"/>
                        </a:solidFill>
                      </a:endParaRPr>
                    </a:p>
                  </a:txBody>
                  <a:tcPr/>
                </a:tc>
                <a:tc>
                  <a:txBody>
                    <a:bodyPr/>
                    <a:lstStyle/>
                    <a:p>
                      <a:pPr algn="ctr"/>
                      <a:r>
                        <a:rPr lang="ru-RU" sz="1200" b="1" dirty="0">
                          <a:solidFill>
                            <a:srgbClr val="006699"/>
                          </a:solidFill>
                        </a:rPr>
                        <a:t>8</a:t>
                      </a:r>
                    </a:p>
                  </a:txBody>
                  <a:tcPr/>
                </a:tc>
                <a:extLst>
                  <a:ext uri="{0D108BD9-81ED-4DB2-BD59-A6C34878D82A}">
                    <a16:rowId xmlns:a16="http://schemas.microsoft.com/office/drawing/2014/main" val="10008"/>
                  </a:ext>
                </a:extLst>
              </a:tr>
              <a:tr h="352507">
                <a:tc>
                  <a:txBody>
                    <a:bodyPr/>
                    <a:lstStyle/>
                    <a:p>
                      <a:pPr marL="171450" indent="-171450">
                        <a:buFont typeface="Wingdings" pitchFamily="2" charset="2"/>
                        <a:buChar char="ü"/>
                      </a:pPr>
                      <a:r>
                        <a:rPr lang="ru-RU" sz="800" b="1" kern="1200" dirty="0">
                          <a:solidFill>
                            <a:srgbClr val="006699"/>
                          </a:solidFill>
                          <a:effectLst/>
                          <a:latin typeface="+mn-lt"/>
                          <a:ea typeface="+mn-ea"/>
                          <a:cs typeface="+mn-cs"/>
                        </a:rPr>
                        <a:t>отцы, воспитывающие детей без матери, и одинокие матери,  имеющих детей в возрасте до 18 лет, при наличии постановки на учет в органах социальной защиты населения</a:t>
                      </a:r>
                      <a:endParaRPr lang="ru-RU" sz="800" b="1" dirty="0">
                        <a:solidFill>
                          <a:srgbClr val="006699"/>
                        </a:solidFill>
                      </a:endParaRPr>
                    </a:p>
                  </a:txBody>
                  <a:tcPr/>
                </a:tc>
                <a:tc>
                  <a:txBody>
                    <a:bodyPr/>
                    <a:lstStyle/>
                    <a:p>
                      <a:pPr algn="ctr"/>
                      <a:r>
                        <a:rPr lang="ru-RU" sz="700" b="1" dirty="0">
                          <a:solidFill>
                            <a:srgbClr val="006699"/>
                          </a:solidFill>
                        </a:rPr>
                        <a:t>-</a:t>
                      </a:r>
                    </a:p>
                  </a:txBody>
                  <a:tcPr/>
                </a:tc>
                <a:extLst>
                  <a:ext uri="{0D108BD9-81ED-4DB2-BD59-A6C34878D82A}">
                    <a16:rowId xmlns:a16="http://schemas.microsoft.com/office/drawing/2014/main" val="10009"/>
                  </a:ext>
                </a:extLst>
              </a:tr>
              <a:tr h="224323">
                <a:tc>
                  <a:txBody>
                    <a:bodyPr/>
                    <a:lstStyle/>
                    <a:p>
                      <a:pPr marL="171450" indent="-171450">
                        <a:buFont typeface="Wingdings" pitchFamily="2" charset="2"/>
                        <a:buChar char="ü"/>
                      </a:pPr>
                      <a:r>
                        <a:rPr lang="ru-RU" sz="800" b="1" kern="1200" dirty="0">
                          <a:solidFill>
                            <a:srgbClr val="006699"/>
                          </a:solidFill>
                          <a:effectLst/>
                          <a:latin typeface="+mn-lt"/>
                          <a:ea typeface="+mn-ea"/>
                          <a:cs typeface="+mn-cs"/>
                        </a:rPr>
                        <a:t>солдаты срочники, проходящие срочную военную службу в рядах Вооруженных Сил Российской Федерации</a:t>
                      </a:r>
                      <a:endParaRPr lang="ru-RU" sz="800" b="1" dirty="0">
                        <a:solidFill>
                          <a:srgbClr val="006699"/>
                        </a:solidFill>
                      </a:endParaRPr>
                    </a:p>
                  </a:txBody>
                  <a:tcPr/>
                </a:tc>
                <a:tc>
                  <a:txBody>
                    <a:bodyPr/>
                    <a:lstStyle/>
                    <a:p>
                      <a:pPr algn="ctr"/>
                      <a:r>
                        <a:rPr lang="ru-RU" sz="700" b="1" dirty="0">
                          <a:solidFill>
                            <a:srgbClr val="006699"/>
                          </a:solidFill>
                        </a:rPr>
                        <a:t>-</a:t>
                      </a:r>
                    </a:p>
                  </a:txBody>
                  <a:tcPr/>
                </a:tc>
                <a:extLst>
                  <a:ext uri="{0D108BD9-81ED-4DB2-BD59-A6C34878D82A}">
                    <a16:rowId xmlns:a16="http://schemas.microsoft.com/office/drawing/2014/main" val="10010"/>
                  </a:ext>
                </a:extLst>
              </a:tr>
            </a:tbl>
          </a:graphicData>
        </a:graphic>
      </p:graphicFrame>
      <p:sp>
        <p:nvSpPr>
          <p:cNvPr id="24" name="TextBox 23"/>
          <p:cNvSpPr txBox="1"/>
          <p:nvPr/>
        </p:nvSpPr>
        <p:spPr>
          <a:xfrm>
            <a:off x="44121" y="4941168"/>
            <a:ext cx="9001000" cy="400110"/>
          </a:xfrm>
          <a:prstGeom prst="rect">
            <a:avLst/>
          </a:prstGeom>
          <a:noFill/>
        </p:spPr>
        <p:txBody>
          <a:bodyPr wrap="square" rtlCol="0">
            <a:spAutoFit/>
          </a:bodyPr>
          <a:lstStyle/>
          <a:p>
            <a:pPr algn="just">
              <a:defRPr/>
            </a:pPr>
            <a:r>
              <a:rPr lang="ru" sz="1000" b="1" dirty="0">
                <a:solidFill>
                  <a:srgbClr val="C00000"/>
                </a:solidFill>
              </a:rPr>
              <a:t>* </a:t>
            </a:r>
            <a:r>
              <a:rPr lang="ru-RU" sz="1000" b="1" dirty="0">
                <a:solidFill>
                  <a:srgbClr val="C00000"/>
                </a:solidFill>
              </a:rPr>
              <a:t>Н</a:t>
            </a:r>
            <a:r>
              <a:rPr lang="ru" sz="1000" b="1" dirty="0">
                <a:solidFill>
                  <a:srgbClr val="C00000"/>
                </a:solidFill>
              </a:rPr>
              <a:t>а 2024 год и последующие периоды действует Решение СД от 27.10.2023 №17 «О земельном налоге на территории муниципального образования сельское поселение Салым» </a:t>
            </a:r>
            <a:r>
              <a:rPr lang="en-US" sz="1000" b="1" dirty="0">
                <a:solidFill>
                  <a:srgbClr val="C00000"/>
                </a:solidFill>
                <a:hlinkClick r:id="rId3"/>
              </a:rPr>
              <a:t>https://adminsalym.gosuslugi.ru/deyatelnost/napravleniya-deyatelnosti/ekonomika-byudzhet-finansy/nalogovye-lgoty/</a:t>
            </a:r>
            <a:endParaRPr lang="ru-RU" sz="1000" dirty="0">
              <a:solidFill>
                <a:srgbClr val="C00000"/>
              </a:solidFill>
            </a:endParaRPr>
          </a:p>
        </p:txBody>
      </p:sp>
      <p:pic>
        <p:nvPicPr>
          <p:cNvPr id="8" name="Picture 8" descr="C:\Users\Tester\Desktop\Бренд символы\патерны елки.png"/>
          <p:cNvPicPr>
            <a:picLocks noChangeAspect="1" noChangeArrowheads="1"/>
          </p:cNvPicPr>
          <p:nvPr/>
        </p:nvPicPr>
        <p:blipFill>
          <a:blip r:embed="rId4"/>
          <a:srcRect/>
          <a:stretch>
            <a:fillRect/>
          </a:stretch>
        </p:blipFill>
        <p:spPr bwMode="auto">
          <a:xfrm>
            <a:off x="-1" y="6165304"/>
            <a:ext cx="9144001" cy="896909"/>
          </a:xfrm>
          <a:prstGeom prst="rect">
            <a:avLst/>
          </a:prstGeom>
          <a:noFill/>
        </p:spPr>
      </p:pic>
      <p:sp>
        <p:nvSpPr>
          <p:cNvPr id="10" name="TextBox 9"/>
          <p:cNvSpPr txBox="1"/>
          <p:nvPr/>
        </p:nvSpPr>
        <p:spPr>
          <a:xfrm>
            <a:off x="10885" y="5465549"/>
            <a:ext cx="9001000" cy="553998"/>
          </a:xfrm>
          <a:prstGeom prst="rect">
            <a:avLst/>
          </a:prstGeom>
          <a:noFill/>
        </p:spPr>
        <p:txBody>
          <a:bodyPr wrap="square" rtlCol="0">
            <a:spAutoFit/>
          </a:bodyPr>
          <a:lstStyle/>
          <a:p>
            <a:pPr algn="just">
              <a:defRPr/>
            </a:pPr>
            <a:r>
              <a:rPr lang="ru" sz="1000" b="1" dirty="0">
                <a:solidFill>
                  <a:srgbClr val="009999"/>
                </a:solidFill>
              </a:rPr>
              <a:t>** </a:t>
            </a:r>
            <a:r>
              <a:rPr lang="ru-RU" sz="1000" b="1" dirty="0">
                <a:solidFill>
                  <a:srgbClr val="009999"/>
                </a:solidFill>
              </a:rPr>
              <a:t>Источник информации: «Отчет о налоговой базе и структуре начислений по местным налогам за 2024 год (Форма 5-МН); Распоряжение администрации сельского поселения Салым от 29.07.2025 №127-р «О результатах оценки эффективности предоставляемых налоговых расходов сельского поселения Салым» </a:t>
            </a:r>
            <a:endParaRPr lang="ru-RU" sz="1000" dirty="0">
              <a:solidFill>
                <a:srgbClr val="009999"/>
              </a:solidFill>
            </a:endParaRPr>
          </a:p>
        </p:txBody>
      </p:sp>
    </p:spTree>
    <p:extLst>
      <p:ext uri="{BB962C8B-B14F-4D97-AF65-F5344CB8AC3E}">
        <p14:creationId xmlns:p14="http://schemas.microsoft.com/office/powerpoint/2010/main" val="425613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5" descr="C:\Users\Tester\Desktop\Бренд символы\Салым слева.png"/>
          <p:cNvPicPr>
            <a:picLocks noChangeAspect="1" noChangeArrowheads="1"/>
          </p:cNvPicPr>
          <p:nvPr/>
        </p:nvPicPr>
        <p:blipFill>
          <a:blip r:embed="rId3"/>
          <a:srcRect/>
          <a:stretch>
            <a:fillRect/>
          </a:stretch>
        </p:blipFill>
        <p:spPr bwMode="auto">
          <a:xfrm>
            <a:off x="2673350" y="0"/>
            <a:ext cx="6470650" cy="1071546"/>
          </a:xfrm>
          <a:prstGeom prst="rect">
            <a:avLst/>
          </a:prstGeom>
          <a:noFill/>
        </p:spPr>
      </p:pic>
      <p:pic>
        <p:nvPicPr>
          <p:cNvPr id="29" name="Picture 4" descr="C:\Users\Tester\Desktop\Бренд символы\Салым слева.png"/>
          <p:cNvPicPr>
            <a:picLocks noChangeAspect="1" noChangeArrowheads="1"/>
          </p:cNvPicPr>
          <p:nvPr/>
        </p:nvPicPr>
        <p:blipFill>
          <a:blip r:embed="rId3"/>
          <a:srcRect/>
          <a:stretch>
            <a:fillRect/>
          </a:stretch>
        </p:blipFill>
        <p:spPr bwMode="auto">
          <a:xfrm>
            <a:off x="0" y="0"/>
            <a:ext cx="8143900" cy="1071546"/>
          </a:xfrm>
          <a:prstGeom prst="rect">
            <a:avLst/>
          </a:prstGeom>
          <a:noFill/>
        </p:spPr>
      </p:pic>
      <p:sp>
        <p:nvSpPr>
          <p:cNvPr id="18" name="Заголовок 1"/>
          <p:cNvSpPr>
            <a:spLocks noGrp="1"/>
          </p:cNvSpPr>
          <p:nvPr>
            <p:ph type="title"/>
          </p:nvPr>
        </p:nvSpPr>
        <p:spPr>
          <a:xfrm>
            <a:off x="4051017" y="73145"/>
            <a:ext cx="5004048" cy="859471"/>
          </a:xfrm>
          <a:ln>
            <a:solidFill>
              <a:schemeClr val="accent1"/>
            </a:solidFill>
          </a:ln>
        </p:spPr>
        <p:txBody>
          <a:bodyPr>
            <a:noAutofit/>
          </a:bodyPr>
          <a:lstStyle/>
          <a:p>
            <a:r>
              <a:rPr lang="ru-RU" sz="1900" b="1" dirty="0">
                <a:solidFill>
                  <a:srgbClr val="FF9933"/>
                </a:solidFill>
                <a:latin typeface="Times New Roman" panose="02020603050405020304" pitchFamily="18" charset="0"/>
                <a:cs typeface="Times New Roman" panose="02020603050405020304" pitchFamily="18" charset="0"/>
              </a:rPr>
              <a:t>Основные параметры расходов бюджета на 2026 год и плановый период 2027 и 2028 годов </a:t>
            </a:r>
          </a:p>
        </p:txBody>
      </p:sp>
      <p:sp>
        <p:nvSpPr>
          <p:cNvPr id="2" name="Номер слайда 1"/>
          <p:cNvSpPr>
            <a:spLocks noGrp="1"/>
          </p:cNvSpPr>
          <p:nvPr>
            <p:ph type="sldNum" sz="quarter" idx="12"/>
          </p:nvPr>
        </p:nvSpPr>
        <p:spPr/>
        <p:txBody>
          <a:bodyPr/>
          <a:lstStyle/>
          <a:p>
            <a:fld id="{B19B0651-EE4F-4900-A07F-96A6BFA9D0F0}" type="slidenum">
              <a:rPr lang="ru-RU" b="1" smtClean="0">
                <a:solidFill>
                  <a:schemeClr val="tx1"/>
                </a:solidFill>
              </a:rPr>
              <a:pPr/>
              <a:t>14</a:t>
            </a:fld>
            <a:endParaRPr lang="ru-RU" b="1" dirty="0">
              <a:solidFill>
                <a:schemeClr val="tx1"/>
              </a:solidFill>
            </a:endParaRPr>
          </a:p>
        </p:txBody>
      </p:sp>
      <p:sp>
        <p:nvSpPr>
          <p:cNvPr id="20" name="Объект 2"/>
          <p:cNvSpPr txBox="1">
            <a:spLocks/>
          </p:cNvSpPr>
          <p:nvPr/>
        </p:nvSpPr>
        <p:spPr>
          <a:xfrm>
            <a:off x="1899089" y="1443872"/>
            <a:ext cx="3359196" cy="434376"/>
          </a:xfrm>
          <a:prstGeom prst="rect">
            <a:avLst/>
          </a:prstGeom>
        </p:spPr>
        <p:txBody>
          <a:bodyPr vert="horz" lIns="91440" tIns="45720" rIns="91440" bIns="45720" rtlCol="0">
            <a:noAutofit/>
          </a:bodyPr>
          <a:lst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ru-RU" sz="2400" b="1" i="1" dirty="0">
              <a:solidFill>
                <a:srgbClr val="C00000"/>
              </a:solidFill>
              <a:latin typeface="Times New Roman" pitchFamily="18" charset="0"/>
              <a:cs typeface="Times New Roman" pitchFamily="18" charset="0"/>
            </a:endParaRPr>
          </a:p>
        </p:txBody>
      </p:sp>
      <p:graphicFrame>
        <p:nvGraphicFramePr>
          <p:cNvPr id="46" name="Объект 45"/>
          <p:cNvGraphicFramePr>
            <a:graphicFrameLocks noGrp="1"/>
          </p:cNvGraphicFramePr>
          <p:nvPr>
            <p:ph idx="1"/>
            <p:extLst>
              <p:ext uri="{D42A27DB-BD31-4B8C-83A1-F6EECF244321}">
                <p14:modId xmlns:p14="http://schemas.microsoft.com/office/powerpoint/2010/main" val="3964836968"/>
              </p:ext>
            </p:extLst>
          </p:nvPr>
        </p:nvGraphicFramePr>
        <p:xfrm>
          <a:off x="107504" y="3429000"/>
          <a:ext cx="3471183" cy="2927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Таблица 47"/>
          <p:cNvGraphicFramePr>
            <a:graphicFrameLocks noGrp="1"/>
          </p:cNvGraphicFramePr>
          <p:nvPr>
            <p:extLst>
              <p:ext uri="{D42A27DB-BD31-4B8C-83A1-F6EECF244321}">
                <p14:modId xmlns:p14="http://schemas.microsoft.com/office/powerpoint/2010/main" val="3887894586"/>
              </p:ext>
            </p:extLst>
          </p:nvPr>
        </p:nvGraphicFramePr>
        <p:xfrm>
          <a:off x="3937608" y="3336245"/>
          <a:ext cx="2290936" cy="3291840"/>
        </p:xfrm>
        <a:graphic>
          <a:graphicData uri="http://schemas.openxmlformats.org/drawingml/2006/table">
            <a:tbl>
              <a:tblPr firstRow="1" bandRow="1">
                <a:tableStyleId>{5C22544A-7EE6-4342-B048-85BDC9FD1C3A}</a:tableStyleId>
              </a:tblPr>
              <a:tblGrid>
                <a:gridCol w="2290936">
                  <a:extLst>
                    <a:ext uri="{9D8B030D-6E8A-4147-A177-3AD203B41FA5}">
                      <a16:colId xmlns:a16="http://schemas.microsoft.com/office/drawing/2014/main" val="20000"/>
                    </a:ext>
                  </a:extLst>
                </a:gridCol>
              </a:tblGrid>
              <a:tr h="1455936">
                <a:tc>
                  <a:txBody>
                    <a:bodyPr/>
                    <a:lstStyle/>
                    <a:p>
                      <a:r>
                        <a:rPr lang="ru-RU" sz="1000" b="0" dirty="0">
                          <a:solidFill>
                            <a:schemeClr val="tx1"/>
                          </a:solidFill>
                        </a:rPr>
                        <a:t>ОБЩЕГОСУДАРСТВЕННЫЕ ВОПРОСЫ</a:t>
                      </a:r>
                    </a:p>
                    <a:p>
                      <a:endParaRPr lang="ru-RU" sz="1000" b="0" dirty="0">
                        <a:solidFill>
                          <a:schemeClr val="tx1"/>
                        </a:solidFill>
                      </a:endParaRPr>
                    </a:p>
                    <a:p>
                      <a:r>
                        <a:rPr lang="ru-RU" sz="1000" b="0" dirty="0">
                          <a:solidFill>
                            <a:schemeClr val="tx1"/>
                          </a:solidFill>
                        </a:rPr>
                        <a:t>НАЦИОНАЛЬНАЯ ОБОРОНА</a:t>
                      </a:r>
                    </a:p>
                    <a:p>
                      <a:endParaRPr lang="ru-RU" sz="1000" b="0" dirty="0">
                        <a:solidFill>
                          <a:schemeClr val="tx1"/>
                        </a:solidFill>
                      </a:endParaRPr>
                    </a:p>
                    <a:p>
                      <a:r>
                        <a:rPr lang="ru-RU" sz="1000" b="0" dirty="0">
                          <a:solidFill>
                            <a:schemeClr val="tx1"/>
                          </a:solidFill>
                        </a:rPr>
                        <a:t>НАЦИОНАЛЬНАЯ БЕЗОПАСНОСТЬ И ПРАВООХРАНИТЕЛЬНАЯ ДЕЯТЕЛЬНОСТЬ</a:t>
                      </a:r>
                    </a:p>
                    <a:p>
                      <a:endParaRPr lang="ru-RU" sz="1000" b="0" dirty="0">
                        <a:solidFill>
                          <a:schemeClr val="tx1"/>
                        </a:solidFill>
                      </a:endParaRPr>
                    </a:p>
                    <a:p>
                      <a:r>
                        <a:rPr lang="ru-RU" sz="1000" b="0" dirty="0">
                          <a:solidFill>
                            <a:schemeClr val="tx1"/>
                          </a:solidFill>
                        </a:rPr>
                        <a:t>НАЦИОНАЛЬНАЯ ЭКОНОМИКА</a:t>
                      </a:r>
                    </a:p>
                    <a:p>
                      <a:endParaRPr lang="ru-RU" sz="1000" b="0" dirty="0">
                        <a:solidFill>
                          <a:schemeClr val="tx1"/>
                        </a:solidFill>
                      </a:endParaRPr>
                    </a:p>
                    <a:p>
                      <a:r>
                        <a:rPr lang="ru-RU" sz="1000" b="0" dirty="0">
                          <a:solidFill>
                            <a:schemeClr val="tx1"/>
                          </a:solidFill>
                        </a:rPr>
                        <a:t>ЖИЛИЩНО-КОММУНАЛЬНОЕ ХОЗЯЙСТВО</a:t>
                      </a:r>
                    </a:p>
                    <a:p>
                      <a:endParaRPr lang="ru-RU" sz="1000" b="0" dirty="0">
                        <a:solidFill>
                          <a:schemeClr val="tx1"/>
                        </a:solidFill>
                      </a:endParaRPr>
                    </a:p>
                    <a:p>
                      <a:r>
                        <a:rPr lang="ru-RU" sz="1000" b="0" dirty="0">
                          <a:solidFill>
                            <a:schemeClr val="tx1"/>
                          </a:solidFill>
                        </a:rPr>
                        <a:t>ОБРАЗОВАНИЕ</a:t>
                      </a:r>
                    </a:p>
                    <a:p>
                      <a:endParaRPr lang="ru-RU" sz="1000" b="0" dirty="0">
                        <a:solidFill>
                          <a:schemeClr val="tx1"/>
                        </a:solidFill>
                      </a:endParaRPr>
                    </a:p>
                    <a:p>
                      <a:r>
                        <a:rPr lang="ru-RU" sz="1000" b="0" dirty="0">
                          <a:solidFill>
                            <a:schemeClr val="tx1"/>
                          </a:solidFill>
                        </a:rPr>
                        <a:t>СОЦИАЛЬНАЯ ПОЛИТИКА</a:t>
                      </a:r>
                    </a:p>
                    <a:p>
                      <a:endParaRPr lang="ru-RU" sz="1000" b="0" dirty="0">
                        <a:solidFill>
                          <a:schemeClr val="tx1"/>
                        </a:solidFill>
                      </a:endParaRPr>
                    </a:p>
                    <a:p>
                      <a:r>
                        <a:rPr lang="ru-RU" sz="1000" b="0" dirty="0">
                          <a:solidFill>
                            <a:schemeClr val="tx1"/>
                          </a:solidFill>
                        </a:rPr>
                        <a:t>МЕЖБЮДЖЕТНЫЕ ТРАНСФЕРТЫ ОБЩЕГО ХАРАКТЕРА БЮДЖЕТАМ БЮДЖЕТНОЙ СИСТЕМЫ  РОССИЙСКОЙ ФЕДЕРАЦИИ</a:t>
                      </a:r>
                    </a:p>
                  </a:txBody>
                  <a:tcPr>
                    <a:solidFill>
                      <a:schemeClr val="bg1"/>
                    </a:solidFill>
                  </a:tcPr>
                </a:tc>
                <a:extLst>
                  <a:ext uri="{0D108BD9-81ED-4DB2-BD59-A6C34878D82A}">
                    <a16:rowId xmlns:a16="http://schemas.microsoft.com/office/drawing/2014/main" val="10000"/>
                  </a:ext>
                </a:extLst>
              </a:tr>
            </a:tbl>
          </a:graphicData>
        </a:graphic>
      </p:graphicFrame>
      <p:sp>
        <p:nvSpPr>
          <p:cNvPr id="49" name="Блок-схема: узел 48"/>
          <p:cNvSpPr/>
          <p:nvPr/>
        </p:nvSpPr>
        <p:spPr>
          <a:xfrm>
            <a:off x="3812343" y="3422027"/>
            <a:ext cx="144016" cy="9716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Блок-схема: узел 49"/>
          <p:cNvSpPr/>
          <p:nvPr/>
        </p:nvSpPr>
        <p:spPr>
          <a:xfrm>
            <a:off x="3809711" y="3692614"/>
            <a:ext cx="144016" cy="97160"/>
          </a:xfrm>
          <a:prstGeom prst="flowChartConnector">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Блок-схема: узел 50"/>
          <p:cNvSpPr/>
          <p:nvPr/>
        </p:nvSpPr>
        <p:spPr>
          <a:xfrm>
            <a:off x="3813641" y="4016588"/>
            <a:ext cx="144016" cy="97160"/>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Блок-схема: узел 51"/>
          <p:cNvSpPr/>
          <p:nvPr/>
        </p:nvSpPr>
        <p:spPr>
          <a:xfrm>
            <a:off x="3809711" y="4618491"/>
            <a:ext cx="144016" cy="97160"/>
          </a:xfrm>
          <a:prstGeom prst="flowChartConnector">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Блок-схема: узел 52"/>
          <p:cNvSpPr/>
          <p:nvPr/>
        </p:nvSpPr>
        <p:spPr>
          <a:xfrm>
            <a:off x="3810004" y="4941961"/>
            <a:ext cx="144016" cy="97160"/>
          </a:xfrm>
          <a:prstGeom prst="flowChartConnector">
            <a:avLst/>
          </a:prstGeom>
          <a:solidFill>
            <a:srgbClr val="1BB5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Блок-схема: узел 53"/>
          <p:cNvSpPr/>
          <p:nvPr/>
        </p:nvSpPr>
        <p:spPr>
          <a:xfrm>
            <a:off x="3809711" y="5397040"/>
            <a:ext cx="144016" cy="97160"/>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Блок-схема: узел 54"/>
          <p:cNvSpPr/>
          <p:nvPr/>
        </p:nvSpPr>
        <p:spPr>
          <a:xfrm>
            <a:off x="3809711" y="5687533"/>
            <a:ext cx="144016" cy="9716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Блок-схема: узел 55"/>
          <p:cNvSpPr/>
          <p:nvPr/>
        </p:nvSpPr>
        <p:spPr>
          <a:xfrm>
            <a:off x="3816116" y="5999389"/>
            <a:ext cx="144016" cy="97160"/>
          </a:xfrm>
          <a:prstGeom prst="flowChartConnector">
            <a:avLst/>
          </a:prstGeom>
          <a:solidFill>
            <a:srgbClr val="5A38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Диаграмма 7"/>
          <p:cNvGraphicFramePr/>
          <p:nvPr>
            <p:extLst>
              <p:ext uri="{D42A27DB-BD31-4B8C-83A1-F6EECF244321}">
                <p14:modId xmlns:p14="http://schemas.microsoft.com/office/powerpoint/2010/main" val="1436581102"/>
              </p:ext>
            </p:extLst>
          </p:nvPr>
        </p:nvGraphicFramePr>
        <p:xfrm>
          <a:off x="107504" y="1268760"/>
          <a:ext cx="5904656" cy="1959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119201169"/>
              </p:ext>
            </p:extLst>
          </p:nvPr>
        </p:nvGraphicFramePr>
        <p:xfrm>
          <a:off x="6228184" y="1411901"/>
          <a:ext cx="2666193" cy="5054680"/>
        </p:xfrm>
        <a:graphic>
          <a:graphicData uri="http://schemas.openxmlformats.org/drawingml/2006/table">
            <a:tbl>
              <a:tblPr firstRow="1" bandRow="1">
                <a:tableStyleId>{5C22544A-7EE6-4342-B048-85BDC9FD1C3A}</a:tableStyleId>
              </a:tblPr>
              <a:tblGrid>
                <a:gridCol w="888731">
                  <a:extLst>
                    <a:ext uri="{9D8B030D-6E8A-4147-A177-3AD203B41FA5}">
                      <a16:colId xmlns:a16="http://schemas.microsoft.com/office/drawing/2014/main" val="20000"/>
                    </a:ext>
                  </a:extLst>
                </a:gridCol>
                <a:gridCol w="888731">
                  <a:extLst>
                    <a:ext uri="{9D8B030D-6E8A-4147-A177-3AD203B41FA5}">
                      <a16:colId xmlns:a16="http://schemas.microsoft.com/office/drawing/2014/main" val="20001"/>
                    </a:ext>
                  </a:extLst>
                </a:gridCol>
                <a:gridCol w="888731">
                  <a:extLst>
                    <a:ext uri="{9D8B030D-6E8A-4147-A177-3AD203B41FA5}">
                      <a16:colId xmlns:a16="http://schemas.microsoft.com/office/drawing/2014/main" val="20002"/>
                    </a:ext>
                  </a:extLst>
                </a:gridCol>
              </a:tblGrid>
              <a:tr h="713542">
                <a:tc>
                  <a:txBody>
                    <a:bodyPr/>
                    <a:lstStyle/>
                    <a:p>
                      <a:pPr algn="ctr"/>
                      <a:r>
                        <a:rPr lang="ru-RU" sz="1200" b="1" dirty="0">
                          <a:solidFill>
                            <a:schemeClr val="tx1"/>
                          </a:solidFill>
                        </a:rPr>
                        <a:t>2026</a:t>
                      </a:r>
                    </a:p>
                  </a:txBody>
                  <a:tcPr anchor="ctr">
                    <a:solidFill>
                      <a:srgbClr val="006462"/>
                    </a:solidFill>
                  </a:tcPr>
                </a:tc>
                <a:tc>
                  <a:txBody>
                    <a:bodyPr/>
                    <a:lstStyle/>
                    <a:p>
                      <a:pPr algn="ctr"/>
                      <a:r>
                        <a:rPr lang="ru-RU" sz="1200" b="1" dirty="0">
                          <a:solidFill>
                            <a:schemeClr val="tx1"/>
                          </a:solidFill>
                        </a:rPr>
                        <a:t>2027</a:t>
                      </a:r>
                    </a:p>
                  </a:txBody>
                  <a:tcPr anchor="ctr">
                    <a:solidFill>
                      <a:srgbClr val="006462"/>
                    </a:solidFill>
                  </a:tcPr>
                </a:tc>
                <a:tc>
                  <a:txBody>
                    <a:bodyPr/>
                    <a:lstStyle/>
                    <a:p>
                      <a:pPr algn="ctr"/>
                      <a:r>
                        <a:rPr lang="ru-RU" sz="1200" b="1" dirty="0">
                          <a:solidFill>
                            <a:schemeClr val="tx1"/>
                          </a:solidFill>
                        </a:rPr>
                        <a:t>2028</a:t>
                      </a:r>
                    </a:p>
                  </a:txBody>
                  <a:tcPr anchor="ctr">
                    <a:solidFill>
                      <a:srgbClr val="006462"/>
                    </a:solidFill>
                  </a:tcPr>
                </a:tc>
                <a:extLst>
                  <a:ext uri="{0D108BD9-81ED-4DB2-BD59-A6C34878D82A}">
                    <a16:rowId xmlns:a16="http://schemas.microsoft.com/office/drawing/2014/main" val="10000"/>
                  </a:ext>
                </a:extLst>
              </a:tr>
              <a:tr h="287299">
                <a:tc gridSpan="3">
                  <a:txBody>
                    <a:bodyPr/>
                    <a:lstStyle/>
                    <a:p>
                      <a:pPr algn="ctr"/>
                      <a:r>
                        <a:rPr lang="ru-RU" sz="1200" b="1" dirty="0">
                          <a:solidFill>
                            <a:schemeClr val="tx1"/>
                          </a:solidFill>
                        </a:rPr>
                        <a:t>РЕЗЕРВНЫЙ ФОНД</a:t>
                      </a:r>
                    </a:p>
                    <a:p>
                      <a:pPr algn="ctr"/>
                      <a:r>
                        <a:rPr lang="ru-RU" sz="1200" b="1" dirty="0">
                          <a:solidFill>
                            <a:schemeClr val="tx1"/>
                          </a:solidFill>
                        </a:rPr>
                        <a:t>(не программные расходы)</a:t>
                      </a:r>
                    </a:p>
                  </a:txBody>
                  <a:tcPr anchor="ctr">
                    <a:solidFill>
                      <a:srgbClr val="1CB6B2"/>
                    </a:solidFill>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extLst>
                  <a:ext uri="{0D108BD9-81ED-4DB2-BD59-A6C34878D82A}">
                    <a16:rowId xmlns:a16="http://schemas.microsoft.com/office/drawing/2014/main" val="10001"/>
                  </a:ext>
                </a:extLst>
              </a:tr>
              <a:tr h="750246">
                <a:tc>
                  <a:txBody>
                    <a:bodyPr/>
                    <a:lstStyle/>
                    <a:p>
                      <a:pPr algn="ctr"/>
                      <a:r>
                        <a:rPr lang="ru-RU" sz="1200" b="1" dirty="0">
                          <a:solidFill>
                            <a:schemeClr val="tx1"/>
                          </a:solidFill>
                        </a:rPr>
                        <a:t>200,00</a:t>
                      </a:r>
                    </a:p>
                  </a:txBody>
                  <a:tcPr anchor="ctr">
                    <a:solidFill>
                      <a:srgbClr val="1CB6B2"/>
                    </a:solidFill>
                  </a:tcPr>
                </a:tc>
                <a:tc>
                  <a:txBody>
                    <a:bodyPr/>
                    <a:lstStyle/>
                    <a:p>
                      <a:pPr algn="ctr"/>
                      <a:r>
                        <a:rPr lang="ru-RU" sz="1200" b="1" dirty="0">
                          <a:solidFill>
                            <a:schemeClr val="tx1"/>
                          </a:solidFill>
                        </a:rPr>
                        <a:t>200,00</a:t>
                      </a:r>
                    </a:p>
                  </a:txBody>
                  <a:tcPr anchor="ctr">
                    <a:solidFill>
                      <a:srgbClr val="1CB6B2"/>
                    </a:solidFill>
                  </a:tcPr>
                </a:tc>
                <a:tc>
                  <a:txBody>
                    <a:bodyPr/>
                    <a:lstStyle/>
                    <a:p>
                      <a:pPr algn="ctr"/>
                      <a:r>
                        <a:rPr lang="ru-RU" sz="1200" b="1" dirty="0">
                          <a:solidFill>
                            <a:schemeClr val="tx1"/>
                          </a:solidFill>
                        </a:rPr>
                        <a:t>200,00</a:t>
                      </a:r>
                    </a:p>
                  </a:txBody>
                  <a:tcPr anchor="ctr">
                    <a:solidFill>
                      <a:srgbClr val="1CB6B2"/>
                    </a:solidFill>
                  </a:tcPr>
                </a:tc>
                <a:extLst>
                  <a:ext uri="{0D108BD9-81ED-4DB2-BD59-A6C34878D82A}">
                    <a16:rowId xmlns:a16="http://schemas.microsoft.com/office/drawing/2014/main" val="10002"/>
                  </a:ext>
                </a:extLst>
              </a:tr>
              <a:tr h="478831">
                <a:tc gridSpan="3">
                  <a:txBody>
                    <a:bodyPr/>
                    <a:lstStyle/>
                    <a:p>
                      <a:pPr algn="ctr"/>
                      <a:r>
                        <a:rPr lang="ru-RU" sz="1200" b="1" dirty="0">
                          <a:solidFill>
                            <a:schemeClr val="tx1"/>
                          </a:solidFill>
                        </a:rPr>
                        <a:t>УСЛОВНО-УТВЕРЖДАЕМЫЕ РАСХОДЫ</a:t>
                      </a:r>
                    </a:p>
                  </a:txBody>
                  <a:tcPr anchor="ctr">
                    <a:solidFill>
                      <a:srgbClr val="00E7E2"/>
                    </a:solidFill>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extLst>
                  <a:ext uri="{0D108BD9-81ED-4DB2-BD59-A6C34878D82A}">
                    <a16:rowId xmlns:a16="http://schemas.microsoft.com/office/drawing/2014/main" val="10003"/>
                  </a:ext>
                </a:extLst>
              </a:tr>
              <a:tr h="721129">
                <a:tc>
                  <a:txBody>
                    <a:bodyPr/>
                    <a:lstStyle/>
                    <a:p>
                      <a:pPr algn="ctr"/>
                      <a:r>
                        <a:rPr lang="ru-RU" sz="1200" b="1" dirty="0">
                          <a:solidFill>
                            <a:schemeClr val="tx1"/>
                          </a:solidFill>
                        </a:rPr>
                        <a:t>0,00</a:t>
                      </a:r>
                    </a:p>
                  </a:txBody>
                  <a:tcPr anchor="ctr">
                    <a:solidFill>
                      <a:srgbClr val="00E7E2"/>
                    </a:solidFill>
                  </a:tcPr>
                </a:tc>
                <a:tc>
                  <a:txBody>
                    <a:bodyPr/>
                    <a:lstStyle/>
                    <a:p>
                      <a:pPr algn="ctr"/>
                      <a:r>
                        <a:rPr lang="ru-RU" sz="1200" b="1" dirty="0">
                          <a:solidFill>
                            <a:schemeClr val="tx1"/>
                          </a:solidFill>
                        </a:rPr>
                        <a:t>22 980,40</a:t>
                      </a:r>
                    </a:p>
                  </a:txBody>
                  <a:tcPr anchor="ctr">
                    <a:solidFill>
                      <a:srgbClr val="00E7E2"/>
                    </a:solidFill>
                  </a:tcPr>
                </a:tc>
                <a:tc>
                  <a:txBody>
                    <a:bodyPr/>
                    <a:lstStyle/>
                    <a:p>
                      <a:pPr algn="ctr"/>
                      <a:r>
                        <a:rPr lang="ru-RU" sz="1200" b="1" dirty="0">
                          <a:solidFill>
                            <a:schemeClr val="tx1"/>
                          </a:solidFill>
                        </a:rPr>
                        <a:t>64</a:t>
                      </a:r>
                      <a:r>
                        <a:rPr lang="ru-RU" sz="1200" b="1" baseline="0" dirty="0">
                          <a:solidFill>
                            <a:schemeClr val="tx1"/>
                          </a:solidFill>
                        </a:rPr>
                        <a:t> 103,82</a:t>
                      </a:r>
                      <a:endParaRPr lang="ru-RU" sz="1200" b="1" dirty="0">
                        <a:solidFill>
                          <a:schemeClr val="tx1"/>
                        </a:solidFill>
                      </a:endParaRPr>
                    </a:p>
                  </a:txBody>
                  <a:tcPr anchor="ctr">
                    <a:solidFill>
                      <a:srgbClr val="00E7E2"/>
                    </a:solidFill>
                  </a:tcPr>
                </a:tc>
                <a:extLst>
                  <a:ext uri="{0D108BD9-81ED-4DB2-BD59-A6C34878D82A}">
                    <a16:rowId xmlns:a16="http://schemas.microsoft.com/office/drawing/2014/main" val="10004"/>
                  </a:ext>
                </a:extLst>
              </a:tr>
              <a:tr h="478831">
                <a:tc gridSpan="3">
                  <a:txBody>
                    <a:bodyPr/>
                    <a:lstStyle/>
                    <a:p>
                      <a:pPr algn="ctr"/>
                      <a:r>
                        <a:rPr lang="ru-RU" sz="1200" b="1" dirty="0">
                          <a:solidFill>
                            <a:schemeClr val="tx1"/>
                          </a:solidFill>
                        </a:rPr>
                        <a:t>РЕАЛИЗАЦИЯ 10 МУНИЦИПАЛЬНЫХ ПРОГРАММ</a:t>
                      </a:r>
                    </a:p>
                  </a:txBody>
                  <a:tcPr anchor="ctr">
                    <a:solidFill>
                      <a:srgbClr val="71FFFF"/>
                    </a:solidFill>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extLst>
                  <a:ext uri="{0D108BD9-81ED-4DB2-BD59-A6C34878D82A}">
                    <a16:rowId xmlns:a16="http://schemas.microsoft.com/office/drawing/2014/main" val="10005"/>
                  </a:ext>
                </a:extLst>
              </a:tr>
              <a:tr h="637768">
                <a:tc>
                  <a:txBody>
                    <a:bodyPr/>
                    <a:lstStyle/>
                    <a:p>
                      <a:pPr algn="ctr"/>
                      <a:r>
                        <a:rPr lang="ru-RU" sz="1200" b="1" dirty="0">
                          <a:solidFill>
                            <a:schemeClr val="tx1"/>
                          </a:solidFill>
                        </a:rPr>
                        <a:t>185</a:t>
                      </a:r>
                      <a:r>
                        <a:rPr lang="ru-RU" sz="1200" b="1" baseline="0" dirty="0">
                          <a:solidFill>
                            <a:schemeClr val="tx1"/>
                          </a:solidFill>
                        </a:rPr>
                        <a:t> 142,53</a:t>
                      </a:r>
                      <a:endParaRPr lang="ru-RU" sz="1200" b="1" dirty="0">
                        <a:solidFill>
                          <a:schemeClr val="tx1"/>
                        </a:solidFill>
                      </a:endParaRPr>
                    </a:p>
                  </a:txBody>
                  <a:tcPr anchor="ctr">
                    <a:solidFill>
                      <a:srgbClr val="71FFFF"/>
                    </a:solidFill>
                  </a:tcPr>
                </a:tc>
                <a:tc>
                  <a:txBody>
                    <a:bodyPr/>
                    <a:lstStyle/>
                    <a:p>
                      <a:pPr algn="ctr"/>
                      <a:r>
                        <a:rPr lang="ru-RU" sz="1200" b="1" dirty="0">
                          <a:solidFill>
                            <a:schemeClr val="tx1"/>
                          </a:solidFill>
                        </a:rPr>
                        <a:t>159 420,01</a:t>
                      </a:r>
                    </a:p>
                  </a:txBody>
                  <a:tcPr anchor="ctr">
                    <a:solidFill>
                      <a:srgbClr val="71FFFF"/>
                    </a:solidFill>
                  </a:tcPr>
                </a:tc>
                <a:tc>
                  <a:txBody>
                    <a:bodyPr/>
                    <a:lstStyle/>
                    <a:p>
                      <a:pPr algn="ctr"/>
                      <a:r>
                        <a:rPr lang="ru-RU" sz="1200" b="1" dirty="0">
                          <a:solidFill>
                            <a:schemeClr val="tx1"/>
                          </a:solidFill>
                        </a:rPr>
                        <a:t>128</a:t>
                      </a:r>
                      <a:r>
                        <a:rPr lang="ru-RU" sz="1200" b="1" baseline="0" dirty="0">
                          <a:solidFill>
                            <a:schemeClr val="tx1"/>
                          </a:solidFill>
                        </a:rPr>
                        <a:t> 878,27</a:t>
                      </a:r>
                      <a:endParaRPr lang="ru-RU" sz="1200" b="1" dirty="0">
                        <a:solidFill>
                          <a:schemeClr val="tx1"/>
                        </a:solidFill>
                      </a:endParaRPr>
                    </a:p>
                  </a:txBody>
                  <a:tcPr anchor="ctr">
                    <a:solidFill>
                      <a:srgbClr val="71FFFF"/>
                    </a:solidFill>
                  </a:tcPr>
                </a:tc>
                <a:extLst>
                  <a:ext uri="{0D108BD9-81ED-4DB2-BD59-A6C34878D82A}">
                    <a16:rowId xmlns:a16="http://schemas.microsoft.com/office/drawing/2014/main" val="10006"/>
                  </a:ext>
                </a:extLst>
              </a:tr>
              <a:tr h="333442">
                <a:tc gridSpan="3">
                  <a:txBody>
                    <a:bodyPr/>
                    <a:lstStyle/>
                    <a:p>
                      <a:pPr algn="ctr"/>
                      <a:r>
                        <a:rPr lang="ru-RU" sz="1200" b="1" dirty="0">
                          <a:solidFill>
                            <a:schemeClr val="tx1"/>
                          </a:solidFill>
                        </a:rPr>
                        <a:t>НЕПРОГРАММНЫЕ</a:t>
                      </a:r>
                      <a:r>
                        <a:rPr lang="ru-RU" sz="1200" b="1" baseline="0" dirty="0">
                          <a:solidFill>
                            <a:schemeClr val="tx1"/>
                          </a:solidFill>
                        </a:rPr>
                        <a:t> РАСХОДЫ</a:t>
                      </a:r>
                      <a:endParaRPr lang="ru-RU" sz="1200" b="1" dirty="0">
                        <a:solidFill>
                          <a:schemeClr val="tx1"/>
                        </a:solidFill>
                      </a:endParaRPr>
                    </a:p>
                  </a:txBody>
                  <a:tcPr anchor="ctr">
                    <a:solidFill>
                      <a:srgbClr val="BDFFFF"/>
                    </a:solidFill>
                  </a:tcPr>
                </a:tc>
                <a:tc hMerge="1">
                  <a:txBody>
                    <a:bodyPr/>
                    <a:lstStyle/>
                    <a:p>
                      <a:pPr algn="ctr"/>
                      <a:endParaRPr lang="ru-RU" sz="1200" b="1" dirty="0">
                        <a:solidFill>
                          <a:schemeClr val="tx1"/>
                        </a:solidFill>
                      </a:endParaRPr>
                    </a:p>
                  </a:txBody>
                  <a:tcPr>
                    <a:solidFill>
                      <a:srgbClr val="1BB5B1"/>
                    </a:solidFill>
                  </a:tcPr>
                </a:tc>
                <a:tc hMerge="1">
                  <a:txBody>
                    <a:bodyPr/>
                    <a:lstStyle/>
                    <a:p>
                      <a:pPr algn="ctr"/>
                      <a:endParaRPr lang="ru-RU" sz="1200" b="1" dirty="0">
                        <a:solidFill>
                          <a:schemeClr val="tx1"/>
                        </a:solidFill>
                      </a:endParaRPr>
                    </a:p>
                  </a:txBody>
                  <a:tcPr>
                    <a:solidFill>
                      <a:srgbClr val="1BB5B1"/>
                    </a:solidFill>
                  </a:tcPr>
                </a:tc>
                <a:extLst>
                  <a:ext uri="{0D108BD9-81ED-4DB2-BD59-A6C34878D82A}">
                    <a16:rowId xmlns:a16="http://schemas.microsoft.com/office/drawing/2014/main" val="10007"/>
                  </a:ext>
                </a:extLst>
              </a:tr>
              <a:tr h="483691">
                <a:tc>
                  <a:txBody>
                    <a:bodyPr/>
                    <a:lstStyle/>
                    <a:p>
                      <a:pPr algn="ctr"/>
                      <a:r>
                        <a:rPr lang="ru-RU" sz="1200" b="1" dirty="0">
                          <a:solidFill>
                            <a:schemeClr val="tx1"/>
                          </a:solidFill>
                        </a:rPr>
                        <a:t>2</a:t>
                      </a:r>
                      <a:r>
                        <a:rPr lang="ru-RU" sz="1200" b="1" baseline="0" dirty="0">
                          <a:solidFill>
                            <a:schemeClr val="tx1"/>
                          </a:solidFill>
                        </a:rPr>
                        <a:t> 139,19</a:t>
                      </a:r>
                      <a:endParaRPr lang="ru-RU" sz="1200" b="1" dirty="0">
                        <a:solidFill>
                          <a:schemeClr val="tx1"/>
                        </a:solidFill>
                      </a:endParaRPr>
                    </a:p>
                  </a:txBody>
                  <a:tcPr anchor="ctr">
                    <a:solidFill>
                      <a:srgbClr val="BDFFFF"/>
                    </a:solidFill>
                  </a:tcPr>
                </a:tc>
                <a:tc>
                  <a:txBody>
                    <a:bodyPr/>
                    <a:lstStyle/>
                    <a:p>
                      <a:pPr algn="ctr"/>
                      <a:r>
                        <a:rPr lang="ru-RU" sz="1200" b="1" dirty="0">
                          <a:solidFill>
                            <a:schemeClr val="tx1"/>
                          </a:solidFill>
                        </a:rPr>
                        <a:t>2 281,00</a:t>
                      </a:r>
                    </a:p>
                  </a:txBody>
                  <a:tcPr anchor="ctr">
                    <a:solidFill>
                      <a:srgbClr val="BDFFFF"/>
                    </a:solidFill>
                  </a:tcPr>
                </a:tc>
                <a:tc>
                  <a:txBody>
                    <a:bodyPr/>
                    <a:lstStyle/>
                    <a:p>
                      <a:pPr algn="ctr"/>
                      <a:r>
                        <a:rPr lang="ru-RU" sz="1200" b="1" dirty="0">
                          <a:solidFill>
                            <a:schemeClr val="tx1"/>
                          </a:solidFill>
                        </a:rPr>
                        <a:t>2 655,09</a:t>
                      </a:r>
                    </a:p>
                  </a:txBody>
                  <a:tcPr anchor="ctr">
                    <a:solidFill>
                      <a:srgbClr val="BDFFFF"/>
                    </a:solidFill>
                  </a:tcPr>
                </a:tc>
                <a:extLst>
                  <a:ext uri="{0D108BD9-81ED-4DB2-BD59-A6C34878D82A}">
                    <a16:rowId xmlns:a16="http://schemas.microsoft.com/office/drawing/2014/main" val="10008"/>
                  </a:ext>
                </a:extLst>
              </a:tr>
            </a:tbl>
          </a:graphicData>
        </a:graphic>
      </p:graphicFrame>
      <p:sp>
        <p:nvSpPr>
          <p:cNvPr id="11" name="TextBox 10"/>
          <p:cNvSpPr txBox="1"/>
          <p:nvPr/>
        </p:nvSpPr>
        <p:spPr>
          <a:xfrm>
            <a:off x="7991872" y="1085448"/>
            <a:ext cx="1152128" cy="276999"/>
          </a:xfrm>
          <a:prstGeom prst="rect">
            <a:avLst/>
          </a:prstGeom>
          <a:noFill/>
        </p:spPr>
        <p:txBody>
          <a:bodyPr wrap="square" rtlCol="0">
            <a:spAutoFit/>
          </a:bodyPr>
          <a:lstStyle/>
          <a:p>
            <a:pPr algn="r"/>
            <a:r>
              <a:rPr lang="ru-RU" sz="1200" b="1" dirty="0"/>
              <a:t>ТЫС. РУБ.</a:t>
            </a:r>
          </a:p>
        </p:txBody>
      </p:sp>
    </p:spTree>
    <p:extLst>
      <p:ext uri="{BB962C8B-B14F-4D97-AF65-F5344CB8AC3E}">
        <p14:creationId xmlns:p14="http://schemas.microsoft.com/office/powerpoint/2010/main" val="174438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 name="Объект 19"/>
          <p:cNvGraphicFramePr>
            <a:graphicFrameLocks noGrp="1"/>
          </p:cNvGraphicFramePr>
          <p:nvPr>
            <p:ph idx="1"/>
            <p:extLst>
              <p:ext uri="{D42A27DB-BD31-4B8C-83A1-F6EECF244321}">
                <p14:modId xmlns:p14="http://schemas.microsoft.com/office/powerpoint/2010/main" val="2357464890"/>
              </p:ext>
            </p:extLst>
          </p:nvPr>
        </p:nvGraphicFramePr>
        <p:xfrm>
          <a:off x="395536" y="3429000"/>
          <a:ext cx="8291264" cy="3292477"/>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4" descr="C:\Users\Tester\Desktop\Бренд символы\Салым слева.png"/>
          <p:cNvPicPr>
            <a:picLocks noChangeAspect="1" noChangeArrowheads="1"/>
          </p:cNvPicPr>
          <p:nvPr/>
        </p:nvPicPr>
        <p:blipFill>
          <a:blip r:embed="rId4"/>
          <a:srcRect/>
          <a:stretch>
            <a:fillRect/>
          </a:stretch>
        </p:blipFill>
        <p:spPr bwMode="auto">
          <a:xfrm>
            <a:off x="0" y="0"/>
            <a:ext cx="9144000" cy="1196752"/>
          </a:xfrm>
          <a:prstGeom prst="rect">
            <a:avLst/>
          </a:prstGeom>
          <a:noFill/>
        </p:spPr>
      </p:pic>
      <p:sp>
        <p:nvSpPr>
          <p:cNvPr id="2" name="Заголовок 1"/>
          <p:cNvSpPr>
            <a:spLocks noGrp="1"/>
          </p:cNvSpPr>
          <p:nvPr>
            <p:ph type="title"/>
          </p:nvPr>
        </p:nvSpPr>
        <p:spPr>
          <a:xfrm>
            <a:off x="3995936" y="115865"/>
            <a:ext cx="5351781" cy="810898"/>
          </a:xfrm>
        </p:spPr>
        <p:txBody>
          <a:bodyPr>
            <a:normAutofit fontScale="90000"/>
          </a:bodyPr>
          <a:lstStyle/>
          <a:p>
            <a:r>
              <a:rPr lang="ru-RU" sz="2100" b="1" dirty="0">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Расходы за счет местного бюджета и межбюджетных трансфертов на 2026 год и плановый период 2027 и 2028 годов</a:t>
            </a:r>
            <a:endParaRPr lang="ru-RU" sz="3000" b="1" dirty="0">
              <a:solidFill>
                <a:srgbClr val="FF993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pPr/>
              <a:t>15</a:t>
            </a:fld>
            <a:endParaRPr lang="ru-RU"/>
          </a:p>
        </p:txBody>
      </p:sp>
      <p:graphicFrame>
        <p:nvGraphicFramePr>
          <p:cNvPr id="21" name="Таблица 20"/>
          <p:cNvGraphicFramePr>
            <a:graphicFrameLocks noGrp="1"/>
          </p:cNvGraphicFramePr>
          <p:nvPr>
            <p:extLst>
              <p:ext uri="{D42A27DB-BD31-4B8C-83A1-F6EECF244321}">
                <p14:modId xmlns:p14="http://schemas.microsoft.com/office/powerpoint/2010/main" val="3222765477"/>
              </p:ext>
            </p:extLst>
          </p:nvPr>
        </p:nvGraphicFramePr>
        <p:xfrm>
          <a:off x="526163" y="1418446"/>
          <a:ext cx="8091673" cy="2398479"/>
        </p:xfrm>
        <a:graphic>
          <a:graphicData uri="http://schemas.openxmlformats.org/drawingml/2006/table">
            <a:tbl>
              <a:tblPr firstRow="1" bandRow="1">
                <a:tableStyleId>{5C22544A-7EE6-4342-B048-85BDC9FD1C3A}</a:tableStyleId>
              </a:tblPr>
              <a:tblGrid>
                <a:gridCol w="2291811">
                  <a:extLst>
                    <a:ext uri="{9D8B030D-6E8A-4147-A177-3AD203B41FA5}">
                      <a16:colId xmlns:a16="http://schemas.microsoft.com/office/drawing/2014/main" val="20000"/>
                    </a:ext>
                  </a:extLst>
                </a:gridCol>
                <a:gridCol w="1871865">
                  <a:extLst>
                    <a:ext uri="{9D8B030D-6E8A-4147-A177-3AD203B41FA5}">
                      <a16:colId xmlns:a16="http://schemas.microsoft.com/office/drawing/2014/main" val="20001"/>
                    </a:ext>
                  </a:extLst>
                </a:gridCol>
                <a:gridCol w="1806878">
                  <a:extLst>
                    <a:ext uri="{9D8B030D-6E8A-4147-A177-3AD203B41FA5}">
                      <a16:colId xmlns:a16="http://schemas.microsoft.com/office/drawing/2014/main" val="20002"/>
                    </a:ext>
                  </a:extLst>
                </a:gridCol>
                <a:gridCol w="2121119">
                  <a:extLst>
                    <a:ext uri="{9D8B030D-6E8A-4147-A177-3AD203B41FA5}">
                      <a16:colId xmlns:a16="http://schemas.microsoft.com/office/drawing/2014/main" val="20003"/>
                    </a:ext>
                  </a:extLst>
                </a:gridCol>
              </a:tblGrid>
              <a:tr h="343538">
                <a:tc>
                  <a:txBody>
                    <a:bodyPr/>
                    <a:lstStyle/>
                    <a:p>
                      <a:r>
                        <a:rPr lang="ru-RU" sz="1600" dirty="0">
                          <a:solidFill>
                            <a:schemeClr val="tx1"/>
                          </a:solidFill>
                        </a:rPr>
                        <a:t>БЮДЖЕТ</a:t>
                      </a:r>
                    </a:p>
                  </a:txBody>
                  <a:tcPr>
                    <a:solidFill>
                      <a:srgbClr val="B9E8FF"/>
                    </a:solidFill>
                  </a:tcPr>
                </a:tc>
                <a:tc>
                  <a:txBody>
                    <a:bodyPr/>
                    <a:lstStyle/>
                    <a:p>
                      <a:pPr algn="ctr"/>
                      <a:r>
                        <a:rPr lang="ru-RU" sz="1600" dirty="0">
                          <a:solidFill>
                            <a:schemeClr val="tx1"/>
                          </a:solidFill>
                        </a:rPr>
                        <a:t>2026</a:t>
                      </a:r>
                    </a:p>
                  </a:txBody>
                  <a:tcPr>
                    <a:solidFill>
                      <a:srgbClr val="B9E8FF"/>
                    </a:solidFill>
                  </a:tcPr>
                </a:tc>
                <a:tc>
                  <a:txBody>
                    <a:bodyPr/>
                    <a:lstStyle/>
                    <a:p>
                      <a:pPr algn="ctr"/>
                      <a:r>
                        <a:rPr lang="ru-RU" sz="1600" dirty="0">
                          <a:solidFill>
                            <a:schemeClr val="tx1"/>
                          </a:solidFill>
                        </a:rPr>
                        <a:t>2027</a:t>
                      </a:r>
                    </a:p>
                  </a:txBody>
                  <a:tcPr>
                    <a:solidFill>
                      <a:srgbClr val="B9E8FF"/>
                    </a:solidFill>
                  </a:tcPr>
                </a:tc>
                <a:tc>
                  <a:txBody>
                    <a:bodyPr/>
                    <a:lstStyle/>
                    <a:p>
                      <a:pPr algn="ctr"/>
                      <a:r>
                        <a:rPr lang="ru-RU" sz="1600" dirty="0">
                          <a:solidFill>
                            <a:schemeClr val="tx1"/>
                          </a:solidFill>
                        </a:rPr>
                        <a:t>2028</a:t>
                      </a:r>
                    </a:p>
                  </a:txBody>
                  <a:tcPr>
                    <a:solidFill>
                      <a:srgbClr val="B9E8FF"/>
                    </a:solidFill>
                  </a:tcPr>
                </a:tc>
                <a:extLst>
                  <a:ext uri="{0D108BD9-81ED-4DB2-BD59-A6C34878D82A}">
                    <a16:rowId xmlns:a16="http://schemas.microsoft.com/office/drawing/2014/main" val="10000"/>
                  </a:ext>
                </a:extLst>
              </a:tr>
              <a:tr h="343538">
                <a:tc>
                  <a:txBody>
                    <a:bodyPr/>
                    <a:lstStyle/>
                    <a:p>
                      <a:r>
                        <a:rPr lang="ru-RU" sz="1600" dirty="0"/>
                        <a:t>ФЕДЕРАЛЬНЫЙ</a:t>
                      </a:r>
                    </a:p>
                  </a:txBody>
                  <a:tcPr>
                    <a:solidFill>
                      <a:srgbClr val="11716F"/>
                    </a:solidFill>
                  </a:tcPr>
                </a:tc>
                <a:tc>
                  <a:txBody>
                    <a:bodyPr/>
                    <a:lstStyle/>
                    <a:p>
                      <a:pPr algn="ctr"/>
                      <a:r>
                        <a:rPr lang="ru-RU" sz="1600" dirty="0">
                          <a:solidFill>
                            <a:schemeClr val="tx1"/>
                          </a:solidFill>
                        </a:rPr>
                        <a:t>3 802,10</a:t>
                      </a:r>
                    </a:p>
                  </a:txBody>
                  <a:tcPr>
                    <a:solidFill>
                      <a:srgbClr val="11716F"/>
                    </a:solidFill>
                  </a:tcPr>
                </a:tc>
                <a:tc>
                  <a:txBody>
                    <a:bodyPr/>
                    <a:lstStyle/>
                    <a:p>
                      <a:pPr algn="ctr"/>
                      <a:r>
                        <a:rPr lang="ru-RU" sz="1600" dirty="0">
                          <a:solidFill>
                            <a:schemeClr val="tx1"/>
                          </a:solidFill>
                        </a:rPr>
                        <a:t>1 849,53</a:t>
                      </a:r>
                    </a:p>
                  </a:txBody>
                  <a:tcPr>
                    <a:solidFill>
                      <a:srgbClr val="11716F"/>
                    </a:solidFill>
                  </a:tcPr>
                </a:tc>
                <a:tc>
                  <a:txBody>
                    <a:bodyPr/>
                    <a:lstStyle/>
                    <a:p>
                      <a:pPr algn="ctr"/>
                      <a:r>
                        <a:rPr lang="ru-RU" sz="1600" dirty="0">
                          <a:solidFill>
                            <a:schemeClr val="tx1"/>
                          </a:solidFill>
                        </a:rPr>
                        <a:t>2 232,40</a:t>
                      </a:r>
                    </a:p>
                  </a:txBody>
                  <a:tcPr>
                    <a:solidFill>
                      <a:srgbClr val="11716F"/>
                    </a:solidFill>
                  </a:tcPr>
                </a:tc>
                <a:extLst>
                  <a:ext uri="{0D108BD9-81ED-4DB2-BD59-A6C34878D82A}">
                    <a16:rowId xmlns:a16="http://schemas.microsoft.com/office/drawing/2014/main" val="10001"/>
                  </a:ext>
                </a:extLst>
              </a:tr>
              <a:tr h="343538">
                <a:tc>
                  <a:txBody>
                    <a:bodyPr/>
                    <a:lstStyle/>
                    <a:p>
                      <a:r>
                        <a:rPr lang="ru-RU" sz="1600" dirty="0"/>
                        <a:t>ОКРУЖНОЙ</a:t>
                      </a:r>
                    </a:p>
                  </a:txBody>
                  <a:tcPr>
                    <a:solidFill>
                      <a:srgbClr val="0070C0"/>
                    </a:solidFill>
                  </a:tcPr>
                </a:tc>
                <a:tc>
                  <a:txBody>
                    <a:bodyPr/>
                    <a:lstStyle/>
                    <a:p>
                      <a:pPr algn="ctr"/>
                      <a:r>
                        <a:rPr lang="ru-RU" sz="1600" dirty="0">
                          <a:solidFill>
                            <a:schemeClr val="tx1"/>
                          </a:solidFill>
                        </a:rPr>
                        <a:t>4 251,77</a:t>
                      </a:r>
                    </a:p>
                  </a:txBody>
                  <a:tcPr>
                    <a:solidFill>
                      <a:srgbClr val="0070C0"/>
                    </a:solidFill>
                  </a:tcPr>
                </a:tc>
                <a:tc>
                  <a:txBody>
                    <a:bodyPr/>
                    <a:lstStyle/>
                    <a:p>
                      <a:pPr algn="ctr"/>
                      <a:r>
                        <a:rPr lang="ru-RU" sz="1600" dirty="0">
                          <a:solidFill>
                            <a:schemeClr val="tx1"/>
                          </a:solidFill>
                        </a:rPr>
                        <a:t>1 037,47</a:t>
                      </a:r>
                    </a:p>
                  </a:txBody>
                  <a:tcPr>
                    <a:solidFill>
                      <a:srgbClr val="0070C0"/>
                    </a:solidFill>
                  </a:tcPr>
                </a:tc>
                <a:tc>
                  <a:txBody>
                    <a:bodyPr/>
                    <a:lstStyle/>
                    <a:p>
                      <a:pPr algn="ctr"/>
                      <a:r>
                        <a:rPr lang="ru-RU" sz="1600" dirty="0">
                          <a:solidFill>
                            <a:schemeClr val="tx1"/>
                          </a:solidFill>
                        </a:rPr>
                        <a:t>4 940,29</a:t>
                      </a:r>
                    </a:p>
                  </a:txBody>
                  <a:tcPr>
                    <a:solidFill>
                      <a:srgbClr val="0070C0"/>
                    </a:solidFill>
                  </a:tcPr>
                </a:tc>
                <a:extLst>
                  <a:ext uri="{0D108BD9-81ED-4DB2-BD59-A6C34878D82A}">
                    <a16:rowId xmlns:a16="http://schemas.microsoft.com/office/drawing/2014/main" val="10002"/>
                  </a:ext>
                </a:extLst>
              </a:tr>
              <a:tr h="343538">
                <a:tc>
                  <a:txBody>
                    <a:bodyPr/>
                    <a:lstStyle/>
                    <a:p>
                      <a:r>
                        <a:rPr lang="ru-RU" sz="1600" dirty="0"/>
                        <a:t>НЕФТЕЮГАНСКИЙ РАЙОННЫЙ</a:t>
                      </a:r>
                    </a:p>
                  </a:txBody>
                  <a:tcPr>
                    <a:solidFill>
                      <a:srgbClr val="7030A0"/>
                    </a:solidFill>
                  </a:tcPr>
                </a:tc>
                <a:tc>
                  <a:txBody>
                    <a:bodyPr/>
                    <a:lstStyle/>
                    <a:p>
                      <a:pPr algn="ctr"/>
                      <a:r>
                        <a:rPr lang="ru-RU" sz="1600" dirty="0">
                          <a:solidFill>
                            <a:schemeClr val="tx1"/>
                          </a:solidFill>
                        </a:rPr>
                        <a:t>32 959,75</a:t>
                      </a:r>
                    </a:p>
                  </a:txBody>
                  <a:tcPr>
                    <a:solidFill>
                      <a:srgbClr val="7030A0"/>
                    </a:solidFill>
                  </a:tcPr>
                </a:tc>
                <a:tc>
                  <a:txBody>
                    <a:bodyPr/>
                    <a:lstStyle/>
                    <a:p>
                      <a:pPr algn="ctr"/>
                      <a:r>
                        <a:rPr lang="ru-RU" sz="1600" dirty="0">
                          <a:solidFill>
                            <a:schemeClr val="tx1"/>
                          </a:solidFill>
                        </a:rPr>
                        <a:t>25 728,41</a:t>
                      </a:r>
                    </a:p>
                  </a:txBody>
                  <a:tcPr>
                    <a:solidFill>
                      <a:srgbClr val="7030A0"/>
                    </a:solidFill>
                  </a:tcPr>
                </a:tc>
                <a:tc>
                  <a:txBody>
                    <a:bodyPr/>
                    <a:lstStyle/>
                    <a:p>
                      <a:pPr algn="ctr"/>
                      <a:r>
                        <a:rPr lang="ru-RU" sz="1600" dirty="0">
                          <a:solidFill>
                            <a:schemeClr val="tx1"/>
                          </a:solidFill>
                        </a:rPr>
                        <a:t>25 756,19</a:t>
                      </a:r>
                    </a:p>
                  </a:txBody>
                  <a:tcPr>
                    <a:solidFill>
                      <a:srgbClr val="7030A0"/>
                    </a:solidFill>
                  </a:tcPr>
                </a:tc>
                <a:extLst>
                  <a:ext uri="{0D108BD9-81ED-4DB2-BD59-A6C34878D82A}">
                    <a16:rowId xmlns:a16="http://schemas.microsoft.com/office/drawing/2014/main" val="10003"/>
                  </a:ext>
                </a:extLst>
              </a:tr>
              <a:tr h="343538">
                <a:tc>
                  <a:txBody>
                    <a:bodyPr/>
                    <a:lstStyle/>
                    <a:p>
                      <a:r>
                        <a:rPr lang="ru-RU" sz="1600" dirty="0"/>
                        <a:t>МЕСТНЫЙ</a:t>
                      </a:r>
                    </a:p>
                  </a:txBody>
                  <a:tcPr>
                    <a:solidFill>
                      <a:srgbClr val="00CC00"/>
                    </a:solidFill>
                  </a:tcPr>
                </a:tc>
                <a:tc>
                  <a:txBody>
                    <a:bodyPr/>
                    <a:lstStyle/>
                    <a:p>
                      <a:pPr algn="ctr"/>
                      <a:r>
                        <a:rPr lang="ru-RU" sz="1600" dirty="0">
                          <a:solidFill>
                            <a:schemeClr val="tx1"/>
                          </a:solidFill>
                        </a:rPr>
                        <a:t>146 268,10</a:t>
                      </a:r>
                    </a:p>
                  </a:txBody>
                  <a:tcPr>
                    <a:solidFill>
                      <a:srgbClr val="00CC00"/>
                    </a:solidFill>
                  </a:tcPr>
                </a:tc>
                <a:tc>
                  <a:txBody>
                    <a:bodyPr/>
                    <a:lstStyle/>
                    <a:p>
                      <a:pPr algn="ctr"/>
                      <a:r>
                        <a:rPr lang="ru-RU" sz="1600" dirty="0">
                          <a:solidFill>
                            <a:schemeClr val="tx1"/>
                          </a:solidFill>
                        </a:rPr>
                        <a:t>156 066,00</a:t>
                      </a:r>
                    </a:p>
                  </a:txBody>
                  <a:tcPr>
                    <a:solidFill>
                      <a:srgbClr val="00CC00"/>
                    </a:solidFill>
                  </a:tcPr>
                </a:tc>
                <a:tc>
                  <a:txBody>
                    <a:bodyPr/>
                    <a:lstStyle/>
                    <a:p>
                      <a:pPr algn="ctr"/>
                      <a:r>
                        <a:rPr lang="ru-RU" sz="1600" dirty="0">
                          <a:solidFill>
                            <a:schemeClr val="tx1"/>
                          </a:solidFill>
                        </a:rPr>
                        <a:t>162 708,30</a:t>
                      </a:r>
                    </a:p>
                  </a:txBody>
                  <a:tcPr>
                    <a:solidFill>
                      <a:srgbClr val="00CC00"/>
                    </a:solidFill>
                  </a:tcPr>
                </a:tc>
                <a:extLst>
                  <a:ext uri="{0D108BD9-81ED-4DB2-BD59-A6C34878D82A}">
                    <a16:rowId xmlns:a16="http://schemas.microsoft.com/office/drawing/2014/main" val="10004"/>
                  </a:ext>
                </a:extLst>
              </a:tr>
              <a:tr h="445207">
                <a:tc>
                  <a:txBody>
                    <a:bodyPr/>
                    <a:lstStyle/>
                    <a:p>
                      <a:r>
                        <a:rPr lang="ru-RU" sz="1600" dirty="0"/>
                        <a:t>ВСЕГО</a:t>
                      </a:r>
                    </a:p>
                  </a:txBody>
                  <a:tcPr>
                    <a:solidFill>
                      <a:srgbClr val="B9E8FF"/>
                    </a:solidFill>
                  </a:tcPr>
                </a:tc>
                <a:tc>
                  <a:txBody>
                    <a:bodyPr/>
                    <a:lstStyle/>
                    <a:p>
                      <a:pPr algn="ctr"/>
                      <a:r>
                        <a:rPr lang="ru-RU" sz="1600" dirty="0"/>
                        <a:t>187 281,72</a:t>
                      </a:r>
                    </a:p>
                  </a:txBody>
                  <a:tcPr>
                    <a:solidFill>
                      <a:srgbClr val="B9E8FF"/>
                    </a:solidFill>
                  </a:tcPr>
                </a:tc>
                <a:tc>
                  <a:txBody>
                    <a:bodyPr/>
                    <a:lstStyle/>
                    <a:p>
                      <a:pPr algn="ctr"/>
                      <a:r>
                        <a:rPr lang="ru-RU" sz="1600" dirty="0"/>
                        <a:t>184 681,41</a:t>
                      </a:r>
                    </a:p>
                  </a:txBody>
                  <a:tcPr>
                    <a:solidFill>
                      <a:srgbClr val="B9E8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a:t>195 637,18</a:t>
                      </a:r>
                    </a:p>
                  </a:txBody>
                  <a:tcPr>
                    <a:solidFill>
                      <a:srgbClr val="B9E8FF"/>
                    </a:solidFill>
                  </a:tcPr>
                </a:tc>
                <a:extLst>
                  <a:ext uri="{0D108BD9-81ED-4DB2-BD59-A6C34878D82A}">
                    <a16:rowId xmlns:a16="http://schemas.microsoft.com/office/drawing/2014/main" val="10005"/>
                  </a:ext>
                </a:extLst>
              </a:tr>
            </a:tbl>
          </a:graphicData>
        </a:graphic>
      </p:graphicFrame>
      <p:sp>
        <p:nvSpPr>
          <p:cNvPr id="22" name="TextBox 21"/>
          <p:cNvSpPr txBox="1"/>
          <p:nvPr/>
        </p:nvSpPr>
        <p:spPr>
          <a:xfrm>
            <a:off x="7884368" y="1190673"/>
            <a:ext cx="1152128" cy="276999"/>
          </a:xfrm>
          <a:prstGeom prst="rect">
            <a:avLst/>
          </a:prstGeom>
          <a:noFill/>
        </p:spPr>
        <p:txBody>
          <a:bodyPr wrap="square" rtlCol="0">
            <a:spAutoFit/>
          </a:bodyPr>
          <a:lstStyle/>
          <a:p>
            <a:pPr algn="r"/>
            <a:r>
              <a:rPr lang="ru-RU" sz="1200" b="1" dirty="0"/>
              <a:t>ТЫС. РУБ.</a:t>
            </a:r>
          </a:p>
        </p:txBody>
      </p:sp>
    </p:spTree>
    <p:extLst>
      <p:ext uri="{BB962C8B-B14F-4D97-AF65-F5344CB8AC3E}">
        <p14:creationId xmlns:p14="http://schemas.microsoft.com/office/powerpoint/2010/main" val="2517725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Tester\Desktop\Бренд символы\Салым слева.png"/>
          <p:cNvPicPr>
            <a:picLocks noChangeAspect="1" noChangeArrowheads="1"/>
          </p:cNvPicPr>
          <p:nvPr/>
        </p:nvPicPr>
        <p:blipFill>
          <a:blip r:embed="rId3"/>
          <a:srcRect/>
          <a:stretch>
            <a:fillRect/>
          </a:stretch>
        </p:blipFill>
        <p:spPr bwMode="auto">
          <a:xfrm>
            <a:off x="2673350" y="0"/>
            <a:ext cx="6470650" cy="1000108"/>
          </a:xfrm>
          <a:prstGeom prst="rect">
            <a:avLst/>
          </a:prstGeom>
          <a:noFill/>
        </p:spPr>
      </p:pic>
      <p:pic>
        <p:nvPicPr>
          <p:cNvPr id="6" name="Picture 4" descr="C:\Users\Tester\Desktop\Бренд символы\Салым слева.png"/>
          <p:cNvPicPr>
            <a:picLocks noChangeAspect="1" noChangeArrowheads="1"/>
          </p:cNvPicPr>
          <p:nvPr/>
        </p:nvPicPr>
        <p:blipFill>
          <a:blip r:embed="rId3"/>
          <a:srcRect/>
          <a:stretch>
            <a:fillRect/>
          </a:stretch>
        </p:blipFill>
        <p:spPr bwMode="auto">
          <a:xfrm>
            <a:off x="0" y="0"/>
            <a:ext cx="8001024" cy="1000108"/>
          </a:xfrm>
          <a:prstGeom prst="rect">
            <a:avLst/>
          </a:prstGeom>
          <a:noFill/>
        </p:spPr>
      </p:pic>
      <p:sp>
        <p:nvSpPr>
          <p:cNvPr id="2" name="Заголовок 1"/>
          <p:cNvSpPr>
            <a:spLocks noGrp="1"/>
          </p:cNvSpPr>
          <p:nvPr>
            <p:ph type="title"/>
          </p:nvPr>
        </p:nvSpPr>
        <p:spPr>
          <a:xfrm>
            <a:off x="3786181" y="-152400"/>
            <a:ext cx="5351781" cy="1223946"/>
          </a:xfrm>
        </p:spPr>
        <p:txBody>
          <a:bodyPr>
            <a:noAutofit/>
          </a:bodyPr>
          <a:lstStyle/>
          <a:p>
            <a:r>
              <a:rPr lang="ru-RU" sz="1900" b="1" dirty="0">
                <a:solidFill>
                  <a:srgbClr val="FF9933"/>
                </a:solidFill>
                <a:latin typeface="Times New Roman" panose="02020603050405020304" pitchFamily="18" charset="0"/>
                <a:cs typeface="Times New Roman" panose="02020603050405020304" pitchFamily="18" charset="0"/>
              </a:rPr>
              <a:t>Расходы бюджета на 2026 год и плановый период 2027-2028 годов по разделам бюджетной классификации</a:t>
            </a:r>
          </a:p>
        </p:txBody>
      </p:sp>
      <p:sp>
        <p:nvSpPr>
          <p:cNvPr id="3" name="Номер слайда 2"/>
          <p:cNvSpPr>
            <a:spLocks noGrp="1"/>
          </p:cNvSpPr>
          <p:nvPr>
            <p:ph type="sldNum" sz="quarter" idx="12"/>
          </p:nvPr>
        </p:nvSpPr>
        <p:spPr/>
        <p:txBody>
          <a:bodyPr/>
          <a:lstStyle/>
          <a:p>
            <a:fld id="{B19B0651-EE4F-4900-A07F-96A6BFA9D0F0}" type="slidenum">
              <a:rPr lang="ru-RU" b="1" smtClean="0">
                <a:solidFill>
                  <a:schemeClr val="tx1"/>
                </a:solidFill>
                <a:latin typeface="Times New Roman" pitchFamily="18" charset="0"/>
                <a:cs typeface="Times New Roman" pitchFamily="18" charset="0"/>
              </a:rPr>
              <a:pPr/>
              <a:t>16</a:t>
            </a:fld>
            <a:endParaRPr lang="ru-RU" b="1" dirty="0">
              <a:solidFill>
                <a:schemeClr val="tx1"/>
              </a:solidFill>
              <a:latin typeface="Times New Roman" pitchFamily="18" charset="0"/>
              <a:cs typeface="Times New Roman"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1530677698"/>
              </p:ext>
            </p:extLst>
          </p:nvPr>
        </p:nvGraphicFramePr>
        <p:xfrm>
          <a:off x="179512" y="3753745"/>
          <a:ext cx="8785954" cy="2949571"/>
        </p:xfrm>
        <a:graphic>
          <a:graphicData uri="http://schemas.openxmlformats.org/drawingml/2006/table">
            <a:tbl>
              <a:tblPr firstRow="1" bandRow="1">
                <a:tableStyleId>{5C22544A-7EE6-4342-B048-85BDC9FD1C3A}</a:tableStyleId>
              </a:tblPr>
              <a:tblGrid>
                <a:gridCol w="5976663">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7083">
                  <a:extLst>
                    <a:ext uri="{9D8B030D-6E8A-4147-A177-3AD203B41FA5}">
                      <a16:colId xmlns:a16="http://schemas.microsoft.com/office/drawing/2014/main" val="20003"/>
                    </a:ext>
                  </a:extLst>
                </a:gridCol>
              </a:tblGrid>
              <a:tr h="259653">
                <a:tc>
                  <a:txBody>
                    <a:bodyPr/>
                    <a:lstStyle/>
                    <a:p>
                      <a:pPr algn="l"/>
                      <a:r>
                        <a:rPr lang="ru-RU" sz="1200" dirty="0">
                          <a:solidFill>
                            <a:schemeClr val="tx1"/>
                          </a:solidFill>
                        </a:rPr>
                        <a:t>РАЗДЕЛ БЮДЖЕТНОЙ КЛАССИФИКАЦИИ</a:t>
                      </a:r>
                    </a:p>
                  </a:txBody>
                  <a:tcPr anchor="ctr">
                    <a:solidFill>
                      <a:srgbClr val="1CB6B2">
                        <a:alpha val="81000"/>
                      </a:srgbClr>
                    </a:solidFill>
                  </a:tcPr>
                </a:tc>
                <a:tc>
                  <a:txBody>
                    <a:bodyPr/>
                    <a:lstStyle/>
                    <a:p>
                      <a:pPr algn="ctr"/>
                      <a:r>
                        <a:rPr lang="ru-RU" sz="1200" dirty="0">
                          <a:solidFill>
                            <a:schemeClr val="tx1"/>
                          </a:solidFill>
                        </a:rPr>
                        <a:t>2026</a:t>
                      </a:r>
                    </a:p>
                  </a:txBody>
                  <a:tcPr anchor="ctr">
                    <a:solidFill>
                      <a:srgbClr val="1CB6B2">
                        <a:alpha val="81000"/>
                      </a:srgbClr>
                    </a:solidFill>
                  </a:tcPr>
                </a:tc>
                <a:tc>
                  <a:txBody>
                    <a:bodyPr/>
                    <a:lstStyle/>
                    <a:p>
                      <a:pPr algn="ctr"/>
                      <a:r>
                        <a:rPr lang="ru-RU" sz="1200" dirty="0">
                          <a:solidFill>
                            <a:schemeClr val="tx1"/>
                          </a:solidFill>
                        </a:rPr>
                        <a:t>2027</a:t>
                      </a:r>
                    </a:p>
                  </a:txBody>
                  <a:tcPr anchor="ctr">
                    <a:solidFill>
                      <a:srgbClr val="1CB6B2">
                        <a:alpha val="81000"/>
                      </a:srgbClr>
                    </a:solidFill>
                  </a:tcPr>
                </a:tc>
                <a:tc>
                  <a:txBody>
                    <a:bodyPr/>
                    <a:lstStyle/>
                    <a:p>
                      <a:pPr algn="ctr"/>
                      <a:r>
                        <a:rPr lang="ru-RU" sz="1200" dirty="0">
                          <a:solidFill>
                            <a:schemeClr val="tx1"/>
                          </a:solidFill>
                        </a:rPr>
                        <a:t>2028</a:t>
                      </a:r>
                    </a:p>
                  </a:txBody>
                  <a:tcPr anchor="ctr">
                    <a:solidFill>
                      <a:srgbClr val="1CB6B2">
                        <a:alpha val="81000"/>
                      </a:srgbClr>
                    </a:solidFill>
                  </a:tcPr>
                </a:tc>
                <a:extLst>
                  <a:ext uri="{0D108BD9-81ED-4DB2-BD59-A6C34878D82A}">
                    <a16:rowId xmlns:a16="http://schemas.microsoft.com/office/drawing/2014/main" val="10000"/>
                  </a:ext>
                </a:extLst>
              </a:tr>
              <a:tr h="259653">
                <a:tc>
                  <a:txBody>
                    <a:bodyPr/>
                    <a:lstStyle/>
                    <a:p>
                      <a:pPr algn="l"/>
                      <a:r>
                        <a:rPr lang="ru-RU" sz="1200" dirty="0">
                          <a:solidFill>
                            <a:schemeClr val="tx1"/>
                          </a:solidFill>
                        </a:rPr>
                        <a:t>ОБЩЕГОСУДАРСТВЕННЫЕ ВОПРОСЫ</a:t>
                      </a:r>
                    </a:p>
                  </a:txBody>
                  <a:tcPr anchor="ctr">
                    <a:solidFill>
                      <a:srgbClr val="66FF66">
                        <a:alpha val="81000"/>
                      </a:srgbClr>
                    </a:solidFill>
                  </a:tcPr>
                </a:tc>
                <a:tc>
                  <a:txBody>
                    <a:bodyPr/>
                    <a:lstStyle/>
                    <a:p>
                      <a:pPr algn="ctr"/>
                      <a:r>
                        <a:rPr lang="ru-RU" sz="1200" dirty="0"/>
                        <a:t>55 650,94</a:t>
                      </a:r>
                    </a:p>
                  </a:txBody>
                  <a:tcPr anchor="ctr">
                    <a:solidFill>
                      <a:srgbClr val="66FF66">
                        <a:alpha val="81000"/>
                      </a:srgbClr>
                    </a:solidFill>
                  </a:tcPr>
                </a:tc>
                <a:tc>
                  <a:txBody>
                    <a:bodyPr/>
                    <a:lstStyle/>
                    <a:p>
                      <a:pPr algn="ctr"/>
                      <a:r>
                        <a:rPr lang="ru-RU" sz="1200" dirty="0">
                          <a:solidFill>
                            <a:schemeClr val="tx1"/>
                          </a:solidFill>
                        </a:rPr>
                        <a:t>76 304,06</a:t>
                      </a:r>
                    </a:p>
                  </a:txBody>
                  <a:tcPr anchor="ctr">
                    <a:solidFill>
                      <a:srgbClr val="66FF66">
                        <a:alpha val="81000"/>
                      </a:srgbClr>
                    </a:solidFill>
                  </a:tcPr>
                </a:tc>
                <a:tc>
                  <a:txBody>
                    <a:bodyPr/>
                    <a:lstStyle/>
                    <a:p>
                      <a:pPr algn="ctr"/>
                      <a:r>
                        <a:rPr lang="ru-RU" sz="1200" dirty="0">
                          <a:solidFill>
                            <a:schemeClr val="tx1"/>
                          </a:solidFill>
                        </a:rPr>
                        <a:t>118 872,68</a:t>
                      </a:r>
                    </a:p>
                  </a:txBody>
                  <a:tcPr anchor="ctr">
                    <a:solidFill>
                      <a:srgbClr val="66FF66">
                        <a:alpha val="81000"/>
                      </a:srgbClr>
                    </a:solidFill>
                  </a:tcPr>
                </a:tc>
                <a:extLst>
                  <a:ext uri="{0D108BD9-81ED-4DB2-BD59-A6C34878D82A}">
                    <a16:rowId xmlns:a16="http://schemas.microsoft.com/office/drawing/2014/main" val="10001"/>
                  </a:ext>
                </a:extLst>
              </a:tr>
              <a:tr h="259653">
                <a:tc>
                  <a:txBody>
                    <a:bodyPr/>
                    <a:lstStyle/>
                    <a:p>
                      <a:pPr algn="l"/>
                      <a:r>
                        <a:rPr lang="ru-RU" sz="1200" dirty="0">
                          <a:solidFill>
                            <a:schemeClr val="tx1"/>
                          </a:solidFill>
                        </a:rPr>
                        <a:t>НАЦИОНАЛЬНАЯ ОБОРОНА</a:t>
                      </a:r>
                    </a:p>
                  </a:txBody>
                  <a:tcPr anchor="ctr">
                    <a:solidFill>
                      <a:srgbClr val="6600CC">
                        <a:alpha val="81000"/>
                      </a:srgbClr>
                    </a:solidFill>
                  </a:tcPr>
                </a:tc>
                <a:tc>
                  <a:txBody>
                    <a:bodyPr/>
                    <a:lstStyle/>
                    <a:p>
                      <a:pPr algn="ctr"/>
                      <a:r>
                        <a:rPr lang="ru-RU" sz="1200" dirty="0"/>
                        <a:t>1 185,60</a:t>
                      </a:r>
                    </a:p>
                  </a:txBody>
                  <a:tcPr anchor="ctr">
                    <a:solidFill>
                      <a:srgbClr val="6600CC">
                        <a:alpha val="81000"/>
                      </a:srgbClr>
                    </a:solidFill>
                  </a:tcPr>
                </a:tc>
                <a:tc>
                  <a:txBody>
                    <a:bodyPr/>
                    <a:lstStyle/>
                    <a:p>
                      <a:pPr algn="ctr"/>
                      <a:r>
                        <a:rPr lang="ru-RU" sz="1200" dirty="0">
                          <a:solidFill>
                            <a:schemeClr val="tx1"/>
                          </a:solidFill>
                        </a:rPr>
                        <a:t>1 327,40</a:t>
                      </a:r>
                    </a:p>
                  </a:txBody>
                  <a:tcPr anchor="ctr">
                    <a:solidFill>
                      <a:srgbClr val="6600CC">
                        <a:alpha val="81000"/>
                      </a:srgbClr>
                    </a:solidFill>
                  </a:tcPr>
                </a:tc>
                <a:tc>
                  <a:txBody>
                    <a:bodyPr/>
                    <a:lstStyle/>
                    <a:p>
                      <a:pPr algn="ctr"/>
                      <a:r>
                        <a:rPr lang="ru-RU" sz="1200" dirty="0">
                          <a:solidFill>
                            <a:schemeClr val="tx1"/>
                          </a:solidFill>
                        </a:rPr>
                        <a:t>1 701,50</a:t>
                      </a:r>
                    </a:p>
                  </a:txBody>
                  <a:tcPr anchor="ctr">
                    <a:solidFill>
                      <a:srgbClr val="6600CC">
                        <a:alpha val="81000"/>
                      </a:srgbClr>
                    </a:solidFill>
                  </a:tcPr>
                </a:tc>
                <a:extLst>
                  <a:ext uri="{0D108BD9-81ED-4DB2-BD59-A6C34878D82A}">
                    <a16:rowId xmlns:a16="http://schemas.microsoft.com/office/drawing/2014/main" val="10002"/>
                  </a:ext>
                </a:extLst>
              </a:tr>
              <a:tr h="297811">
                <a:tc>
                  <a:txBody>
                    <a:bodyPr/>
                    <a:lstStyle/>
                    <a:p>
                      <a:pPr algn="l"/>
                      <a:r>
                        <a:rPr lang="ru-RU" sz="1200" dirty="0">
                          <a:solidFill>
                            <a:schemeClr val="tx1"/>
                          </a:solidFill>
                        </a:rPr>
                        <a:t>НАЦИОНАЛЬНАЯ БЕЗОПАСНОСТЬ И ПРАВООХРАНИТЕЛЬНАЯ ДЕЯТЕЛЬОСТЬ</a:t>
                      </a:r>
                    </a:p>
                  </a:txBody>
                  <a:tcPr anchor="ctr">
                    <a:solidFill>
                      <a:srgbClr val="008000">
                        <a:alpha val="81000"/>
                      </a:srgbClr>
                    </a:solidFill>
                  </a:tcPr>
                </a:tc>
                <a:tc>
                  <a:txBody>
                    <a:bodyPr/>
                    <a:lstStyle/>
                    <a:p>
                      <a:pPr algn="ctr"/>
                      <a:r>
                        <a:rPr lang="ru-RU" sz="1200" dirty="0"/>
                        <a:t>5 625,77</a:t>
                      </a:r>
                    </a:p>
                  </a:txBody>
                  <a:tcPr anchor="ctr">
                    <a:solidFill>
                      <a:srgbClr val="008000">
                        <a:alpha val="81000"/>
                      </a:srgbClr>
                    </a:solidFill>
                  </a:tcPr>
                </a:tc>
                <a:tc>
                  <a:txBody>
                    <a:bodyPr/>
                    <a:lstStyle/>
                    <a:p>
                      <a:pPr algn="ctr"/>
                      <a:r>
                        <a:rPr lang="ru-RU" sz="1200" dirty="0">
                          <a:solidFill>
                            <a:schemeClr val="tx1"/>
                          </a:solidFill>
                        </a:rPr>
                        <a:t>4 872,25</a:t>
                      </a:r>
                    </a:p>
                  </a:txBody>
                  <a:tcPr anchor="ctr">
                    <a:solidFill>
                      <a:srgbClr val="008000">
                        <a:alpha val="81000"/>
                      </a:srgbClr>
                    </a:solidFill>
                  </a:tcPr>
                </a:tc>
                <a:tc>
                  <a:txBody>
                    <a:bodyPr/>
                    <a:lstStyle/>
                    <a:p>
                      <a:pPr algn="ctr"/>
                      <a:r>
                        <a:rPr lang="ru-RU" sz="1200" dirty="0">
                          <a:solidFill>
                            <a:schemeClr val="tx1"/>
                          </a:solidFill>
                        </a:rPr>
                        <a:t>4 872,25</a:t>
                      </a:r>
                    </a:p>
                  </a:txBody>
                  <a:tcPr anchor="ctr">
                    <a:solidFill>
                      <a:srgbClr val="008000">
                        <a:alpha val="81000"/>
                      </a:srgbClr>
                    </a:solidFill>
                  </a:tcPr>
                </a:tc>
                <a:extLst>
                  <a:ext uri="{0D108BD9-81ED-4DB2-BD59-A6C34878D82A}">
                    <a16:rowId xmlns:a16="http://schemas.microsoft.com/office/drawing/2014/main" val="10003"/>
                  </a:ext>
                </a:extLst>
              </a:tr>
              <a:tr h="259653">
                <a:tc>
                  <a:txBody>
                    <a:bodyPr/>
                    <a:lstStyle/>
                    <a:p>
                      <a:pPr algn="l"/>
                      <a:r>
                        <a:rPr lang="ru-RU" sz="1200" dirty="0">
                          <a:solidFill>
                            <a:schemeClr val="tx1"/>
                          </a:solidFill>
                        </a:rPr>
                        <a:t>НАЦИОНАЛЬНАЯ</a:t>
                      </a:r>
                      <a:r>
                        <a:rPr lang="ru-RU" sz="1200" baseline="0" dirty="0">
                          <a:solidFill>
                            <a:schemeClr val="tx1"/>
                          </a:solidFill>
                        </a:rPr>
                        <a:t> ЭКОНОМИКА</a:t>
                      </a:r>
                      <a:endParaRPr lang="ru-RU" sz="1200" dirty="0">
                        <a:solidFill>
                          <a:schemeClr val="tx1"/>
                        </a:solidFill>
                      </a:endParaRPr>
                    </a:p>
                  </a:txBody>
                  <a:tcPr anchor="ctr">
                    <a:solidFill>
                      <a:srgbClr val="FFFF00">
                        <a:alpha val="81000"/>
                      </a:srgbClr>
                    </a:solidFill>
                  </a:tcPr>
                </a:tc>
                <a:tc>
                  <a:txBody>
                    <a:bodyPr/>
                    <a:lstStyle/>
                    <a:p>
                      <a:pPr algn="ctr"/>
                      <a:r>
                        <a:rPr lang="ru-RU" sz="1200" dirty="0"/>
                        <a:t>26</a:t>
                      </a:r>
                      <a:r>
                        <a:rPr lang="ru-RU" sz="1200" baseline="0" dirty="0"/>
                        <a:t> 979,81</a:t>
                      </a:r>
                      <a:endParaRPr lang="ru-RU" sz="1200" dirty="0"/>
                    </a:p>
                  </a:txBody>
                  <a:tcPr anchor="ctr">
                    <a:solidFill>
                      <a:srgbClr val="FFFF00">
                        <a:alpha val="81000"/>
                      </a:srgbClr>
                    </a:solidFill>
                  </a:tcPr>
                </a:tc>
                <a:tc>
                  <a:txBody>
                    <a:bodyPr/>
                    <a:lstStyle/>
                    <a:p>
                      <a:pPr algn="ctr"/>
                      <a:r>
                        <a:rPr lang="ru-RU" sz="1200" dirty="0">
                          <a:solidFill>
                            <a:schemeClr val="tx1"/>
                          </a:solidFill>
                        </a:rPr>
                        <a:t>85 558,36</a:t>
                      </a:r>
                    </a:p>
                  </a:txBody>
                  <a:tcPr anchor="ctr">
                    <a:solidFill>
                      <a:srgbClr val="FFFF00">
                        <a:alpha val="81000"/>
                      </a:srgbClr>
                    </a:solidFill>
                  </a:tcPr>
                </a:tc>
                <a:tc>
                  <a:txBody>
                    <a:bodyPr/>
                    <a:lstStyle/>
                    <a:p>
                      <a:pPr algn="ctr"/>
                      <a:r>
                        <a:rPr lang="ru-RU" sz="1200" dirty="0">
                          <a:solidFill>
                            <a:schemeClr val="tx1"/>
                          </a:solidFill>
                        </a:rPr>
                        <a:t>52 806,90</a:t>
                      </a:r>
                    </a:p>
                  </a:txBody>
                  <a:tcPr anchor="ctr">
                    <a:solidFill>
                      <a:srgbClr val="FFFF00">
                        <a:alpha val="81000"/>
                      </a:srgbClr>
                    </a:solidFill>
                  </a:tcPr>
                </a:tc>
                <a:extLst>
                  <a:ext uri="{0D108BD9-81ED-4DB2-BD59-A6C34878D82A}">
                    <a16:rowId xmlns:a16="http://schemas.microsoft.com/office/drawing/2014/main" val="10004"/>
                  </a:ext>
                </a:extLst>
              </a:tr>
              <a:tr h="259653">
                <a:tc>
                  <a:txBody>
                    <a:bodyPr/>
                    <a:lstStyle/>
                    <a:p>
                      <a:pPr algn="l"/>
                      <a:r>
                        <a:rPr lang="ru-RU" sz="1200" dirty="0">
                          <a:solidFill>
                            <a:schemeClr val="tx1"/>
                          </a:solidFill>
                        </a:rPr>
                        <a:t>ЖИЛИЩНО-КОММУНАЛЬНОЕ ХОЗЯЙСТВО</a:t>
                      </a:r>
                    </a:p>
                  </a:txBody>
                  <a:tcPr anchor="ctr">
                    <a:solidFill>
                      <a:srgbClr val="FF0000">
                        <a:alpha val="81000"/>
                      </a:srgbClr>
                    </a:solidFill>
                  </a:tcPr>
                </a:tc>
                <a:tc>
                  <a:txBody>
                    <a:bodyPr/>
                    <a:lstStyle/>
                    <a:p>
                      <a:pPr algn="ctr"/>
                      <a:r>
                        <a:rPr lang="ru-RU" sz="1200" dirty="0">
                          <a:solidFill>
                            <a:schemeClr val="tx1"/>
                          </a:solidFill>
                        </a:rPr>
                        <a:t>30</a:t>
                      </a:r>
                      <a:r>
                        <a:rPr lang="ru-RU" sz="1200" baseline="0" dirty="0">
                          <a:solidFill>
                            <a:schemeClr val="tx1"/>
                          </a:solidFill>
                        </a:rPr>
                        <a:t> 425,39</a:t>
                      </a:r>
                      <a:endParaRPr lang="ru-RU" sz="1200" dirty="0">
                        <a:solidFill>
                          <a:schemeClr val="tx1"/>
                        </a:solidFill>
                      </a:endParaRPr>
                    </a:p>
                  </a:txBody>
                  <a:tcPr anchor="ctr">
                    <a:solidFill>
                      <a:srgbClr val="FF0000">
                        <a:alpha val="81000"/>
                      </a:srgbClr>
                    </a:solidFill>
                  </a:tcPr>
                </a:tc>
                <a:tc>
                  <a:txBody>
                    <a:bodyPr/>
                    <a:lstStyle/>
                    <a:p>
                      <a:pPr algn="ctr"/>
                      <a:r>
                        <a:rPr lang="ru-RU" sz="1200" dirty="0">
                          <a:solidFill>
                            <a:schemeClr val="tx1"/>
                          </a:solidFill>
                        </a:rPr>
                        <a:t>15 947,97</a:t>
                      </a:r>
                    </a:p>
                  </a:txBody>
                  <a:tcPr anchor="ctr">
                    <a:solidFill>
                      <a:srgbClr val="FF0000">
                        <a:alpha val="81000"/>
                      </a:srgbClr>
                    </a:solidFill>
                  </a:tcPr>
                </a:tc>
                <a:tc>
                  <a:txBody>
                    <a:bodyPr/>
                    <a:lstStyle/>
                    <a:p>
                      <a:pPr algn="ctr"/>
                      <a:r>
                        <a:rPr lang="ru-RU" sz="1200" dirty="0">
                          <a:solidFill>
                            <a:schemeClr val="tx1"/>
                          </a:solidFill>
                        </a:rPr>
                        <a:t>16 763,86</a:t>
                      </a:r>
                    </a:p>
                  </a:txBody>
                  <a:tcPr anchor="ctr">
                    <a:solidFill>
                      <a:srgbClr val="FF0000">
                        <a:alpha val="81000"/>
                      </a:srgbClr>
                    </a:solidFill>
                  </a:tcPr>
                </a:tc>
                <a:extLst>
                  <a:ext uri="{0D108BD9-81ED-4DB2-BD59-A6C34878D82A}">
                    <a16:rowId xmlns:a16="http://schemas.microsoft.com/office/drawing/2014/main" val="10005"/>
                  </a:ext>
                </a:extLst>
              </a:tr>
              <a:tr h="259653">
                <a:tc>
                  <a:txBody>
                    <a:bodyPr/>
                    <a:lstStyle/>
                    <a:p>
                      <a:pPr algn="l"/>
                      <a:r>
                        <a:rPr lang="ru-RU" sz="1200" dirty="0">
                          <a:solidFill>
                            <a:schemeClr val="tx1"/>
                          </a:solidFill>
                        </a:rPr>
                        <a:t>ОБРАЗОВАНИЕ</a:t>
                      </a:r>
                    </a:p>
                  </a:txBody>
                  <a:tcPr anchor="ctr">
                    <a:solidFill>
                      <a:srgbClr val="1CB6B2">
                        <a:alpha val="81000"/>
                      </a:srgbClr>
                    </a:solidFill>
                  </a:tcPr>
                </a:tc>
                <a:tc>
                  <a:txBody>
                    <a:bodyPr/>
                    <a:lstStyle/>
                    <a:p>
                      <a:pPr algn="ctr"/>
                      <a:r>
                        <a:rPr lang="ru-RU" sz="1200" dirty="0">
                          <a:solidFill>
                            <a:schemeClr val="tx1"/>
                          </a:solidFill>
                        </a:rPr>
                        <a:t>80,00</a:t>
                      </a:r>
                    </a:p>
                  </a:txBody>
                  <a:tcPr anchor="ctr">
                    <a:solidFill>
                      <a:srgbClr val="1CB6B2">
                        <a:alpha val="81000"/>
                      </a:srgbClr>
                    </a:solidFill>
                  </a:tcPr>
                </a:tc>
                <a:tc>
                  <a:txBody>
                    <a:bodyPr/>
                    <a:lstStyle/>
                    <a:p>
                      <a:pPr algn="ctr"/>
                      <a:r>
                        <a:rPr lang="ru-RU" sz="1200" dirty="0">
                          <a:solidFill>
                            <a:schemeClr val="tx1"/>
                          </a:solidFill>
                        </a:rPr>
                        <a:t>80,00</a:t>
                      </a:r>
                    </a:p>
                  </a:txBody>
                  <a:tcPr anchor="ctr">
                    <a:solidFill>
                      <a:srgbClr val="1CB6B2">
                        <a:alpha val="81000"/>
                      </a:srgbClr>
                    </a:solidFill>
                  </a:tcPr>
                </a:tc>
                <a:tc>
                  <a:txBody>
                    <a:bodyPr/>
                    <a:lstStyle/>
                    <a:p>
                      <a:pPr algn="ctr"/>
                      <a:r>
                        <a:rPr lang="ru-RU" sz="1200" dirty="0">
                          <a:solidFill>
                            <a:schemeClr val="tx1"/>
                          </a:solidFill>
                        </a:rPr>
                        <a:t>80,00</a:t>
                      </a:r>
                    </a:p>
                  </a:txBody>
                  <a:tcPr anchor="ctr">
                    <a:solidFill>
                      <a:srgbClr val="1CB6B2">
                        <a:alpha val="81000"/>
                      </a:srgbClr>
                    </a:solidFill>
                  </a:tcPr>
                </a:tc>
                <a:extLst>
                  <a:ext uri="{0D108BD9-81ED-4DB2-BD59-A6C34878D82A}">
                    <a16:rowId xmlns:a16="http://schemas.microsoft.com/office/drawing/2014/main" val="10006"/>
                  </a:ext>
                </a:extLst>
              </a:tr>
              <a:tr h="259653">
                <a:tc>
                  <a:txBody>
                    <a:bodyPr/>
                    <a:lstStyle/>
                    <a:p>
                      <a:pPr algn="l"/>
                      <a:r>
                        <a:rPr lang="ru-RU" sz="1200" dirty="0">
                          <a:solidFill>
                            <a:schemeClr val="tx1"/>
                          </a:solidFill>
                        </a:rPr>
                        <a:t>СОЦИАЛЬНАЯ ПОЛИТИКА</a:t>
                      </a:r>
                    </a:p>
                  </a:txBody>
                  <a:tcPr anchor="ctr">
                    <a:solidFill>
                      <a:srgbClr val="0000FF">
                        <a:alpha val="81000"/>
                      </a:srgbClr>
                    </a:solidFill>
                  </a:tcPr>
                </a:tc>
                <a:tc>
                  <a:txBody>
                    <a:bodyPr/>
                    <a:lstStyle/>
                    <a:p>
                      <a:pPr algn="ctr"/>
                      <a:r>
                        <a:rPr lang="ru-RU" sz="1200" dirty="0">
                          <a:solidFill>
                            <a:schemeClr val="tx1"/>
                          </a:solidFill>
                        </a:rPr>
                        <a:t>540,00</a:t>
                      </a:r>
                    </a:p>
                  </a:txBody>
                  <a:tcPr anchor="ctr">
                    <a:solidFill>
                      <a:srgbClr val="0000FF">
                        <a:alpha val="81000"/>
                      </a:srgbClr>
                    </a:solidFill>
                  </a:tcPr>
                </a:tc>
                <a:tc>
                  <a:txBody>
                    <a:bodyPr/>
                    <a:lstStyle/>
                    <a:p>
                      <a:pPr algn="ctr"/>
                      <a:r>
                        <a:rPr lang="ru-RU" sz="1200" dirty="0">
                          <a:solidFill>
                            <a:schemeClr val="tx1"/>
                          </a:solidFill>
                        </a:rPr>
                        <a:t>540,00</a:t>
                      </a:r>
                    </a:p>
                  </a:txBody>
                  <a:tcPr anchor="ctr">
                    <a:solidFill>
                      <a:srgbClr val="0000FF">
                        <a:alpha val="81000"/>
                      </a:srgbClr>
                    </a:solidFill>
                  </a:tcPr>
                </a:tc>
                <a:tc>
                  <a:txBody>
                    <a:bodyPr/>
                    <a:lstStyle/>
                    <a:p>
                      <a:pPr algn="ctr"/>
                      <a:r>
                        <a:rPr lang="ru-RU" sz="1200" dirty="0">
                          <a:solidFill>
                            <a:schemeClr val="tx1"/>
                          </a:solidFill>
                        </a:rPr>
                        <a:t>540,00</a:t>
                      </a:r>
                    </a:p>
                  </a:txBody>
                  <a:tcPr anchor="ctr">
                    <a:solidFill>
                      <a:srgbClr val="0000FF">
                        <a:alpha val="81000"/>
                      </a:srgbClr>
                    </a:solidFill>
                  </a:tcPr>
                </a:tc>
                <a:extLst>
                  <a:ext uri="{0D108BD9-81ED-4DB2-BD59-A6C34878D82A}">
                    <a16:rowId xmlns:a16="http://schemas.microsoft.com/office/drawing/2014/main" val="10007"/>
                  </a:ext>
                </a:extLst>
              </a:tr>
              <a:tr h="432755">
                <a:tc>
                  <a:txBody>
                    <a:bodyPr/>
                    <a:lstStyle/>
                    <a:p>
                      <a:pPr algn="l"/>
                      <a:r>
                        <a:rPr lang="ru-RU" sz="1200" dirty="0">
                          <a:solidFill>
                            <a:schemeClr val="tx1"/>
                          </a:solidFill>
                        </a:rPr>
                        <a:t>МЕЖБЮДЖЕТНЫЕ ТРАНСФЕРТЫ ОБЩЕГО ХАРАКТЕРАБЮДЖЕТАМ БЮДЖЕТНОЙ СИСТЕМЫ РОССИЙСКОЙ ФЕДЕРАЦИИ</a:t>
                      </a:r>
                    </a:p>
                  </a:txBody>
                  <a:tcPr anchor="ctr">
                    <a:solidFill>
                      <a:srgbClr val="FF00FF">
                        <a:alpha val="81000"/>
                      </a:srgbClr>
                    </a:solidFill>
                  </a:tcPr>
                </a:tc>
                <a:tc>
                  <a:txBody>
                    <a:bodyPr/>
                    <a:lstStyle/>
                    <a:p>
                      <a:pPr algn="ctr"/>
                      <a:r>
                        <a:rPr lang="ru-RU" sz="1200" dirty="0">
                          <a:solidFill>
                            <a:schemeClr val="tx1"/>
                          </a:solidFill>
                        </a:rPr>
                        <a:t>66 794,21</a:t>
                      </a:r>
                    </a:p>
                  </a:txBody>
                  <a:tcPr anchor="ctr">
                    <a:solidFill>
                      <a:srgbClr val="FF00FF">
                        <a:alpha val="81000"/>
                      </a:srgbClr>
                    </a:solidFill>
                  </a:tcPr>
                </a:tc>
                <a:tc>
                  <a:txBody>
                    <a:bodyPr/>
                    <a:lstStyle/>
                    <a:p>
                      <a:pPr algn="ctr"/>
                      <a:r>
                        <a:rPr lang="ru-RU" sz="1200" dirty="0">
                          <a:solidFill>
                            <a:schemeClr val="tx1"/>
                          </a:solidFill>
                        </a:rPr>
                        <a:t>51,37</a:t>
                      </a:r>
                    </a:p>
                  </a:txBody>
                  <a:tcPr anchor="ctr">
                    <a:solidFill>
                      <a:srgbClr val="FF00FF">
                        <a:alpha val="81000"/>
                      </a:srgbClr>
                    </a:solidFill>
                  </a:tcPr>
                </a:tc>
                <a:tc>
                  <a:txBody>
                    <a:bodyPr/>
                    <a:lstStyle/>
                    <a:p>
                      <a:pPr algn="ctr"/>
                      <a:r>
                        <a:rPr lang="ru-RU" sz="1200" dirty="0">
                          <a:solidFill>
                            <a:schemeClr val="tx1"/>
                          </a:solidFill>
                        </a:rPr>
                        <a:t>0,00</a:t>
                      </a:r>
                    </a:p>
                  </a:txBody>
                  <a:tcPr anchor="ctr">
                    <a:solidFill>
                      <a:srgbClr val="FF00FF">
                        <a:alpha val="81000"/>
                      </a:srgbClr>
                    </a:solidFill>
                  </a:tcPr>
                </a:tc>
                <a:extLst>
                  <a:ext uri="{0D108BD9-81ED-4DB2-BD59-A6C34878D82A}">
                    <a16:rowId xmlns:a16="http://schemas.microsoft.com/office/drawing/2014/main" val="10008"/>
                  </a:ext>
                </a:extLst>
              </a:tr>
              <a:tr h="259653">
                <a:tc>
                  <a:txBody>
                    <a:bodyPr/>
                    <a:lstStyle/>
                    <a:p>
                      <a:pPr algn="l"/>
                      <a:r>
                        <a:rPr lang="ru-RU" sz="1200" b="1" dirty="0">
                          <a:solidFill>
                            <a:schemeClr val="tx1"/>
                          </a:solidFill>
                        </a:rPr>
                        <a:t>ВСЕГО</a:t>
                      </a:r>
                    </a:p>
                  </a:txBody>
                  <a:tcPr anchor="ctr">
                    <a:solidFill>
                      <a:srgbClr val="1CB6B2">
                        <a:alpha val="81000"/>
                      </a:srgbClr>
                    </a:solidFill>
                  </a:tcPr>
                </a:tc>
                <a:tc>
                  <a:txBody>
                    <a:bodyPr/>
                    <a:lstStyle/>
                    <a:p>
                      <a:pPr algn="ctr"/>
                      <a:r>
                        <a:rPr lang="ru-RU" sz="1200" b="1" dirty="0"/>
                        <a:t>187 281,72</a:t>
                      </a:r>
                      <a:endParaRPr lang="ru-RU" sz="1200" b="1" dirty="0">
                        <a:solidFill>
                          <a:schemeClr val="tx1"/>
                        </a:solidFill>
                      </a:endParaRPr>
                    </a:p>
                  </a:txBody>
                  <a:tcPr anchor="ctr">
                    <a:solidFill>
                      <a:srgbClr val="1CB6B2">
                        <a:alpha val="81000"/>
                      </a:srgbClr>
                    </a:solidFill>
                  </a:tcPr>
                </a:tc>
                <a:tc>
                  <a:txBody>
                    <a:bodyPr/>
                    <a:lstStyle/>
                    <a:p>
                      <a:pPr algn="ctr"/>
                      <a:r>
                        <a:rPr lang="ru-RU" sz="1200" b="1" dirty="0">
                          <a:solidFill>
                            <a:schemeClr val="tx1"/>
                          </a:solidFill>
                        </a:rPr>
                        <a:t>184 681,41</a:t>
                      </a:r>
                    </a:p>
                  </a:txBody>
                  <a:tcPr anchor="ctr">
                    <a:solidFill>
                      <a:srgbClr val="1CB6B2">
                        <a:alpha val="81000"/>
                      </a:srgbClr>
                    </a:solidFill>
                  </a:tcPr>
                </a:tc>
                <a:tc>
                  <a:txBody>
                    <a:bodyPr/>
                    <a:lstStyle/>
                    <a:p>
                      <a:pPr algn="ctr"/>
                      <a:r>
                        <a:rPr lang="ru-RU" sz="1200" b="1" dirty="0">
                          <a:solidFill>
                            <a:schemeClr val="tx1"/>
                          </a:solidFill>
                        </a:rPr>
                        <a:t>195 637,18</a:t>
                      </a:r>
                    </a:p>
                  </a:txBody>
                  <a:tcPr anchor="ctr">
                    <a:solidFill>
                      <a:srgbClr val="1CB6B2">
                        <a:alpha val="81000"/>
                      </a:srgbClr>
                    </a:solidFill>
                  </a:tcPr>
                </a:tc>
                <a:extLst>
                  <a:ext uri="{0D108BD9-81ED-4DB2-BD59-A6C34878D82A}">
                    <a16:rowId xmlns:a16="http://schemas.microsoft.com/office/drawing/2014/main" val="10009"/>
                  </a:ext>
                </a:extLst>
              </a:tr>
            </a:tbl>
          </a:graphicData>
        </a:graphic>
      </p:graphicFrame>
      <p:sp>
        <p:nvSpPr>
          <p:cNvPr id="10" name="TextBox 9"/>
          <p:cNvSpPr txBox="1"/>
          <p:nvPr/>
        </p:nvSpPr>
        <p:spPr>
          <a:xfrm>
            <a:off x="8018171" y="758828"/>
            <a:ext cx="1152128" cy="276999"/>
          </a:xfrm>
          <a:prstGeom prst="rect">
            <a:avLst/>
          </a:prstGeom>
          <a:noFill/>
        </p:spPr>
        <p:txBody>
          <a:bodyPr wrap="square" rtlCol="0">
            <a:spAutoFit/>
          </a:bodyPr>
          <a:lstStyle/>
          <a:p>
            <a:pPr algn="r"/>
            <a:r>
              <a:rPr lang="ru-RU" sz="1200" b="1" dirty="0"/>
              <a:t>ТЫС. РУБ.</a:t>
            </a:r>
          </a:p>
        </p:txBody>
      </p:sp>
      <p:graphicFrame>
        <p:nvGraphicFramePr>
          <p:cNvPr id="14" name="Объект 1"/>
          <p:cNvGraphicFramePr>
            <a:graphicFrameLocks/>
          </p:cNvGraphicFramePr>
          <p:nvPr>
            <p:extLst>
              <p:ext uri="{D42A27DB-BD31-4B8C-83A1-F6EECF244321}">
                <p14:modId xmlns:p14="http://schemas.microsoft.com/office/powerpoint/2010/main" val="2195975302"/>
              </p:ext>
            </p:extLst>
          </p:nvPr>
        </p:nvGraphicFramePr>
        <p:xfrm>
          <a:off x="179512" y="1000108"/>
          <a:ext cx="8568952" cy="27889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7725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Tester\Desktop\Бренд символы\Салым слева.png"/>
          <p:cNvPicPr>
            <a:picLocks noChangeAspect="1" noChangeArrowheads="1"/>
          </p:cNvPicPr>
          <p:nvPr/>
        </p:nvPicPr>
        <p:blipFill>
          <a:blip r:embed="rId3"/>
          <a:srcRect/>
          <a:stretch>
            <a:fillRect/>
          </a:stretch>
        </p:blipFill>
        <p:spPr bwMode="auto">
          <a:xfrm>
            <a:off x="0" y="0"/>
            <a:ext cx="9144000" cy="764704"/>
          </a:xfrm>
          <a:prstGeom prst="rect">
            <a:avLst/>
          </a:prstGeom>
          <a:noFill/>
        </p:spPr>
      </p:pic>
      <p:sp>
        <p:nvSpPr>
          <p:cNvPr id="2" name="Заголовок 1"/>
          <p:cNvSpPr>
            <a:spLocks noGrp="1"/>
          </p:cNvSpPr>
          <p:nvPr>
            <p:ph type="title"/>
          </p:nvPr>
        </p:nvSpPr>
        <p:spPr>
          <a:xfrm>
            <a:off x="3995936" y="-46213"/>
            <a:ext cx="5179910" cy="810917"/>
          </a:xfrm>
        </p:spPr>
        <p:txBody>
          <a:bodyPr>
            <a:noAutofit/>
          </a:bodyPr>
          <a:lstStyle/>
          <a:p>
            <a:r>
              <a:rPr lang="ru-RU" sz="1800" b="1" dirty="0">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Расходы бюджета на 2026 год и плановый период 2027-2028 годов в разрезе направлений по муниципальным программам</a:t>
            </a:r>
          </a:p>
        </p:txBody>
      </p:sp>
      <p:sp>
        <p:nvSpPr>
          <p:cNvPr id="3" name="Номер слайда 2"/>
          <p:cNvSpPr>
            <a:spLocks noGrp="1"/>
          </p:cNvSpPr>
          <p:nvPr>
            <p:ph type="sldNum" sz="quarter" idx="12"/>
          </p:nvPr>
        </p:nvSpPr>
        <p:spPr/>
        <p:txBody>
          <a:bodyPr/>
          <a:lstStyle/>
          <a:p>
            <a:fld id="{B19B0651-EE4F-4900-A07F-96A6BFA9D0F0}" type="slidenum">
              <a:rPr lang="ru-RU" smtClean="0"/>
              <a:pPr/>
              <a:t>17</a:t>
            </a:fld>
            <a:endParaRPr lang="ru-RU"/>
          </a:p>
        </p:txBody>
      </p:sp>
      <p:graphicFrame>
        <p:nvGraphicFramePr>
          <p:cNvPr id="12" name="Объект 11"/>
          <p:cNvGraphicFramePr>
            <a:graphicFrameLocks noGrp="1"/>
          </p:cNvGraphicFramePr>
          <p:nvPr>
            <p:ph idx="1"/>
            <p:extLst>
              <p:ext uri="{D42A27DB-BD31-4B8C-83A1-F6EECF244321}">
                <p14:modId xmlns:p14="http://schemas.microsoft.com/office/powerpoint/2010/main" val="4233764572"/>
              </p:ext>
            </p:extLst>
          </p:nvPr>
        </p:nvGraphicFramePr>
        <p:xfrm>
          <a:off x="179512" y="692697"/>
          <a:ext cx="2808312" cy="25922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Объект 11"/>
          <p:cNvGraphicFramePr>
            <a:graphicFrameLocks/>
          </p:cNvGraphicFramePr>
          <p:nvPr>
            <p:extLst>
              <p:ext uri="{D42A27DB-BD31-4B8C-83A1-F6EECF244321}">
                <p14:modId xmlns:p14="http://schemas.microsoft.com/office/powerpoint/2010/main" val="1443981300"/>
              </p:ext>
            </p:extLst>
          </p:nvPr>
        </p:nvGraphicFramePr>
        <p:xfrm>
          <a:off x="2987824" y="743946"/>
          <a:ext cx="3096344" cy="26130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Объект 11"/>
          <p:cNvGraphicFramePr>
            <a:graphicFrameLocks/>
          </p:cNvGraphicFramePr>
          <p:nvPr>
            <p:extLst>
              <p:ext uri="{D42A27DB-BD31-4B8C-83A1-F6EECF244321}">
                <p14:modId xmlns:p14="http://schemas.microsoft.com/office/powerpoint/2010/main" val="2082741055"/>
              </p:ext>
            </p:extLst>
          </p:nvPr>
        </p:nvGraphicFramePr>
        <p:xfrm>
          <a:off x="6084168" y="777090"/>
          <a:ext cx="2900893" cy="265191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2969174143"/>
              </p:ext>
            </p:extLst>
          </p:nvPr>
        </p:nvGraphicFramePr>
        <p:xfrm>
          <a:off x="107504" y="3364485"/>
          <a:ext cx="8784976" cy="3383280"/>
        </p:xfrm>
        <a:graphic>
          <a:graphicData uri="http://schemas.openxmlformats.org/drawingml/2006/table">
            <a:tbl>
              <a:tblPr firstRow="1" bandRow="1">
                <a:tableStyleId>{5C22544A-7EE6-4342-B048-85BDC9FD1C3A}</a:tableStyleId>
              </a:tblPr>
              <a:tblGrid>
                <a:gridCol w="626469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219388">
                <a:tc>
                  <a:txBody>
                    <a:bodyPr/>
                    <a:lstStyle/>
                    <a:p>
                      <a:r>
                        <a:rPr lang="ru-RU" sz="1000" dirty="0">
                          <a:solidFill>
                            <a:schemeClr val="tx1"/>
                          </a:solidFill>
                        </a:rPr>
                        <a:t>МУНИЦИПАЛЬНАЯ ПРОГРАММА</a:t>
                      </a:r>
                    </a:p>
                  </a:txBody>
                  <a:tcPr/>
                </a:tc>
                <a:tc>
                  <a:txBody>
                    <a:bodyPr/>
                    <a:lstStyle/>
                    <a:p>
                      <a:pPr algn="ctr"/>
                      <a:r>
                        <a:rPr lang="ru-RU" sz="1000" dirty="0">
                          <a:solidFill>
                            <a:schemeClr val="tx1"/>
                          </a:solidFill>
                        </a:rPr>
                        <a:t>2026</a:t>
                      </a:r>
                    </a:p>
                  </a:txBody>
                  <a:tcPr/>
                </a:tc>
                <a:tc>
                  <a:txBody>
                    <a:bodyPr/>
                    <a:lstStyle/>
                    <a:p>
                      <a:pPr algn="ctr"/>
                      <a:r>
                        <a:rPr lang="ru-RU" sz="1000" dirty="0">
                          <a:solidFill>
                            <a:schemeClr val="tx1"/>
                          </a:solidFill>
                        </a:rPr>
                        <a:t>2027</a:t>
                      </a:r>
                    </a:p>
                  </a:txBody>
                  <a:tcPr/>
                </a:tc>
                <a:tc>
                  <a:txBody>
                    <a:bodyPr/>
                    <a:lstStyle/>
                    <a:p>
                      <a:pPr algn="ctr"/>
                      <a:r>
                        <a:rPr lang="ru-RU" sz="1000" dirty="0">
                          <a:solidFill>
                            <a:schemeClr val="tx1"/>
                          </a:solidFill>
                        </a:rPr>
                        <a:t>2028</a:t>
                      </a:r>
                    </a:p>
                  </a:txBody>
                  <a:tcPr/>
                </a:tc>
                <a:extLst>
                  <a:ext uri="{0D108BD9-81ED-4DB2-BD59-A6C34878D82A}">
                    <a16:rowId xmlns:a16="http://schemas.microsoft.com/office/drawing/2014/main" val="10000"/>
                  </a:ext>
                </a:extLst>
              </a:tr>
              <a:tr h="219388">
                <a:tc>
                  <a:txBody>
                    <a:bodyPr/>
                    <a:lstStyle/>
                    <a:p>
                      <a:r>
                        <a:rPr lang="ru-RU" sz="1000" dirty="0">
                          <a:solidFill>
                            <a:schemeClr val="tx1"/>
                          </a:solidFill>
                        </a:rPr>
                        <a:t>Совершенствование муниципального управления в сельском поселении Салым</a:t>
                      </a:r>
                    </a:p>
                  </a:txBody>
                  <a:tcPr>
                    <a:solidFill>
                      <a:srgbClr val="00B0F0"/>
                    </a:solidFill>
                  </a:tcPr>
                </a:tc>
                <a:tc>
                  <a:txBody>
                    <a:bodyPr/>
                    <a:lstStyle/>
                    <a:p>
                      <a:pPr algn="ctr"/>
                      <a:r>
                        <a:rPr lang="ru-RU" sz="1000" b="1" dirty="0">
                          <a:solidFill>
                            <a:schemeClr val="tx1"/>
                          </a:solidFill>
                        </a:rPr>
                        <a:t>31 192,28</a:t>
                      </a:r>
                    </a:p>
                  </a:txBody>
                  <a:tcPr>
                    <a:solidFill>
                      <a:srgbClr val="00B0F0"/>
                    </a:solidFill>
                  </a:tcPr>
                </a:tc>
                <a:tc>
                  <a:txBody>
                    <a:bodyPr/>
                    <a:lstStyle/>
                    <a:p>
                      <a:pPr algn="ctr"/>
                      <a:r>
                        <a:rPr lang="ru-RU" sz="1000" b="1" dirty="0">
                          <a:solidFill>
                            <a:schemeClr val="tx1"/>
                          </a:solidFill>
                        </a:rPr>
                        <a:t>30 342,41</a:t>
                      </a:r>
                    </a:p>
                  </a:txBody>
                  <a:tcPr>
                    <a:solidFill>
                      <a:srgbClr val="00B0F0"/>
                    </a:solidFill>
                  </a:tcPr>
                </a:tc>
                <a:tc>
                  <a:txBody>
                    <a:bodyPr/>
                    <a:lstStyle/>
                    <a:p>
                      <a:pPr algn="ctr"/>
                      <a:r>
                        <a:rPr lang="ru-RU" sz="1000" b="1" dirty="0">
                          <a:solidFill>
                            <a:schemeClr val="tx1"/>
                          </a:solidFill>
                        </a:rPr>
                        <a:t>30 690,61</a:t>
                      </a:r>
                    </a:p>
                  </a:txBody>
                  <a:tcPr>
                    <a:solidFill>
                      <a:srgbClr val="00B0F0"/>
                    </a:solidFill>
                  </a:tcPr>
                </a:tc>
                <a:extLst>
                  <a:ext uri="{0D108BD9-81ED-4DB2-BD59-A6C34878D82A}">
                    <a16:rowId xmlns:a16="http://schemas.microsoft.com/office/drawing/2014/main" val="10001"/>
                  </a:ext>
                </a:extLst>
              </a:tr>
              <a:tr h="219388">
                <a:tc>
                  <a:txBody>
                    <a:bodyPr/>
                    <a:lstStyle/>
                    <a:p>
                      <a:r>
                        <a:rPr lang="ru-RU" sz="1000" dirty="0">
                          <a:solidFill>
                            <a:schemeClr val="tx1"/>
                          </a:solidFill>
                        </a:rPr>
                        <a:t>Улучшение условий по охране труда и технике безопасности на территории сельского поселения Салым</a:t>
                      </a:r>
                    </a:p>
                  </a:txBody>
                  <a:tcPr/>
                </a:tc>
                <a:tc>
                  <a:txBody>
                    <a:bodyPr/>
                    <a:lstStyle/>
                    <a:p>
                      <a:pPr algn="ctr"/>
                      <a:r>
                        <a:rPr lang="ru-RU" sz="1000" b="1" dirty="0">
                          <a:solidFill>
                            <a:schemeClr val="tx1"/>
                          </a:solidFill>
                        </a:rPr>
                        <a:t>126,50</a:t>
                      </a:r>
                    </a:p>
                  </a:txBody>
                  <a:tcPr/>
                </a:tc>
                <a:tc>
                  <a:txBody>
                    <a:bodyPr/>
                    <a:lstStyle/>
                    <a:p>
                      <a:pPr algn="ctr"/>
                      <a:r>
                        <a:rPr lang="ru-RU" sz="1000" b="1" dirty="0">
                          <a:solidFill>
                            <a:schemeClr val="tx1"/>
                          </a:solidFill>
                        </a:rPr>
                        <a:t>126,50</a:t>
                      </a:r>
                    </a:p>
                  </a:txBody>
                  <a:tcPr/>
                </a:tc>
                <a:tc>
                  <a:txBody>
                    <a:bodyPr/>
                    <a:lstStyle/>
                    <a:p>
                      <a:pPr algn="ctr"/>
                      <a:r>
                        <a:rPr lang="ru-RU" sz="1000" b="1" dirty="0">
                          <a:solidFill>
                            <a:schemeClr val="tx1"/>
                          </a:solidFill>
                        </a:rPr>
                        <a:t>126,5</a:t>
                      </a:r>
                    </a:p>
                  </a:txBody>
                  <a:tcPr/>
                </a:tc>
                <a:extLst>
                  <a:ext uri="{0D108BD9-81ED-4DB2-BD59-A6C34878D82A}">
                    <a16:rowId xmlns:a16="http://schemas.microsoft.com/office/drawing/2014/main" val="10002"/>
                  </a:ext>
                </a:extLst>
              </a:tr>
              <a:tr h="219388">
                <a:tc>
                  <a:txBody>
                    <a:bodyPr/>
                    <a:lstStyle/>
                    <a:p>
                      <a:r>
                        <a:rPr lang="ru-RU" sz="1000" dirty="0">
                          <a:solidFill>
                            <a:schemeClr val="tx1"/>
                          </a:solidFill>
                        </a:rPr>
                        <a:t>Обеспечение деятельности органов местного самоуправления сельского поселения</a:t>
                      </a:r>
                    </a:p>
                  </a:txBody>
                  <a:tcPr>
                    <a:solidFill>
                      <a:srgbClr val="00CC00"/>
                    </a:solidFill>
                  </a:tcPr>
                </a:tc>
                <a:tc>
                  <a:txBody>
                    <a:bodyPr/>
                    <a:lstStyle/>
                    <a:p>
                      <a:pPr algn="ctr"/>
                      <a:r>
                        <a:rPr lang="ru-RU" sz="1000" b="1" dirty="0">
                          <a:solidFill>
                            <a:schemeClr val="tx1"/>
                          </a:solidFill>
                        </a:rPr>
                        <a:t>28 171,37</a:t>
                      </a:r>
                    </a:p>
                  </a:txBody>
                  <a:tcPr>
                    <a:solidFill>
                      <a:srgbClr val="00CC00"/>
                    </a:solidFill>
                  </a:tcPr>
                </a:tc>
                <a:tc>
                  <a:txBody>
                    <a:bodyPr/>
                    <a:lstStyle/>
                    <a:p>
                      <a:pPr algn="ctr"/>
                      <a:r>
                        <a:rPr lang="ru-RU" sz="1000" b="1" dirty="0">
                          <a:solidFill>
                            <a:schemeClr val="tx1"/>
                          </a:solidFill>
                        </a:rPr>
                        <a:t>26 735,43</a:t>
                      </a:r>
                    </a:p>
                  </a:txBody>
                  <a:tcPr>
                    <a:solidFill>
                      <a:srgbClr val="00CC00"/>
                    </a:solidFill>
                  </a:tcPr>
                </a:tc>
                <a:tc>
                  <a:txBody>
                    <a:bodyPr/>
                    <a:lstStyle/>
                    <a:p>
                      <a:pPr algn="ctr"/>
                      <a:r>
                        <a:rPr lang="ru-RU" sz="1000" b="1" dirty="0">
                          <a:solidFill>
                            <a:schemeClr val="tx1"/>
                          </a:solidFill>
                        </a:rPr>
                        <a:t>27 240,55</a:t>
                      </a:r>
                    </a:p>
                  </a:txBody>
                  <a:tcPr>
                    <a:solidFill>
                      <a:srgbClr val="00CC00"/>
                    </a:solidFill>
                  </a:tcPr>
                </a:tc>
                <a:extLst>
                  <a:ext uri="{0D108BD9-81ED-4DB2-BD59-A6C34878D82A}">
                    <a16:rowId xmlns:a16="http://schemas.microsoft.com/office/drawing/2014/main" val="10003"/>
                  </a:ext>
                </a:extLst>
              </a:tr>
              <a:tr h="356506">
                <a:tc>
                  <a:txBody>
                    <a:bodyPr/>
                    <a:lstStyle/>
                    <a:p>
                      <a:r>
                        <a:rPr lang="ru-RU" sz="1000" dirty="0">
                          <a:solidFill>
                            <a:schemeClr val="tx1"/>
                          </a:solidFill>
                        </a:rPr>
                        <a:t>Защита населения и территорий от чрезвычайных ситуаций, обеспечение пожарной безопасности в сельском поселении Салым</a:t>
                      </a:r>
                    </a:p>
                  </a:txBody>
                  <a:tcPr>
                    <a:solidFill>
                      <a:srgbClr val="FF0000"/>
                    </a:solidFill>
                  </a:tcPr>
                </a:tc>
                <a:tc>
                  <a:txBody>
                    <a:bodyPr/>
                    <a:lstStyle/>
                    <a:p>
                      <a:pPr algn="ctr"/>
                      <a:r>
                        <a:rPr lang="ru-RU" sz="1000" b="1" dirty="0">
                          <a:solidFill>
                            <a:schemeClr val="tx1"/>
                          </a:solidFill>
                        </a:rPr>
                        <a:t>1 680,79</a:t>
                      </a:r>
                    </a:p>
                  </a:txBody>
                  <a:tcPr>
                    <a:solidFill>
                      <a:srgbClr val="FF0000"/>
                    </a:solidFill>
                  </a:tcPr>
                </a:tc>
                <a:tc>
                  <a:txBody>
                    <a:bodyPr/>
                    <a:lstStyle/>
                    <a:p>
                      <a:pPr algn="ctr"/>
                      <a:r>
                        <a:rPr lang="ru-RU" sz="1000" b="1" dirty="0">
                          <a:solidFill>
                            <a:schemeClr val="tx1"/>
                          </a:solidFill>
                        </a:rPr>
                        <a:t>1 680,79</a:t>
                      </a:r>
                    </a:p>
                  </a:txBody>
                  <a:tcPr>
                    <a:solidFill>
                      <a:srgbClr val="FF0000"/>
                    </a:solidFill>
                  </a:tcPr>
                </a:tc>
                <a:tc>
                  <a:txBody>
                    <a:bodyPr/>
                    <a:lstStyle/>
                    <a:p>
                      <a:pPr algn="ctr"/>
                      <a:r>
                        <a:rPr lang="ru-RU" sz="1000" b="1" dirty="0">
                          <a:solidFill>
                            <a:schemeClr val="tx1"/>
                          </a:solidFill>
                        </a:rPr>
                        <a:t>1 680,79</a:t>
                      </a:r>
                    </a:p>
                  </a:txBody>
                  <a:tcPr>
                    <a:solidFill>
                      <a:srgbClr val="FF0000"/>
                    </a:solidFill>
                  </a:tcPr>
                </a:tc>
                <a:extLst>
                  <a:ext uri="{0D108BD9-81ED-4DB2-BD59-A6C34878D82A}">
                    <a16:rowId xmlns:a16="http://schemas.microsoft.com/office/drawing/2014/main" val="10004"/>
                  </a:ext>
                </a:extLst>
              </a:tr>
              <a:tr h="349099">
                <a:tc>
                  <a:txBody>
                    <a:bodyPr/>
                    <a:lstStyle/>
                    <a:p>
                      <a:r>
                        <a:rPr lang="ru-RU" sz="1000" dirty="0">
                          <a:solidFill>
                            <a:schemeClr val="tx1"/>
                          </a:solidFill>
                        </a:rPr>
                        <a:t>Профилактика правонарушений на территории сельского поселения Салым</a:t>
                      </a:r>
                    </a:p>
                  </a:txBody>
                  <a:tcPr>
                    <a:solidFill>
                      <a:srgbClr val="990099"/>
                    </a:solidFill>
                  </a:tcPr>
                </a:tc>
                <a:tc>
                  <a:txBody>
                    <a:bodyPr/>
                    <a:lstStyle/>
                    <a:p>
                      <a:pPr algn="ctr"/>
                      <a:r>
                        <a:rPr lang="ru-RU" sz="1000" b="1" dirty="0">
                          <a:solidFill>
                            <a:schemeClr val="tx1"/>
                          </a:solidFill>
                        </a:rPr>
                        <a:t>3</a:t>
                      </a:r>
                      <a:r>
                        <a:rPr lang="ru-RU" sz="1000" b="1" baseline="0" dirty="0">
                          <a:solidFill>
                            <a:schemeClr val="tx1"/>
                          </a:solidFill>
                        </a:rPr>
                        <a:t> 784,21</a:t>
                      </a:r>
                      <a:endParaRPr lang="ru-RU" sz="1000" b="1" dirty="0">
                        <a:solidFill>
                          <a:schemeClr val="tx1"/>
                        </a:solidFill>
                      </a:endParaRPr>
                    </a:p>
                  </a:txBody>
                  <a:tcPr>
                    <a:solidFill>
                      <a:srgbClr val="9900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a:solidFill>
                            <a:schemeClr val="tx1"/>
                          </a:solidFill>
                        </a:rPr>
                        <a:t>2 989,21</a:t>
                      </a:r>
                    </a:p>
                    <a:p>
                      <a:pPr algn="ctr"/>
                      <a:endParaRPr lang="ru-RU" sz="1000" b="1" dirty="0">
                        <a:solidFill>
                          <a:schemeClr val="tx1"/>
                        </a:solidFill>
                      </a:endParaRPr>
                    </a:p>
                  </a:txBody>
                  <a:tcPr>
                    <a:solidFill>
                      <a:srgbClr val="990099"/>
                    </a:solidFill>
                  </a:tcPr>
                </a:tc>
                <a:tc>
                  <a:txBody>
                    <a:bodyPr/>
                    <a:lstStyle/>
                    <a:p>
                      <a:pPr algn="ctr"/>
                      <a:r>
                        <a:rPr lang="ru-RU" sz="1000" b="1" dirty="0">
                          <a:solidFill>
                            <a:schemeClr val="tx1"/>
                          </a:solidFill>
                        </a:rPr>
                        <a:t>2 989,21</a:t>
                      </a:r>
                    </a:p>
                  </a:txBody>
                  <a:tcPr>
                    <a:solidFill>
                      <a:srgbClr val="990099"/>
                    </a:solidFill>
                  </a:tcPr>
                </a:tc>
                <a:extLst>
                  <a:ext uri="{0D108BD9-81ED-4DB2-BD59-A6C34878D82A}">
                    <a16:rowId xmlns:a16="http://schemas.microsoft.com/office/drawing/2014/main" val="10005"/>
                  </a:ext>
                </a:extLst>
              </a:tr>
              <a:tr h="219388">
                <a:tc>
                  <a:txBody>
                    <a:bodyPr/>
                    <a:lstStyle/>
                    <a:p>
                      <a:r>
                        <a:rPr lang="ru-RU" sz="1000" dirty="0">
                          <a:solidFill>
                            <a:schemeClr val="tx1"/>
                          </a:solidFill>
                        </a:rPr>
                        <a:t>Развитие транспортной системы сельского поселения Салым</a:t>
                      </a:r>
                    </a:p>
                  </a:txBody>
                  <a:tcPr>
                    <a:solidFill>
                      <a:srgbClr val="FFFF00"/>
                    </a:solidFill>
                  </a:tcPr>
                </a:tc>
                <a:tc>
                  <a:txBody>
                    <a:bodyPr/>
                    <a:lstStyle/>
                    <a:p>
                      <a:pPr algn="ctr"/>
                      <a:r>
                        <a:rPr lang="ru-RU" sz="1000" b="1" dirty="0">
                          <a:solidFill>
                            <a:schemeClr val="tx1"/>
                          </a:solidFill>
                        </a:rPr>
                        <a:t>21 279,12</a:t>
                      </a:r>
                    </a:p>
                  </a:txBody>
                  <a:tcPr>
                    <a:solidFill>
                      <a:srgbClr val="FFFF00"/>
                    </a:solidFill>
                  </a:tcPr>
                </a:tc>
                <a:tc>
                  <a:txBody>
                    <a:bodyPr/>
                    <a:lstStyle/>
                    <a:p>
                      <a:pPr algn="ctr"/>
                      <a:r>
                        <a:rPr lang="ru-RU" sz="1000" b="1" dirty="0">
                          <a:solidFill>
                            <a:schemeClr val="tx1"/>
                          </a:solidFill>
                        </a:rPr>
                        <a:t>78 987,34</a:t>
                      </a:r>
                    </a:p>
                  </a:txBody>
                  <a:tcPr>
                    <a:solidFill>
                      <a:srgbClr val="FFFF00"/>
                    </a:solidFill>
                  </a:tcPr>
                </a:tc>
                <a:tc>
                  <a:txBody>
                    <a:bodyPr/>
                    <a:lstStyle/>
                    <a:p>
                      <a:pPr algn="ctr"/>
                      <a:r>
                        <a:rPr lang="ru-RU" sz="1000" b="1" dirty="0">
                          <a:solidFill>
                            <a:schemeClr val="tx1"/>
                          </a:solidFill>
                        </a:rPr>
                        <a:t>47 698,10</a:t>
                      </a:r>
                    </a:p>
                  </a:txBody>
                  <a:tcPr>
                    <a:solidFill>
                      <a:srgbClr val="FFFF00"/>
                    </a:solidFill>
                  </a:tcPr>
                </a:tc>
                <a:extLst>
                  <a:ext uri="{0D108BD9-81ED-4DB2-BD59-A6C34878D82A}">
                    <a16:rowId xmlns:a16="http://schemas.microsoft.com/office/drawing/2014/main" val="10006"/>
                  </a:ext>
                </a:extLst>
              </a:tr>
              <a:tr h="356506">
                <a:tc>
                  <a:txBody>
                    <a:bodyPr/>
                    <a:lstStyle/>
                    <a:p>
                      <a:r>
                        <a:rPr lang="ru-RU" sz="1000" dirty="0">
                          <a:solidFill>
                            <a:schemeClr val="tx1"/>
                          </a:solidFill>
                        </a:rPr>
                        <a:t>Развитие и применение информационных технологий в муниципальном образовании сельское поселение Салым</a:t>
                      </a:r>
                    </a:p>
                  </a:txBody>
                  <a:tcPr>
                    <a:solidFill>
                      <a:srgbClr val="FF6600"/>
                    </a:solidFill>
                  </a:tcPr>
                </a:tc>
                <a:tc>
                  <a:txBody>
                    <a:bodyPr/>
                    <a:lstStyle/>
                    <a:p>
                      <a:pPr algn="ctr"/>
                      <a:r>
                        <a:rPr lang="ru-RU" sz="1000" b="1" dirty="0">
                          <a:solidFill>
                            <a:schemeClr val="tx1"/>
                          </a:solidFill>
                        </a:rPr>
                        <a:t>1 434,36</a:t>
                      </a:r>
                    </a:p>
                  </a:txBody>
                  <a:tcPr>
                    <a:solidFill>
                      <a:srgbClr val="FF6600"/>
                    </a:solidFill>
                  </a:tcPr>
                </a:tc>
                <a:tc>
                  <a:txBody>
                    <a:bodyPr/>
                    <a:lstStyle/>
                    <a:p>
                      <a:pPr algn="ctr"/>
                      <a:r>
                        <a:rPr lang="ru-RU" sz="1000" b="1" dirty="0">
                          <a:solidFill>
                            <a:schemeClr val="tx1"/>
                          </a:solidFill>
                        </a:rPr>
                        <a:t>2 304,69</a:t>
                      </a:r>
                    </a:p>
                  </a:txBody>
                  <a:tcPr>
                    <a:solidFill>
                      <a:srgbClr val="FF66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a:solidFill>
                            <a:schemeClr val="tx1"/>
                          </a:solidFill>
                        </a:rPr>
                        <a:t>1 434,36</a:t>
                      </a:r>
                    </a:p>
                    <a:p>
                      <a:pPr algn="ctr"/>
                      <a:endParaRPr lang="ru-RU" sz="1000" b="1" dirty="0">
                        <a:solidFill>
                          <a:schemeClr val="tx1"/>
                        </a:solidFill>
                      </a:endParaRPr>
                    </a:p>
                  </a:txBody>
                  <a:tcPr>
                    <a:solidFill>
                      <a:srgbClr val="FF6600"/>
                    </a:solidFill>
                  </a:tcPr>
                </a:tc>
                <a:extLst>
                  <a:ext uri="{0D108BD9-81ED-4DB2-BD59-A6C34878D82A}">
                    <a16:rowId xmlns:a16="http://schemas.microsoft.com/office/drawing/2014/main" val="10007"/>
                  </a:ext>
                </a:extLst>
              </a:tr>
              <a:tr h="219388">
                <a:tc>
                  <a:txBody>
                    <a:bodyPr/>
                    <a:lstStyle/>
                    <a:p>
                      <a:r>
                        <a:rPr lang="ru-RU" sz="1000" dirty="0">
                          <a:solidFill>
                            <a:schemeClr val="tx1"/>
                          </a:solidFill>
                        </a:rPr>
                        <a:t>Управление муниципальным имуществом в сельском поселении  Салым</a:t>
                      </a:r>
                    </a:p>
                  </a:txBody>
                  <a:tcPr>
                    <a:solidFill>
                      <a:srgbClr val="0000FF"/>
                    </a:solidFill>
                  </a:tcPr>
                </a:tc>
                <a:tc>
                  <a:txBody>
                    <a:bodyPr/>
                    <a:lstStyle/>
                    <a:p>
                      <a:pPr algn="ctr"/>
                      <a:r>
                        <a:rPr lang="ru-RU" sz="1000" b="1" dirty="0">
                          <a:solidFill>
                            <a:schemeClr val="tx1"/>
                          </a:solidFill>
                        </a:rPr>
                        <a:t>4 430,53</a:t>
                      </a:r>
                    </a:p>
                  </a:txBody>
                  <a:tcPr>
                    <a:solidFill>
                      <a:srgbClr val="0000FF"/>
                    </a:solidFill>
                  </a:tcPr>
                </a:tc>
                <a:tc>
                  <a:txBody>
                    <a:bodyPr/>
                    <a:lstStyle/>
                    <a:p>
                      <a:pPr algn="ctr"/>
                      <a:r>
                        <a:rPr lang="ru-RU" sz="1000" b="1" dirty="0">
                          <a:solidFill>
                            <a:schemeClr val="tx1"/>
                          </a:solidFill>
                        </a:rPr>
                        <a:t>2 460,48</a:t>
                      </a:r>
                    </a:p>
                  </a:txBody>
                  <a:tcPr>
                    <a:solidFill>
                      <a:srgbClr val="0000FF"/>
                    </a:solidFill>
                  </a:tcPr>
                </a:tc>
                <a:tc>
                  <a:txBody>
                    <a:bodyPr/>
                    <a:lstStyle/>
                    <a:p>
                      <a:pPr algn="ctr"/>
                      <a:r>
                        <a:rPr lang="ru-RU" sz="1000" b="1" dirty="0">
                          <a:solidFill>
                            <a:schemeClr val="tx1"/>
                          </a:solidFill>
                        </a:rPr>
                        <a:t>2 460,48</a:t>
                      </a:r>
                    </a:p>
                  </a:txBody>
                  <a:tcPr>
                    <a:solidFill>
                      <a:srgbClr val="0000FF"/>
                    </a:solidFill>
                  </a:tcPr>
                </a:tc>
                <a:extLst>
                  <a:ext uri="{0D108BD9-81ED-4DB2-BD59-A6C34878D82A}">
                    <a16:rowId xmlns:a16="http://schemas.microsoft.com/office/drawing/2014/main" val="10008"/>
                  </a:ext>
                </a:extLst>
              </a:tr>
              <a:tr h="219388">
                <a:tc>
                  <a:txBody>
                    <a:bodyPr/>
                    <a:lstStyle/>
                    <a:p>
                      <a:r>
                        <a:rPr lang="ru-RU" sz="1000" dirty="0">
                          <a:solidFill>
                            <a:schemeClr val="tx1"/>
                          </a:solidFill>
                        </a:rPr>
                        <a:t>Формирование современной городской среды в муниципальном образовании сельское поселение Салым</a:t>
                      </a:r>
                    </a:p>
                  </a:txBody>
                  <a:tcPr>
                    <a:solidFill>
                      <a:srgbClr val="FF00FF"/>
                    </a:solidFill>
                  </a:tcPr>
                </a:tc>
                <a:tc>
                  <a:txBody>
                    <a:bodyPr/>
                    <a:lstStyle/>
                    <a:p>
                      <a:pPr algn="ctr"/>
                      <a:r>
                        <a:rPr lang="ru-RU" sz="1000" b="1" dirty="0">
                          <a:solidFill>
                            <a:schemeClr val="tx1"/>
                          </a:solidFill>
                        </a:rPr>
                        <a:t>26 249,16</a:t>
                      </a:r>
                    </a:p>
                  </a:txBody>
                  <a:tcPr>
                    <a:solidFill>
                      <a:srgbClr val="FF00FF"/>
                    </a:solidFill>
                  </a:tcPr>
                </a:tc>
                <a:tc>
                  <a:txBody>
                    <a:bodyPr/>
                    <a:lstStyle/>
                    <a:p>
                      <a:pPr algn="ctr"/>
                      <a:r>
                        <a:rPr lang="ru-RU" sz="1000" b="1" dirty="0">
                          <a:solidFill>
                            <a:schemeClr val="tx1"/>
                          </a:solidFill>
                        </a:rPr>
                        <a:t>13 741,79</a:t>
                      </a:r>
                    </a:p>
                  </a:txBody>
                  <a:tcPr>
                    <a:solidFill>
                      <a:srgbClr val="FF00FF"/>
                    </a:solidFill>
                  </a:tcPr>
                </a:tc>
                <a:tc>
                  <a:txBody>
                    <a:bodyPr/>
                    <a:lstStyle/>
                    <a:p>
                      <a:pPr algn="ctr"/>
                      <a:r>
                        <a:rPr lang="ru-RU" sz="1000" b="1" dirty="0">
                          <a:solidFill>
                            <a:schemeClr val="tx1"/>
                          </a:solidFill>
                        </a:rPr>
                        <a:t>14 557,67</a:t>
                      </a:r>
                    </a:p>
                  </a:txBody>
                  <a:tcPr>
                    <a:solidFill>
                      <a:srgbClr val="FF00FF"/>
                    </a:solidFill>
                  </a:tcPr>
                </a:tc>
                <a:extLst>
                  <a:ext uri="{0D108BD9-81ED-4DB2-BD59-A6C34878D82A}">
                    <a16:rowId xmlns:a16="http://schemas.microsoft.com/office/drawing/2014/main" val="10009"/>
                  </a:ext>
                </a:extLst>
              </a:tr>
              <a:tr h="219388">
                <a:tc>
                  <a:txBody>
                    <a:bodyPr/>
                    <a:lstStyle/>
                    <a:p>
                      <a:r>
                        <a:rPr lang="ru-RU" sz="1000" dirty="0">
                          <a:solidFill>
                            <a:schemeClr val="tx1"/>
                          </a:solidFill>
                        </a:rPr>
                        <a:t>Управление муниципальными финансами в сельском поселении Салым</a:t>
                      </a:r>
                    </a:p>
                  </a:txBody>
                  <a:tcPr>
                    <a:solidFill>
                      <a:schemeClr val="bg2">
                        <a:lumMod val="50000"/>
                      </a:schemeClr>
                    </a:solidFill>
                  </a:tcPr>
                </a:tc>
                <a:tc>
                  <a:txBody>
                    <a:bodyPr/>
                    <a:lstStyle/>
                    <a:p>
                      <a:pPr algn="ctr"/>
                      <a:r>
                        <a:rPr lang="ru-RU" sz="1000" b="1" dirty="0">
                          <a:solidFill>
                            <a:schemeClr val="tx1"/>
                          </a:solidFill>
                        </a:rPr>
                        <a:t>66 794,21</a:t>
                      </a:r>
                    </a:p>
                  </a:txBody>
                  <a:tcPr>
                    <a:solidFill>
                      <a:schemeClr val="bg2">
                        <a:lumMod val="50000"/>
                      </a:schemeClr>
                    </a:solidFill>
                  </a:tcPr>
                </a:tc>
                <a:tc>
                  <a:txBody>
                    <a:bodyPr/>
                    <a:lstStyle/>
                    <a:p>
                      <a:pPr algn="ctr"/>
                      <a:r>
                        <a:rPr lang="ru-RU" sz="1000" b="1" dirty="0">
                          <a:solidFill>
                            <a:schemeClr val="tx1"/>
                          </a:solidFill>
                        </a:rPr>
                        <a:t>51,37</a:t>
                      </a:r>
                    </a:p>
                  </a:txBody>
                  <a:tcPr>
                    <a:solidFill>
                      <a:schemeClr val="bg2">
                        <a:lumMod val="50000"/>
                      </a:schemeClr>
                    </a:solidFill>
                  </a:tcPr>
                </a:tc>
                <a:tc>
                  <a:txBody>
                    <a:bodyPr/>
                    <a:lstStyle/>
                    <a:p>
                      <a:pPr algn="ctr"/>
                      <a:r>
                        <a:rPr lang="ru-RU" sz="1000" b="1" dirty="0">
                          <a:solidFill>
                            <a:schemeClr val="tx1"/>
                          </a:solidFill>
                        </a:rPr>
                        <a:t>0,00</a:t>
                      </a:r>
                    </a:p>
                  </a:txBody>
                  <a:tcPr>
                    <a:solidFill>
                      <a:schemeClr val="bg2">
                        <a:lumMod val="50000"/>
                      </a:schemeClr>
                    </a:solidFill>
                  </a:tcPr>
                </a:tc>
                <a:extLst>
                  <a:ext uri="{0D108BD9-81ED-4DB2-BD59-A6C34878D82A}">
                    <a16:rowId xmlns:a16="http://schemas.microsoft.com/office/drawing/2014/main" val="10010"/>
                  </a:ext>
                </a:extLst>
              </a:tr>
              <a:tr h="219388">
                <a:tc>
                  <a:txBody>
                    <a:bodyPr/>
                    <a:lstStyle/>
                    <a:p>
                      <a:r>
                        <a:rPr lang="ru-RU" sz="1000" b="1" dirty="0">
                          <a:solidFill>
                            <a:schemeClr val="tx1"/>
                          </a:solidFill>
                        </a:rPr>
                        <a:t>ВСЕГО</a:t>
                      </a:r>
                    </a:p>
                  </a:txBody>
                  <a:tcPr/>
                </a:tc>
                <a:tc>
                  <a:txBody>
                    <a:bodyPr/>
                    <a:lstStyle/>
                    <a:p>
                      <a:pPr algn="ctr"/>
                      <a:r>
                        <a:rPr lang="ru-RU" sz="1000" b="1" dirty="0">
                          <a:solidFill>
                            <a:schemeClr val="tx1"/>
                          </a:solidFill>
                        </a:rPr>
                        <a:t>185 142,53</a:t>
                      </a:r>
                    </a:p>
                  </a:txBody>
                  <a:tcPr/>
                </a:tc>
                <a:tc>
                  <a:txBody>
                    <a:bodyPr/>
                    <a:lstStyle/>
                    <a:p>
                      <a:pPr algn="ctr"/>
                      <a:r>
                        <a:rPr lang="ru-RU" sz="1000" b="1" dirty="0">
                          <a:solidFill>
                            <a:schemeClr val="tx1"/>
                          </a:solidFill>
                        </a:rPr>
                        <a:t>159 420,01</a:t>
                      </a:r>
                    </a:p>
                  </a:txBody>
                  <a:tcPr/>
                </a:tc>
                <a:tc>
                  <a:txBody>
                    <a:bodyPr/>
                    <a:lstStyle/>
                    <a:p>
                      <a:pPr algn="ctr"/>
                      <a:r>
                        <a:rPr lang="ru-RU" sz="1000" b="1" dirty="0">
                          <a:solidFill>
                            <a:schemeClr val="tx1"/>
                          </a:solidFill>
                        </a:rPr>
                        <a:t>128 878,27</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17725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4" descr="C:\Users\Tester\Desktop\Бренд символы\Салым слева.png"/>
          <p:cNvPicPr>
            <a:picLocks noChangeAspect="1" noChangeArrowheads="1"/>
          </p:cNvPicPr>
          <p:nvPr/>
        </p:nvPicPr>
        <p:blipFill>
          <a:blip r:embed="rId2"/>
          <a:srcRect/>
          <a:stretch>
            <a:fillRect/>
          </a:stretch>
        </p:blipFill>
        <p:spPr bwMode="auto">
          <a:xfrm>
            <a:off x="0" y="0"/>
            <a:ext cx="9144000" cy="982185"/>
          </a:xfrm>
          <a:prstGeom prst="rect">
            <a:avLst/>
          </a:prstGeom>
          <a:noFill/>
        </p:spPr>
      </p:pic>
      <p:sp>
        <p:nvSpPr>
          <p:cNvPr id="2" name="Заголовок 1"/>
          <p:cNvSpPr>
            <a:spLocks noGrp="1"/>
          </p:cNvSpPr>
          <p:nvPr>
            <p:ph type="title"/>
          </p:nvPr>
        </p:nvSpPr>
        <p:spPr>
          <a:xfrm>
            <a:off x="4716016" y="79176"/>
            <a:ext cx="4427984" cy="357490"/>
          </a:xfrm>
        </p:spPr>
        <p:txBody>
          <a:bodyPr>
            <a:noAutofit/>
          </a:bodyPr>
          <a:lstStyle/>
          <a:p>
            <a:r>
              <a:rPr lang="ru-RU" sz="2000" dirty="0">
                <a:latin typeface="Times New Roman" panose="02020603050405020304" pitchFamily="18" charset="0"/>
                <a:cs typeface="Times New Roman" panose="02020603050405020304" pitchFamily="18" charset="0"/>
              </a:rPr>
              <a:t>Основные направления расходов</a:t>
            </a:r>
            <a:endPar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B19B0651-EE4F-4900-A07F-96A6BFA9D0F0}" type="slidenum">
              <a:rPr lang="ru-RU" smtClean="0"/>
              <a:pPr/>
              <a:t>18</a:t>
            </a:fld>
            <a:endParaRPr lang="ru-RU"/>
          </a:p>
        </p:txBody>
      </p:sp>
      <p:sp>
        <p:nvSpPr>
          <p:cNvPr id="20" name="TextBox 19"/>
          <p:cNvSpPr txBox="1"/>
          <p:nvPr/>
        </p:nvSpPr>
        <p:spPr>
          <a:xfrm>
            <a:off x="124384" y="952728"/>
            <a:ext cx="9000999" cy="830997"/>
          </a:xfrm>
          <a:prstGeom prst="rect">
            <a:avLst/>
          </a:prstGeom>
          <a:noFill/>
        </p:spPr>
        <p:txBody>
          <a:bodyPr wrap="square" rtlCol="0">
            <a:spAutoFit/>
          </a:bodyPr>
          <a:lstStyle/>
          <a:p>
            <a:pPr algn="ctr"/>
            <a:r>
              <a:rPr lang="ru-RU" sz="1200" dirty="0"/>
              <a:t>В общегосударственные вопросы входит реализация 3-х муниципальных программ:</a:t>
            </a:r>
          </a:p>
          <a:p>
            <a:pPr marL="171450" indent="-171450" algn="ctr">
              <a:buFont typeface="Wingdings" panose="05000000000000000000" pitchFamily="2" charset="2"/>
              <a:buChar char="ü"/>
            </a:pPr>
            <a:r>
              <a:rPr lang="ru-RU" sz="1200" dirty="0"/>
              <a:t> Совершенствование муниципального управления в сельском поселении Салым</a:t>
            </a:r>
          </a:p>
          <a:p>
            <a:pPr marL="171450" indent="-171450" algn="ctr">
              <a:buFont typeface="Wingdings" panose="05000000000000000000" pitchFamily="2" charset="2"/>
              <a:buChar char="ü"/>
            </a:pPr>
            <a:r>
              <a:rPr lang="ru-RU" sz="1200" dirty="0"/>
              <a:t> Обеспечение деятельности органов местного самоуправления сельского поселения</a:t>
            </a:r>
          </a:p>
          <a:p>
            <a:pPr marL="171450" indent="-171450" algn="ctr">
              <a:buFont typeface="Wingdings" panose="05000000000000000000" pitchFamily="2" charset="2"/>
              <a:buChar char="ü"/>
            </a:pPr>
            <a:r>
              <a:rPr lang="ru-RU" sz="1200" dirty="0"/>
              <a:t>Улучшение условий по охране труда и технике безопасности на территории сельского поселения Салым</a:t>
            </a:r>
          </a:p>
        </p:txBody>
      </p:sp>
      <p:graphicFrame>
        <p:nvGraphicFramePr>
          <p:cNvPr id="39" name="Объект 1"/>
          <p:cNvGraphicFramePr>
            <a:graphicFrameLocks/>
          </p:cNvGraphicFramePr>
          <p:nvPr>
            <p:extLst>
              <p:ext uri="{D42A27DB-BD31-4B8C-83A1-F6EECF244321}">
                <p14:modId xmlns:p14="http://schemas.microsoft.com/office/powerpoint/2010/main" val="1720109179"/>
              </p:ext>
            </p:extLst>
          </p:nvPr>
        </p:nvGraphicFramePr>
        <p:xfrm>
          <a:off x="5927542" y="2632392"/>
          <a:ext cx="3135727" cy="3964313"/>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4716016" y="447067"/>
            <a:ext cx="4392488" cy="400110"/>
          </a:xfrm>
          <a:prstGeom prst="rect">
            <a:avLst/>
          </a:prstGeom>
          <a:noFill/>
        </p:spPr>
        <p:txBody>
          <a:bodyPr wrap="square" rtlCol="0">
            <a:spAutoFit/>
          </a:bodyPr>
          <a:lstStyle/>
          <a:p>
            <a:pPr algn="ctr"/>
            <a:r>
              <a:rPr lang="ru-RU" sz="2000" dirty="0">
                <a:solidFill>
                  <a:srgbClr val="FF9933"/>
                </a:solidFill>
                <a:latin typeface="Times New Roman" panose="02020603050405020304" pitchFamily="18" charset="0"/>
                <a:cs typeface="Times New Roman" panose="02020603050405020304" pitchFamily="18" charset="0"/>
              </a:rPr>
              <a:t>Общегосударственные вопросы</a:t>
            </a:r>
          </a:p>
        </p:txBody>
      </p:sp>
      <p:sp>
        <p:nvSpPr>
          <p:cNvPr id="30" name="TextBox 29"/>
          <p:cNvSpPr txBox="1"/>
          <p:nvPr/>
        </p:nvSpPr>
        <p:spPr>
          <a:xfrm>
            <a:off x="124384" y="1717144"/>
            <a:ext cx="8876771" cy="646331"/>
          </a:xfrm>
          <a:prstGeom prst="rect">
            <a:avLst/>
          </a:prstGeom>
          <a:noFill/>
        </p:spPr>
        <p:txBody>
          <a:bodyPr wrap="square" rtlCol="0">
            <a:spAutoFit/>
          </a:bodyPr>
          <a:lstStyle/>
          <a:p>
            <a:pPr algn="just"/>
            <a:r>
              <a:rPr lang="ru-RU" sz="1200" b="1" dirty="0"/>
              <a:t>Цель муниципальных программ: </a:t>
            </a:r>
            <a:r>
              <a:rPr lang="ru-RU" sz="1200" dirty="0"/>
              <a:t>Качественное и эффективное исполнение муниципальных функций администрации сельского поселения Салым. Создание комфортных условий для стабильного и эффективного функционирования органов местного самоуправления сельского поселения Салым. </a:t>
            </a:r>
          </a:p>
        </p:txBody>
      </p:sp>
      <p:sp>
        <p:nvSpPr>
          <p:cNvPr id="40" name="TextBox 1"/>
          <p:cNvSpPr txBox="1"/>
          <p:nvPr/>
        </p:nvSpPr>
        <p:spPr>
          <a:xfrm>
            <a:off x="6291624" y="2161194"/>
            <a:ext cx="2600856" cy="480291"/>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dirty="0"/>
              <a:t>Всего по муниципальным</a:t>
            </a:r>
          </a:p>
          <a:p>
            <a:pPr algn="ctr"/>
            <a:r>
              <a:rPr lang="ru-RU" sz="1200" dirty="0"/>
              <a:t> программам, тыс.руб.</a:t>
            </a:r>
          </a:p>
        </p:txBody>
      </p:sp>
      <p:sp>
        <p:nvSpPr>
          <p:cNvPr id="41" name="TextBox 40"/>
          <p:cNvSpPr txBox="1"/>
          <p:nvPr/>
        </p:nvSpPr>
        <p:spPr>
          <a:xfrm rot="10800000" flipV="1">
            <a:off x="395536" y="2831208"/>
            <a:ext cx="2520280" cy="1015663"/>
          </a:xfrm>
          <a:prstGeom prst="rect">
            <a:avLst/>
          </a:prstGeom>
          <a:noFill/>
        </p:spPr>
        <p:txBody>
          <a:bodyPr wrap="square" rtlCol="0">
            <a:spAutoFit/>
          </a:bodyPr>
          <a:lstStyle/>
          <a:p>
            <a:pPr algn="ctr"/>
            <a:r>
              <a:rPr lang="ru-RU" sz="1200" dirty="0"/>
              <a:t>Обеспечение государственной регистрации актов гражданского состояния  </a:t>
            </a:r>
          </a:p>
          <a:p>
            <a:endParaRPr lang="ru-RU" sz="1200" dirty="0"/>
          </a:p>
          <a:p>
            <a:pPr algn="ctr"/>
            <a:r>
              <a:rPr lang="ru-RU" sz="1200" dirty="0"/>
              <a:t>160,77</a:t>
            </a:r>
          </a:p>
        </p:txBody>
      </p:sp>
      <p:cxnSp>
        <p:nvCxnSpPr>
          <p:cNvPr id="43" name="Прямая соединительная линия 42"/>
          <p:cNvCxnSpPr/>
          <p:nvPr/>
        </p:nvCxnSpPr>
        <p:spPr>
          <a:xfrm>
            <a:off x="395536" y="2852936"/>
            <a:ext cx="0" cy="936104"/>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0800000" flipV="1">
            <a:off x="376161" y="3873583"/>
            <a:ext cx="2520280" cy="1200329"/>
          </a:xfrm>
          <a:prstGeom prst="rect">
            <a:avLst/>
          </a:prstGeom>
          <a:noFill/>
        </p:spPr>
        <p:txBody>
          <a:bodyPr wrap="square" rtlCol="0">
            <a:spAutoFit/>
          </a:bodyPr>
          <a:lstStyle/>
          <a:p>
            <a:pPr algn="ctr"/>
            <a:r>
              <a:rPr lang="ru-RU" sz="1200" dirty="0"/>
              <a:t>Обеспечение деятельности органов местного самоуправления и муниципальных казённых учреждений</a:t>
            </a:r>
          </a:p>
          <a:p>
            <a:endParaRPr lang="ru-RU" sz="1200" dirty="0"/>
          </a:p>
          <a:p>
            <a:pPr algn="ctr"/>
            <a:r>
              <a:rPr lang="ru-RU" sz="1200" dirty="0"/>
              <a:t>58 552,88</a:t>
            </a:r>
          </a:p>
        </p:txBody>
      </p:sp>
      <p:cxnSp>
        <p:nvCxnSpPr>
          <p:cNvPr id="45" name="Прямая соединительная линия 44"/>
          <p:cNvCxnSpPr/>
          <p:nvPr/>
        </p:nvCxnSpPr>
        <p:spPr>
          <a:xfrm>
            <a:off x="395536" y="4105382"/>
            <a:ext cx="0" cy="783864"/>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0800000" flipV="1">
            <a:off x="3771344" y="2852587"/>
            <a:ext cx="2520280" cy="646331"/>
          </a:xfrm>
          <a:prstGeom prst="rect">
            <a:avLst/>
          </a:prstGeom>
          <a:noFill/>
        </p:spPr>
        <p:txBody>
          <a:bodyPr wrap="square" rtlCol="0">
            <a:spAutoFit/>
          </a:bodyPr>
          <a:lstStyle/>
          <a:p>
            <a:pPr algn="ctr"/>
            <a:r>
              <a:rPr lang="ru-RU" sz="1200" dirty="0"/>
              <a:t>Пенсионное обеспечение</a:t>
            </a:r>
          </a:p>
          <a:p>
            <a:endParaRPr lang="ru-RU" sz="1200" dirty="0"/>
          </a:p>
          <a:p>
            <a:pPr algn="ctr"/>
            <a:r>
              <a:rPr lang="ru-RU" sz="1200" dirty="0"/>
              <a:t>540,00</a:t>
            </a:r>
          </a:p>
        </p:txBody>
      </p:sp>
      <p:cxnSp>
        <p:nvCxnSpPr>
          <p:cNvPr id="47" name="Прямая соединительная линия 46"/>
          <p:cNvCxnSpPr/>
          <p:nvPr/>
        </p:nvCxnSpPr>
        <p:spPr>
          <a:xfrm>
            <a:off x="3743908" y="2852936"/>
            <a:ext cx="0" cy="693001"/>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10800000" flipV="1">
            <a:off x="3715063" y="4048050"/>
            <a:ext cx="2520280" cy="830997"/>
          </a:xfrm>
          <a:prstGeom prst="rect">
            <a:avLst/>
          </a:prstGeom>
          <a:noFill/>
        </p:spPr>
        <p:txBody>
          <a:bodyPr wrap="square" rtlCol="0">
            <a:spAutoFit/>
          </a:bodyPr>
          <a:lstStyle/>
          <a:p>
            <a:pPr algn="ctr"/>
            <a:r>
              <a:rPr lang="ru-RU" sz="1200" dirty="0"/>
              <a:t>Улучшение условий по охране труда и техники безопасности </a:t>
            </a:r>
          </a:p>
          <a:p>
            <a:endParaRPr lang="ru-RU" sz="1200" dirty="0"/>
          </a:p>
          <a:p>
            <a:pPr algn="ctr"/>
            <a:r>
              <a:rPr lang="ru-RU" sz="1200" dirty="0"/>
              <a:t>126,50</a:t>
            </a:r>
          </a:p>
        </p:txBody>
      </p:sp>
      <p:sp>
        <p:nvSpPr>
          <p:cNvPr id="49" name="TextBox 48"/>
          <p:cNvSpPr txBox="1"/>
          <p:nvPr/>
        </p:nvSpPr>
        <p:spPr>
          <a:xfrm rot="10800000" flipV="1">
            <a:off x="1725486" y="5267539"/>
            <a:ext cx="3528392" cy="1200329"/>
          </a:xfrm>
          <a:prstGeom prst="rect">
            <a:avLst/>
          </a:prstGeom>
          <a:noFill/>
        </p:spPr>
        <p:txBody>
          <a:bodyPr wrap="square" rtlCol="0">
            <a:spAutoFit/>
          </a:bodyPr>
          <a:lstStyle/>
          <a:p>
            <a:pPr algn="ctr"/>
            <a:r>
              <a:rPr lang="ru-RU" sz="1200" dirty="0"/>
              <a:t>Повышение квалификации муниципальных служащих и работников, осуществляющих техническое обеспечение деятельности органов местного самоуправления </a:t>
            </a:r>
          </a:p>
          <a:p>
            <a:endParaRPr lang="ru-RU" sz="1200" dirty="0"/>
          </a:p>
          <a:p>
            <a:pPr algn="ctr"/>
            <a:r>
              <a:rPr lang="ru-RU" sz="1200" dirty="0"/>
              <a:t>110,00</a:t>
            </a:r>
          </a:p>
        </p:txBody>
      </p:sp>
      <p:cxnSp>
        <p:nvCxnSpPr>
          <p:cNvPr id="50" name="Прямая соединительная линия 49"/>
          <p:cNvCxnSpPr/>
          <p:nvPr/>
        </p:nvCxnSpPr>
        <p:spPr>
          <a:xfrm>
            <a:off x="3743908" y="4048050"/>
            <a:ext cx="0" cy="841196"/>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25486" y="5267539"/>
            <a:ext cx="0" cy="1088813"/>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8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pPr/>
              <a:t>19</a:t>
            </a:fld>
            <a:endParaRPr lang="ru-RU"/>
          </a:p>
        </p:txBody>
      </p:sp>
      <p:pic>
        <p:nvPicPr>
          <p:cNvPr id="5" name="Picture 4" descr="C:\Users\Tester\Desktop\Бренд символы\Салым слева.png"/>
          <p:cNvPicPr>
            <a:picLocks noChangeAspect="1" noChangeArrowheads="1"/>
          </p:cNvPicPr>
          <p:nvPr/>
        </p:nvPicPr>
        <p:blipFill>
          <a:blip r:embed="rId2"/>
          <a:srcRect/>
          <a:stretch>
            <a:fillRect/>
          </a:stretch>
        </p:blipFill>
        <p:spPr bwMode="auto">
          <a:xfrm>
            <a:off x="6859" y="-6721"/>
            <a:ext cx="9144000" cy="754288"/>
          </a:xfrm>
          <a:prstGeom prst="rect">
            <a:avLst/>
          </a:prstGeom>
          <a:noFill/>
        </p:spPr>
      </p:pic>
      <p:sp>
        <p:nvSpPr>
          <p:cNvPr id="6" name="TextBox 5"/>
          <p:cNvSpPr txBox="1"/>
          <p:nvPr/>
        </p:nvSpPr>
        <p:spPr>
          <a:xfrm>
            <a:off x="4716016" y="-25045"/>
            <a:ext cx="4499992" cy="738664"/>
          </a:xfrm>
          <a:prstGeom prst="rect">
            <a:avLst/>
          </a:prstGeom>
          <a:noFill/>
        </p:spPr>
        <p:txBody>
          <a:bodyPr wrap="square" rtlCol="0">
            <a:spAutoFit/>
          </a:bodyPr>
          <a:lstStyle/>
          <a:p>
            <a:pPr algn="ctr"/>
            <a:r>
              <a:rPr lang="ru-RU" sz="2000" dirty="0">
                <a:solidFill>
                  <a:srgbClr val="FF9933"/>
                </a:solidFill>
                <a:latin typeface="Times New Roman" panose="02020603050405020304" pitchFamily="18" charset="0"/>
                <a:cs typeface="Times New Roman" panose="02020603050405020304" pitchFamily="18" charset="0"/>
              </a:rPr>
              <a:t>Национальная безопасность </a:t>
            </a:r>
            <a:r>
              <a:rPr lang="ru-RU" sz="2200" dirty="0">
                <a:solidFill>
                  <a:srgbClr val="FF9933"/>
                </a:solidFill>
                <a:latin typeface="Times New Roman" panose="02020603050405020304" pitchFamily="18" charset="0"/>
                <a:cs typeface="Times New Roman" panose="02020603050405020304" pitchFamily="18" charset="0"/>
              </a:rPr>
              <a:t>правоохранительная</a:t>
            </a:r>
            <a:r>
              <a:rPr lang="ru-RU" sz="2000" dirty="0">
                <a:solidFill>
                  <a:srgbClr val="FF9933"/>
                </a:solidFill>
                <a:latin typeface="Times New Roman" panose="02020603050405020304" pitchFamily="18" charset="0"/>
                <a:cs typeface="Times New Roman" panose="02020603050405020304" pitchFamily="18" charset="0"/>
              </a:rPr>
              <a:t> деятельность</a:t>
            </a:r>
          </a:p>
        </p:txBody>
      </p:sp>
      <p:sp>
        <p:nvSpPr>
          <p:cNvPr id="7" name="TextBox 6"/>
          <p:cNvSpPr txBox="1"/>
          <p:nvPr/>
        </p:nvSpPr>
        <p:spPr>
          <a:xfrm>
            <a:off x="39858" y="747567"/>
            <a:ext cx="9000999" cy="830997"/>
          </a:xfrm>
          <a:prstGeom prst="rect">
            <a:avLst/>
          </a:prstGeom>
          <a:noFill/>
        </p:spPr>
        <p:txBody>
          <a:bodyPr wrap="square" rtlCol="0">
            <a:spAutoFit/>
          </a:bodyPr>
          <a:lstStyle/>
          <a:p>
            <a:pPr algn="ctr"/>
            <a:r>
              <a:rPr lang="ru-RU" sz="1200" dirty="0"/>
              <a:t>Реализация 2-х муниципальных программ:</a:t>
            </a:r>
          </a:p>
          <a:p>
            <a:pPr marL="171450" indent="-171450">
              <a:buFont typeface="Wingdings" panose="05000000000000000000" pitchFamily="2" charset="2"/>
              <a:buChar char="ü"/>
            </a:pPr>
            <a:r>
              <a:rPr lang="ru-RU" sz="1200" dirty="0"/>
              <a:t>Профилактика правонарушений на территории сельского поселения Салым </a:t>
            </a:r>
          </a:p>
          <a:p>
            <a:pPr marL="171450" indent="-171450">
              <a:buFont typeface="Wingdings" panose="05000000000000000000" pitchFamily="2" charset="2"/>
              <a:buChar char="ü"/>
            </a:pPr>
            <a:r>
              <a:rPr lang="ru-RU" sz="1200" dirty="0"/>
              <a:t>Защита населения и территорий от чрезвычайных ситуаций, обеспечение пожарной безопасности в сельском поселении Салым</a:t>
            </a:r>
          </a:p>
          <a:p>
            <a:endParaRPr lang="ru-RU" sz="1200" dirty="0"/>
          </a:p>
        </p:txBody>
      </p:sp>
      <p:sp>
        <p:nvSpPr>
          <p:cNvPr id="8" name="TextBox 7"/>
          <p:cNvSpPr txBox="1"/>
          <p:nvPr/>
        </p:nvSpPr>
        <p:spPr>
          <a:xfrm>
            <a:off x="39858" y="1321522"/>
            <a:ext cx="8876771" cy="830997"/>
          </a:xfrm>
          <a:prstGeom prst="rect">
            <a:avLst/>
          </a:prstGeom>
          <a:noFill/>
        </p:spPr>
        <p:txBody>
          <a:bodyPr wrap="square" rtlCol="0">
            <a:spAutoFit/>
          </a:bodyPr>
          <a:lstStyle/>
          <a:p>
            <a:pPr algn="just"/>
            <a:r>
              <a:rPr lang="ru-RU" sz="1200" b="1" dirty="0"/>
              <a:t>Цель муниципальных программ: </a:t>
            </a:r>
            <a:r>
              <a:rPr lang="ru-RU" sz="1200" dirty="0"/>
              <a:t>Повышение эффективности системы защиты граждан от чрезвычайных ситуаций природного и техногенного характера, обеспечение пожарной безопасности и безопасности людей на водных объектах на территории сельского поселения. Обеспечение общественной безопасности, правопорядка и привлечение общественности к осуществлению мероприятий по профилактике правонарушений</a:t>
            </a:r>
          </a:p>
        </p:txBody>
      </p:sp>
      <p:graphicFrame>
        <p:nvGraphicFramePr>
          <p:cNvPr id="18" name="Диаграмма 17"/>
          <p:cNvGraphicFramePr/>
          <p:nvPr>
            <p:extLst>
              <p:ext uri="{D42A27DB-BD31-4B8C-83A1-F6EECF244321}">
                <p14:modId xmlns:p14="http://schemas.microsoft.com/office/powerpoint/2010/main" val="892177067"/>
              </p:ext>
            </p:extLst>
          </p:nvPr>
        </p:nvGraphicFramePr>
        <p:xfrm>
          <a:off x="5544108" y="2627642"/>
          <a:ext cx="3492387" cy="423035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
          <p:cNvSpPr txBox="1"/>
          <p:nvPr/>
        </p:nvSpPr>
        <p:spPr>
          <a:xfrm>
            <a:off x="6450360" y="2015716"/>
            <a:ext cx="2339280" cy="480291"/>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dirty="0"/>
              <a:t>Всего по муниципальным</a:t>
            </a:r>
          </a:p>
          <a:p>
            <a:pPr algn="ctr"/>
            <a:r>
              <a:rPr lang="ru-RU" sz="1200" dirty="0"/>
              <a:t> программам, тыс.руб.</a:t>
            </a:r>
          </a:p>
        </p:txBody>
      </p:sp>
      <p:sp>
        <p:nvSpPr>
          <p:cNvPr id="21" name="TextBox 20"/>
          <p:cNvSpPr txBox="1"/>
          <p:nvPr/>
        </p:nvSpPr>
        <p:spPr>
          <a:xfrm>
            <a:off x="323527" y="2612686"/>
            <a:ext cx="2484276" cy="1200329"/>
          </a:xfrm>
          <a:prstGeom prst="rect">
            <a:avLst/>
          </a:prstGeom>
          <a:noFill/>
        </p:spPr>
        <p:txBody>
          <a:bodyPr wrap="square" rtlCol="0">
            <a:spAutoFit/>
          </a:bodyPr>
          <a:lstStyle/>
          <a:p>
            <a:pPr algn="ctr"/>
            <a:r>
              <a:rPr lang="ru-RU" sz="1200" dirty="0">
                <a:solidFill>
                  <a:srgbClr val="000000"/>
                </a:solidFill>
                <a:ea typeface="Times New Roman" panose="02020603050405020304" pitchFamily="18" charset="0"/>
              </a:rPr>
              <a:t>Мероприятия по снижению рисков и смягчению последствий чрезвычайных ситуаций, укреплению пожарной безопасности</a:t>
            </a:r>
          </a:p>
          <a:p>
            <a:pPr algn="ctr"/>
            <a:r>
              <a:rPr lang="ru-RU" sz="1200" dirty="0">
                <a:solidFill>
                  <a:srgbClr val="000000"/>
                </a:solidFill>
                <a:ea typeface="Times New Roman" panose="02020603050405020304" pitchFamily="18" charset="0"/>
              </a:rPr>
              <a:t>741,39</a:t>
            </a:r>
            <a:endParaRPr lang="ru-RU" sz="1200" dirty="0"/>
          </a:p>
        </p:txBody>
      </p:sp>
      <p:sp>
        <p:nvSpPr>
          <p:cNvPr id="27" name="TextBox 26"/>
          <p:cNvSpPr txBox="1"/>
          <p:nvPr/>
        </p:nvSpPr>
        <p:spPr>
          <a:xfrm>
            <a:off x="444089" y="4098594"/>
            <a:ext cx="2484276" cy="1015663"/>
          </a:xfrm>
          <a:prstGeom prst="rect">
            <a:avLst/>
          </a:prstGeom>
          <a:noFill/>
        </p:spPr>
        <p:txBody>
          <a:bodyPr wrap="square" rtlCol="0">
            <a:spAutoFit/>
          </a:bodyPr>
          <a:lstStyle/>
          <a:p>
            <a:pPr algn="ctr"/>
            <a:r>
              <a:rPr lang="ru-RU" sz="1200" dirty="0">
                <a:solidFill>
                  <a:srgbClr val="000000"/>
                </a:solidFill>
                <a:ea typeface="Times New Roman" panose="02020603050405020304" pitchFamily="18" charset="0"/>
              </a:rPr>
              <a:t>Мероприятия по обеспечению безопасности людей на водных объектах</a:t>
            </a:r>
          </a:p>
          <a:p>
            <a:endParaRPr lang="ru-RU" sz="1200" dirty="0">
              <a:solidFill>
                <a:srgbClr val="000000"/>
              </a:solidFill>
            </a:endParaRPr>
          </a:p>
          <a:p>
            <a:pPr algn="ctr"/>
            <a:r>
              <a:rPr lang="ru-RU" sz="1200" dirty="0">
                <a:solidFill>
                  <a:srgbClr val="000000"/>
                </a:solidFill>
              </a:rPr>
              <a:t>939,41</a:t>
            </a:r>
            <a:endParaRPr lang="ru-RU" sz="1200" dirty="0"/>
          </a:p>
        </p:txBody>
      </p:sp>
      <p:sp>
        <p:nvSpPr>
          <p:cNvPr id="28" name="TextBox 27"/>
          <p:cNvSpPr txBox="1"/>
          <p:nvPr/>
        </p:nvSpPr>
        <p:spPr>
          <a:xfrm>
            <a:off x="3059832" y="2612686"/>
            <a:ext cx="2484276" cy="1200329"/>
          </a:xfrm>
          <a:prstGeom prst="rect">
            <a:avLst/>
          </a:prstGeom>
          <a:noFill/>
        </p:spPr>
        <p:txBody>
          <a:bodyPr wrap="square" rtlCol="0">
            <a:spAutoFit/>
          </a:bodyPr>
          <a:lstStyle/>
          <a:p>
            <a:pPr algn="ctr"/>
            <a:r>
              <a:rPr lang="ru-RU" sz="1200" dirty="0">
                <a:solidFill>
                  <a:srgbClr val="000000"/>
                </a:solidFill>
                <a:ea typeface="Times New Roman" panose="02020603050405020304" pitchFamily="18" charset="0"/>
              </a:rPr>
              <a:t>Обеспечение функционирования и развития систем видеонаблюдения в сфере общественного порядка</a:t>
            </a:r>
          </a:p>
          <a:p>
            <a:endParaRPr lang="ru-RU" sz="1200" dirty="0">
              <a:solidFill>
                <a:srgbClr val="000000"/>
              </a:solidFill>
              <a:ea typeface="Times New Roman" panose="02020603050405020304" pitchFamily="18" charset="0"/>
            </a:endParaRPr>
          </a:p>
          <a:p>
            <a:pPr algn="ctr"/>
            <a:r>
              <a:rPr lang="ru-RU" sz="1200" dirty="0">
                <a:solidFill>
                  <a:srgbClr val="000000"/>
                </a:solidFill>
              </a:rPr>
              <a:t>3 716,00</a:t>
            </a:r>
            <a:endParaRPr lang="ru-RU" sz="1200" dirty="0"/>
          </a:p>
        </p:txBody>
      </p:sp>
      <p:sp>
        <p:nvSpPr>
          <p:cNvPr id="29" name="TextBox 28"/>
          <p:cNvSpPr txBox="1"/>
          <p:nvPr/>
        </p:nvSpPr>
        <p:spPr>
          <a:xfrm>
            <a:off x="3059832" y="4059955"/>
            <a:ext cx="2484276" cy="830997"/>
          </a:xfrm>
          <a:prstGeom prst="rect">
            <a:avLst/>
          </a:prstGeom>
          <a:noFill/>
        </p:spPr>
        <p:txBody>
          <a:bodyPr wrap="square" rtlCol="0">
            <a:spAutoFit/>
          </a:bodyPr>
          <a:lstStyle/>
          <a:p>
            <a:pPr algn="ctr"/>
            <a:r>
              <a:rPr lang="ru-RU" sz="1200" dirty="0"/>
              <a:t>Создание условий для деятельности народных дружин</a:t>
            </a:r>
          </a:p>
          <a:p>
            <a:r>
              <a:rPr lang="ru-RU" sz="1200" dirty="0"/>
              <a:t> </a:t>
            </a:r>
          </a:p>
          <a:p>
            <a:pPr algn="ctr"/>
            <a:r>
              <a:rPr lang="ru-RU" sz="1200" dirty="0">
                <a:solidFill>
                  <a:srgbClr val="000000"/>
                </a:solidFill>
              </a:rPr>
              <a:t>68,20</a:t>
            </a:r>
            <a:r>
              <a:rPr lang="ru-RU" sz="1200" dirty="0">
                <a:solidFill>
                  <a:srgbClr val="000000"/>
                </a:solidFill>
                <a:ea typeface="Times New Roman" panose="02020603050405020304" pitchFamily="18" charset="0"/>
              </a:rPr>
              <a:t> </a:t>
            </a:r>
            <a:endParaRPr lang="ru-RU" sz="1200" dirty="0"/>
          </a:p>
        </p:txBody>
      </p:sp>
      <p:cxnSp>
        <p:nvCxnSpPr>
          <p:cNvPr id="30" name="Прямая соединительная линия 29"/>
          <p:cNvCxnSpPr/>
          <p:nvPr/>
        </p:nvCxnSpPr>
        <p:spPr>
          <a:xfrm>
            <a:off x="333546" y="2612686"/>
            <a:ext cx="0" cy="1200329"/>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3059832" y="2612686"/>
            <a:ext cx="0" cy="1200329"/>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3059832" y="4059955"/>
            <a:ext cx="0" cy="755973"/>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295588" y="4021316"/>
            <a:ext cx="0" cy="755973"/>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333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Tester\Desktop\Бренд символы\Салым слева.png"/>
          <p:cNvPicPr>
            <a:picLocks noChangeAspect="1" noChangeArrowheads="1"/>
          </p:cNvPicPr>
          <p:nvPr/>
        </p:nvPicPr>
        <p:blipFill>
          <a:blip r:embed="rId2"/>
          <a:srcRect/>
          <a:stretch>
            <a:fillRect/>
          </a:stretch>
        </p:blipFill>
        <p:spPr bwMode="auto">
          <a:xfrm>
            <a:off x="0" y="0"/>
            <a:ext cx="9144000" cy="1110472"/>
          </a:xfrm>
          <a:prstGeom prst="rect">
            <a:avLst/>
          </a:prstGeom>
          <a:noFill/>
        </p:spPr>
      </p:pic>
      <p:pic>
        <p:nvPicPr>
          <p:cNvPr id="8" name="Picture 2" descr="C:\Users\YakovlevaAV\Desktop\-13-1024.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5357826"/>
            <a:ext cx="9144001" cy="1704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Tester\Desktop\Бренд символы\патерны елки.png"/>
          <p:cNvPicPr>
            <a:picLocks noChangeAspect="1" noChangeArrowheads="1"/>
          </p:cNvPicPr>
          <p:nvPr/>
        </p:nvPicPr>
        <p:blipFill>
          <a:blip r:embed="rId4"/>
          <a:srcRect/>
          <a:stretch>
            <a:fillRect/>
          </a:stretch>
        </p:blipFill>
        <p:spPr bwMode="auto">
          <a:xfrm>
            <a:off x="-1" y="6093296"/>
            <a:ext cx="9144001" cy="968919"/>
          </a:xfrm>
          <a:prstGeom prst="rect">
            <a:avLst/>
          </a:prstGeom>
          <a:noFill/>
        </p:spPr>
      </p:pic>
      <p:sp>
        <p:nvSpPr>
          <p:cNvPr id="3" name="Номер слайда 2"/>
          <p:cNvSpPr>
            <a:spLocks noGrp="1"/>
          </p:cNvSpPr>
          <p:nvPr>
            <p:ph type="sldNum" sz="quarter" idx="12"/>
          </p:nvPr>
        </p:nvSpPr>
        <p:spPr>
          <a:xfrm>
            <a:off x="8611852" y="6577754"/>
            <a:ext cx="442392" cy="365125"/>
          </a:xfrm>
        </p:spPr>
        <p:txBody>
          <a:bodyPr/>
          <a:lstStyle/>
          <a:p>
            <a:fld id="{B19B0651-EE4F-4900-A07F-96A6BFA9D0F0}" type="slidenum">
              <a:rPr lang="ru-RU" smtClean="0"/>
              <a:pPr/>
              <a:t>2</a:t>
            </a:fld>
            <a:endParaRPr lang="ru-RU" dirty="0"/>
          </a:p>
        </p:txBody>
      </p:sp>
      <p:sp>
        <p:nvSpPr>
          <p:cNvPr id="12" name="Объект 5"/>
          <p:cNvSpPr txBox="1">
            <a:spLocks/>
          </p:cNvSpPr>
          <p:nvPr/>
        </p:nvSpPr>
        <p:spPr>
          <a:xfrm>
            <a:off x="4355977" y="116632"/>
            <a:ext cx="4698268" cy="9938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600" b="1" dirty="0">
                <a:solidFill>
                  <a:srgbClr val="CCFFFF"/>
                </a:solidFill>
                <a:effectLst>
                  <a:outerShdw blurRad="38100" dist="38100" dir="2700000" algn="tl">
                    <a:srgbClr val="000000">
                      <a:alpha val="43137"/>
                    </a:srgbClr>
                  </a:outerShdw>
                </a:effectLst>
              </a:rPr>
              <a:t>Публичные слушания по проекту Решения Совета депутатов сельского поселения Салым </a:t>
            </a:r>
          </a:p>
          <a:p>
            <a:pPr marL="0" indent="0" algn="ctr">
              <a:buFont typeface="Arial" pitchFamily="34" charset="0"/>
              <a:buNone/>
            </a:pPr>
            <a:r>
              <a:rPr lang="ru-RU" sz="1600" b="1" dirty="0">
                <a:solidFill>
                  <a:srgbClr val="CCFFFF"/>
                </a:solidFill>
                <a:effectLst>
                  <a:outerShdw blurRad="38100" dist="38100" dir="2700000" algn="tl">
                    <a:srgbClr val="000000">
                      <a:alpha val="43137"/>
                    </a:srgbClr>
                  </a:outerShdw>
                </a:effectLst>
              </a:rPr>
              <a:t>на 2026 год и плановый период 2027 и 2028 годов</a:t>
            </a:r>
          </a:p>
        </p:txBody>
      </p:sp>
      <p:graphicFrame>
        <p:nvGraphicFramePr>
          <p:cNvPr id="4" name="Схема 3"/>
          <p:cNvGraphicFramePr/>
          <p:nvPr>
            <p:extLst>
              <p:ext uri="{D42A27DB-BD31-4B8C-83A1-F6EECF244321}">
                <p14:modId xmlns:p14="http://schemas.microsoft.com/office/powerpoint/2010/main" val="4259500303"/>
              </p:ext>
            </p:extLst>
          </p:nvPr>
        </p:nvGraphicFramePr>
        <p:xfrm>
          <a:off x="179512" y="1397000"/>
          <a:ext cx="8874732" cy="4696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36629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pPr/>
              <a:t>20</a:t>
            </a:fld>
            <a:endParaRPr lang="ru-RU"/>
          </a:p>
        </p:txBody>
      </p:sp>
      <p:pic>
        <p:nvPicPr>
          <p:cNvPr id="5" name="Picture 4" descr="C:\Users\Tester\Desktop\Бренд символы\Салым слева.png"/>
          <p:cNvPicPr>
            <a:picLocks noChangeAspect="1" noChangeArrowheads="1"/>
          </p:cNvPicPr>
          <p:nvPr/>
        </p:nvPicPr>
        <p:blipFill>
          <a:blip r:embed="rId2"/>
          <a:srcRect/>
          <a:stretch>
            <a:fillRect/>
          </a:stretch>
        </p:blipFill>
        <p:spPr bwMode="auto">
          <a:xfrm>
            <a:off x="6859" y="-6720"/>
            <a:ext cx="9144000" cy="656612"/>
          </a:xfrm>
          <a:prstGeom prst="rect">
            <a:avLst/>
          </a:prstGeom>
          <a:noFill/>
        </p:spPr>
      </p:pic>
      <p:sp>
        <p:nvSpPr>
          <p:cNvPr id="6" name="TextBox 5"/>
          <p:cNvSpPr txBox="1"/>
          <p:nvPr/>
        </p:nvSpPr>
        <p:spPr>
          <a:xfrm>
            <a:off x="4650867" y="52391"/>
            <a:ext cx="4499992" cy="461665"/>
          </a:xfrm>
          <a:prstGeom prst="rect">
            <a:avLst/>
          </a:prstGeom>
          <a:noFill/>
        </p:spPr>
        <p:txBody>
          <a:bodyPr wrap="square" rtlCol="0">
            <a:spAutoFit/>
          </a:bodyPr>
          <a:lstStyle/>
          <a:p>
            <a:pPr algn="ctr"/>
            <a:r>
              <a:rPr lang="ru-RU" sz="2400" dirty="0">
                <a:solidFill>
                  <a:srgbClr val="FF9933"/>
                </a:solidFill>
                <a:latin typeface="Times New Roman" panose="02020603050405020304" pitchFamily="18" charset="0"/>
                <a:cs typeface="Times New Roman" panose="02020603050405020304" pitchFamily="18" charset="0"/>
              </a:rPr>
              <a:t>Национальная экономика</a:t>
            </a:r>
          </a:p>
        </p:txBody>
      </p:sp>
      <p:sp>
        <p:nvSpPr>
          <p:cNvPr id="7" name="TextBox 6"/>
          <p:cNvSpPr txBox="1"/>
          <p:nvPr/>
        </p:nvSpPr>
        <p:spPr>
          <a:xfrm>
            <a:off x="227425" y="592240"/>
            <a:ext cx="8643286" cy="646331"/>
          </a:xfrm>
          <a:prstGeom prst="rect">
            <a:avLst/>
          </a:prstGeom>
          <a:noFill/>
        </p:spPr>
        <p:txBody>
          <a:bodyPr wrap="square" rtlCol="0">
            <a:spAutoFit/>
          </a:bodyPr>
          <a:lstStyle/>
          <a:p>
            <a:pPr algn="ctr"/>
            <a:r>
              <a:rPr lang="ru-RU" sz="1200" dirty="0"/>
              <a:t>Реализация 2-х муниципальных программ:</a:t>
            </a:r>
          </a:p>
          <a:p>
            <a:pPr marL="171450" indent="-171450">
              <a:buFont typeface="Wingdings" panose="05000000000000000000" pitchFamily="2" charset="2"/>
              <a:buChar char="ü"/>
            </a:pPr>
            <a:r>
              <a:rPr lang="ru-RU" sz="1200" dirty="0"/>
              <a:t>Развитие транспортной системы сельского поселения Салым</a:t>
            </a:r>
          </a:p>
          <a:p>
            <a:pPr marL="171450" indent="-171450">
              <a:buFont typeface="Wingdings" panose="05000000000000000000" pitchFamily="2" charset="2"/>
              <a:buChar char="ü"/>
            </a:pPr>
            <a:r>
              <a:rPr lang="ru-RU" sz="1200" dirty="0"/>
              <a:t>Развитие и применение информационных технологий в муниципальном образовании сельское поселение Салым</a:t>
            </a:r>
          </a:p>
        </p:txBody>
      </p:sp>
      <p:sp>
        <p:nvSpPr>
          <p:cNvPr id="8" name="TextBox 7"/>
          <p:cNvSpPr txBox="1"/>
          <p:nvPr/>
        </p:nvSpPr>
        <p:spPr>
          <a:xfrm>
            <a:off x="30345" y="1319184"/>
            <a:ext cx="5799431" cy="2677656"/>
          </a:xfrm>
          <a:prstGeom prst="rect">
            <a:avLst/>
          </a:prstGeom>
          <a:noFill/>
        </p:spPr>
        <p:txBody>
          <a:bodyPr wrap="square" rtlCol="0">
            <a:spAutoFit/>
          </a:bodyPr>
          <a:lstStyle/>
          <a:p>
            <a:pPr algn="just"/>
            <a:r>
              <a:rPr lang="ru-RU" sz="1200" b="1" dirty="0"/>
              <a:t>Цель муниципальных программ: </a:t>
            </a:r>
            <a:r>
              <a:rPr lang="ru-RU" sz="1200" dirty="0"/>
              <a:t>Развитие и совершенствование  автомобильных дорог общего пользования местного значения, обеспечивающих создание условий для устойчивого социально-экономического развития муниципального образования сельское поселение Салым. Обеспечение безопасности дорожного движения, повышение качества содержания автомобильных дорог местного значения и создание необходимых условий для свободного и безопасного движения пешеходов и транспортных средств на территории сельского поселения Салым. Создание условий для предоставления транспортных услуг населению, и организация транспортного обслуживания населения в границах сельского поселения Салым. Повышение эффективности системы муниципального управления в сельском поселении Салым на основе применения информационно-коммуникационных технологий, повышение доступности и качества муниципальных услуг для населения и бизнеса, а также открытости деятельности органов местного самоуправления муниципального образования сельское поселение Салым.</a:t>
            </a:r>
          </a:p>
        </p:txBody>
      </p:sp>
      <p:graphicFrame>
        <p:nvGraphicFramePr>
          <p:cNvPr id="16" name="Диаграмма 15"/>
          <p:cNvGraphicFramePr/>
          <p:nvPr>
            <p:extLst>
              <p:ext uri="{D42A27DB-BD31-4B8C-83A1-F6EECF244321}">
                <p14:modId xmlns:p14="http://schemas.microsoft.com/office/powerpoint/2010/main" val="3025924636"/>
              </p:ext>
            </p:extLst>
          </p:nvPr>
        </p:nvGraphicFramePr>
        <p:xfrm>
          <a:off x="5768741" y="1933748"/>
          <a:ext cx="3219809" cy="478773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p:cNvSpPr txBox="1"/>
          <p:nvPr/>
        </p:nvSpPr>
        <p:spPr>
          <a:xfrm>
            <a:off x="6392256" y="1357240"/>
            <a:ext cx="1882080" cy="480291"/>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dirty="0"/>
              <a:t>Всего по муниципальным</a:t>
            </a:r>
          </a:p>
          <a:p>
            <a:r>
              <a:rPr lang="ru-RU" sz="1200" dirty="0"/>
              <a:t> программам, тыс.руб.</a:t>
            </a:r>
          </a:p>
        </p:txBody>
      </p:sp>
      <p:sp>
        <p:nvSpPr>
          <p:cNvPr id="19" name="TextBox 18"/>
          <p:cNvSpPr txBox="1"/>
          <p:nvPr/>
        </p:nvSpPr>
        <p:spPr>
          <a:xfrm>
            <a:off x="3098595" y="5534482"/>
            <a:ext cx="2741234" cy="830997"/>
          </a:xfrm>
          <a:prstGeom prst="rect">
            <a:avLst/>
          </a:prstGeom>
          <a:noFill/>
        </p:spPr>
        <p:txBody>
          <a:bodyPr wrap="square" rtlCol="0">
            <a:spAutoFit/>
          </a:bodyPr>
          <a:lstStyle/>
          <a:p>
            <a:pPr algn="ctr"/>
            <a:r>
              <a:rPr lang="ru-RU" sz="1200" dirty="0"/>
              <a:t>Обеспечение доступом в сеть Интернет, предоставление услуг связи </a:t>
            </a:r>
            <a:endParaRPr lang="ru-RU" sz="1200" dirty="0">
              <a:solidFill>
                <a:srgbClr val="000000"/>
              </a:solidFill>
              <a:ea typeface="Times New Roman" panose="02020603050405020304" pitchFamily="18" charset="0"/>
            </a:endParaRPr>
          </a:p>
          <a:p>
            <a:pPr algn="ctr"/>
            <a:endParaRPr lang="ru-RU" sz="1200" dirty="0">
              <a:solidFill>
                <a:srgbClr val="000000"/>
              </a:solidFill>
            </a:endParaRPr>
          </a:p>
          <a:p>
            <a:pPr algn="ctr"/>
            <a:r>
              <a:rPr lang="ru-RU" sz="1200" dirty="0">
                <a:solidFill>
                  <a:srgbClr val="000000"/>
                </a:solidFill>
              </a:rPr>
              <a:t>582,73</a:t>
            </a:r>
            <a:endParaRPr lang="ru-RU" sz="1200" dirty="0"/>
          </a:p>
        </p:txBody>
      </p:sp>
      <p:cxnSp>
        <p:nvCxnSpPr>
          <p:cNvPr id="20" name="Прямая соединительная линия 19"/>
          <p:cNvCxnSpPr/>
          <p:nvPr/>
        </p:nvCxnSpPr>
        <p:spPr>
          <a:xfrm>
            <a:off x="204017" y="4305856"/>
            <a:ext cx="0" cy="863953"/>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3705" y="5610274"/>
            <a:ext cx="2484276" cy="830997"/>
          </a:xfrm>
          <a:prstGeom prst="rect">
            <a:avLst/>
          </a:prstGeom>
          <a:noFill/>
        </p:spPr>
        <p:txBody>
          <a:bodyPr wrap="square" rtlCol="0">
            <a:spAutoFit/>
          </a:bodyPr>
          <a:lstStyle/>
          <a:p>
            <a:pPr algn="ctr"/>
            <a:r>
              <a:rPr lang="ru-RU" sz="1200" dirty="0">
                <a:solidFill>
                  <a:srgbClr val="000000"/>
                </a:solidFill>
                <a:ea typeface="Times New Roman" panose="02020603050405020304" pitchFamily="18" charset="0"/>
              </a:rPr>
              <a:t>Приобретение и сопровождение информационных систем </a:t>
            </a:r>
          </a:p>
          <a:p>
            <a:endParaRPr lang="ru-RU" sz="1200" dirty="0">
              <a:solidFill>
                <a:srgbClr val="000000"/>
              </a:solidFill>
              <a:ea typeface="Times New Roman" panose="02020603050405020304" pitchFamily="18" charset="0"/>
            </a:endParaRPr>
          </a:p>
          <a:p>
            <a:pPr algn="ctr"/>
            <a:r>
              <a:rPr lang="ru-RU" sz="1200" dirty="0">
                <a:solidFill>
                  <a:srgbClr val="000000"/>
                </a:solidFill>
              </a:rPr>
              <a:t>851,63</a:t>
            </a:r>
            <a:endParaRPr lang="ru-RU" sz="1200" dirty="0"/>
          </a:p>
        </p:txBody>
      </p:sp>
      <p:cxnSp>
        <p:nvCxnSpPr>
          <p:cNvPr id="23" name="Прямая соединительная линия 22"/>
          <p:cNvCxnSpPr/>
          <p:nvPr/>
        </p:nvCxnSpPr>
        <p:spPr>
          <a:xfrm flipH="1">
            <a:off x="3084337" y="4230509"/>
            <a:ext cx="4312" cy="864096"/>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8592" y="4412234"/>
            <a:ext cx="2880320" cy="830997"/>
          </a:xfrm>
          <a:prstGeom prst="rect">
            <a:avLst/>
          </a:prstGeom>
          <a:noFill/>
        </p:spPr>
        <p:txBody>
          <a:bodyPr wrap="square" rtlCol="0">
            <a:spAutoFit/>
          </a:bodyPr>
          <a:lstStyle/>
          <a:p>
            <a:pPr algn="ctr"/>
            <a:r>
              <a:rPr lang="ru-RU" sz="1200" dirty="0"/>
              <a:t>Зимнее, летнее содержание автомобильных дорог, улиц, площадей, проездов и тротуаров</a:t>
            </a:r>
          </a:p>
          <a:p>
            <a:pPr algn="ctr"/>
            <a:r>
              <a:rPr lang="ru-RU" sz="1200" dirty="0"/>
              <a:t>15 852,90</a:t>
            </a:r>
          </a:p>
        </p:txBody>
      </p:sp>
      <p:sp>
        <p:nvSpPr>
          <p:cNvPr id="25" name="TextBox 24"/>
          <p:cNvSpPr txBox="1"/>
          <p:nvPr/>
        </p:nvSpPr>
        <p:spPr>
          <a:xfrm>
            <a:off x="3035296" y="4369401"/>
            <a:ext cx="2741234" cy="830997"/>
          </a:xfrm>
          <a:prstGeom prst="rect">
            <a:avLst/>
          </a:prstGeom>
          <a:noFill/>
        </p:spPr>
        <p:txBody>
          <a:bodyPr wrap="square" rtlCol="0">
            <a:spAutoFit/>
          </a:bodyPr>
          <a:lstStyle/>
          <a:p>
            <a:pPr algn="ctr"/>
            <a:r>
              <a:rPr lang="ru-RU" sz="1200" dirty="0"/>
              <a:t>Организация транспортного обслуживания населения в границах поселения </a:t>
            </a:r>
          </a:p>
          <a:p>
            <a:pPr algn="ctr"/>
            <a:r>
              <a:rPr lang="ru-RU" sz="1200" dirty="0">
                <a:solidFill>
                  <a:srgbClr val="000000"/>
                </a:solidFill>
              </a:rPr>
              <a:t>5 426,23</a:t>
            </a:r>
            <a:endParaRPr lang="ru-RU" sz="1200" dirty="0"/>
          </a:p>
        </p:txBody>
      </p:sp>
      <p:cxnSp>
        <p:nvCxnSpPr>
          <p:cNvPr id="28" name="Прямая соединительная линия 27"/>
          <p:cNvCxnSpPr/>
          <p:nvPr/>
        </p:nvCxnSpPr>
        <p:spPr>
          <a:xfrm>
            <a:off x="178592" y="5428104"/>
            <a:ext cx="0" cy="758989"/>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3084337" y="5428104"/>
            <a:ext cx="0" cy="758989"/>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87624" y="5877272"/>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331732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pPr/>
              <a:t>21</a:t>
            </a:fld>
            <a:endParaRPr lang="ru-RU"/>
          </a:p>
        </p:txBody>
      </p:sp>
      <p:pic>
        <p:nvPicPr>
          <p:cNvPr id="5" name="Picture 4" descr="C:\Users\Tester\Desktop\Бренд символы\Салым слева.png"/>
          <p:cNvPicPr>
            <a:picLocks noChangeAspect="1" noChangeArrowheads="1"/>
          </p:cNvPicPr>
          <p:nvPr/>
        </p:nvPicPr>
        <p:blipFill>
          <a:blip r:embed="rId2"/>
          <a:srcRect/>
          <a:stretch>
            <a:fillRect/>
          </a:stretch>
        </p:blipFill>
        <p:spPr bwMode="auto">
          <a:xfrm>
            <a:off x="6859" y="-6721"/>
            <a:ext cx="9144000" cy="802717"/>
          </a:xfrm>
          <a:prstGeom prst="rect">
            <a:avLst/>
          </a:prstGeom>
          <a:noFill/>
        </p:spPr>
      </p:pic>
      <p:sp>
        <p:nvSpPr>
          <p:cNvPr id="6" name="TextBox 5"/>
          <p:cNvSpPr txBox="1"/>
          <p:nvPr/>
        </p:nvSpPr>
        <p:spPr>
          <a:xfrm>
            <a:off x="4529167" y="-10571"/>
            <a:ext cx="4453573" cy="769441"/>
          </a:xfrm>
          <a:prstGeom prst="rect">
            <a:avLst/>
          </a:prstGeom>
          <a:noFill/>
        </p:spPr>
        <p:txBody>
          <a:bodyPr wrap="square" rtlCol="0">
            <a:spAutoFit/>
          </a:bodyPr>
          <a:lstStyle/>
          <a:p>
            <a:pPr algn="ctr"/>
            <a:r>
              <a:rPr lang="ru-RU" sz="2200" dirty="0">
                <a:solidFill>
                  <a:srgbClr val="FF9933"/>
                </a:solidFill>
                <a:latin typeface="Times New Roman" panose="02020603050405020304" pitchFamily="18" charset="0"/>
                <a:cs typeface="Times New Roman" panose="02020603050405020304" pitchFamily="18" charset="0"/>
              </a:rPr>
              <a:t>Жилищно-коммунальное хозяйство (Жилищное хозяйство)</a:t>
            </a:r>
          </a:p>
        </p:txBody>
      </p:sp>
      <p:sp>
        <p:nvSpPr>
          <p:cNvPr id="7" name="TextBox 6"/>
          <p:cNvSpPr txBox="1"/>
          <p:nvPr/>
        </p:nvSpPr>
        <p:spPr>
          <a:xfrm>
            <a:off x="207836" y="751884"/>
            <a:ext cx="8643286" cy="461665"/>
          </a:xfrm>
          <a:prstGeom prst="rect">
            <a:avLst/>
          </a:prstGeom>
          <a:noFill/>
        </p:spPr>
        <p:txBody>
          <a:bodyPr wrap="square" rtlCol="0">
            <a:spAutoFit/>
          </a:bodyPr>
          <a:lstStyle/>
          <a:p>
            <a:pPr algn="ctr"/>
            <a:r>
              <a:rPr lang="ru-RU" sz="1200" dirty="0"/>
              <a:t>Реализация 2-х муниципальных программ:</a:t>
            </a:r>
          </a:p>
          <a:p>
            <a:pPr marL="171450" indent="-171450">
              <a:buFont typeface="Wingdings" panose="05000000000000000000" pitchFamily="2" charset="2"/>
              <a:buChar char="ü"/>
            </a:pPr>
            <a:r>
              <a:rPr lang="ru-RU" sz="1200" dirty="0"/>
              <a:t>Управление муниципальным имуществом в сельском поселении  Салым</a:t>
            </a:r>
          </a:p>
        </p:txBody>
      </p:sp>
      <p:sp>
        <p:nvSpPr>
          <p:cNvPr id="8" name="TextBox 7"/>
          <p:cNvSpPr txBox="1"/>
          <p:nvPr/>
        </p:nvSpPr>
        <p:spPr>
          <a:xfrm>
            <a:off x="0" y="1147102"/>
            <a:ext cx="9137141" cy="830997"/>
          </a:xfrm>
          <a:prstGeom prst="rect">
            <a:avLst/>
          </a:prstGeom>
          <a:noFill/>
        </p:spPr>
        <p:txBody>
          <a:bodyPr wrap="square" rtlCol="0">
            <a:spAutoFit/>
          </a:bodyPr>
          <a:lstStyle/>
          <a:p>
            <a:pPr algn="just"/>
            <a:r>
              <a:rPr lang="ru-RU" sz="1200" b="1" dirty="0"/>
              <a:t>Цель муниципальной программы: </a:t>
            </a:r>
            <a:r>
              <a:rPr lang="ru-RU" sz="1200" dirty="0"/>
              <a:t>Формирование эффективной системы управления муниципальным имуществом муниципального образования сельское поселение Салым. Улучшение качества жизни жителей сельского поселения Салым. Регистрация права муниципальной собственности на объекты муниципальной собственности, бесхозяйные объекты, находящиеся на территории сельского поселения Салым.</a:t>
            </a:r>
          </a:p>
        </p:txBody>
      </p:sp>
      <p:graphicFrame>
        <p:nvGraphicFramePr>
          <p:cNvPr id="11" name="Диаграмма 10"/>
          <p:cNvGraphicFramePr/>
          <p:nvPr>
            <p:extLst>
              <p:ext uri="{D42A27DB-BD31-4B8C-83A1-F6EECF244321}">
                <p14:modId xmlns:p14="http://schemas.microsoft.com/office/powerpoint/2010/main" val="2123467495"/>
              </p:ext>
            </p:extLst>
          </p:nvPr>
        </p:nvGraphicFramePr>
        <p:xfrm>
          <a:off x="6067615" y="2587188"/>
          <a:ext cx="2961701" cy="419207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p:cNvSpPr txBox="1"/>
          <p:nvPr/>
        </p:nvSpPr>
        <p:spPr>
          <a:xfrm>
            <a:off x="6450360" y="2111275"/>
            <a:ext cx="2339280" cy="480291"/>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dirty="0"/>
              <a:t>Всего по муниципальной</a:t>
            </a:r>
          </a:p>
          <a:p>
            <a:pPr algn="ctr"/>
            <a:r>
              <a:rPr lang="ru-RU" sz="1200" dirty="0"/>
              <a:t> программе, тыс.руб.</a:t>
            </a:r>
          </a:p>
        </p:txBody>
      </p:sp>
      <p:sp>
        <p:nvSpPr>
          <p:cNvPr id="13" name="TextBox 12"/>
          <p:cNvSpPr txBox="1"/>
          <p:nvPr/>
        </p:nvSpPr>
        <p:spPr>
          <a:xfrm>
            <a:off x="249991" y="1933255"/>
            <a:ext cx="2724594" cy="1200329"/>
          </a:xfrm>
          <a:prstGeom prst="rect">
            <a:avLst/>
          </a:prstGeom>
          <a:noFill/>
        </p:spPr>
        <p:txBody>
          <a:bodyPr wrap="square" rtlCol="0">
            <a:spAutoFit/>
          </a:bodyPr>
          <a:lstStyle/>
          <a:p>
            <a:pPr algn="ctr"/>
            <a:r>
              <a:rPr lang="ru-RU" sz="1200" dirty="0"/>
              <a:t>Техническая инвентаризация, паспортизация, постановка на государственный кадастровый учет и государственная регистрация прав на недвижимое имущество, в т.ч. на бесхозяйное имущество </a:t>
            </a:r>
          </a:p>
        </p:txBody>
      </p:sp>
      <p:sp>
        <p:nvSpPr>
          <p:cNvPr id="15" name="TextBox 14"/>
          <p:cNvSpPr txBox="1"/>
          <p:nvPr/>
        </p:nvSpPr>
        <p:spPr>
          <a:xfrm>
            <a:off x="3053441" y="1933255"/>
            <a:ext cx="3063741" cy="830997"/>
          </a:xfrm>
          <a:prstGeom prst="rect">
            <a:avLst/>
          </a:prstGeom>
          <a:noFill/>
        </p:spPr>
        <p:txBody>
          <a:bodyPr wrap="square" rtlCol="0">
            <a:spAutoFit/>
          </a:bodyPr>
          <a:lstStyle/>
          <a:p>
            <a:pPr algn="ctr"/>
            <a:r>
              <a:rPr lang="ru-RU" sz="1200" dirty="0"/>
              <a:t>Владение, пользование и распоряжение имуществом, находящимся в муниципальной собственности</a:t>
            </a:r>
          </a:p>
          <a:p>
            <a:pPr algn="ctr"/>
            <a:r>
              <a:rPr lang="ru-RU" sz="1200" dirty="0"/>
              <a:t> </a:t>
            </a:r>
          </a:p>
        </p:txBody>
      </p:sp>
      <p:cxnSp>
        <p:nvCxnSpPr>
          <p:cNvPr id="16" name="Прямая соединительная линия 15"/>
          <p:cNvCxnSpPr/>
          <p:nvPr/>
        </p:nvCxnSpPr>
        <p:spPr>
          <a:xfrm>
            <a:off x="249991" y="1965231"/>
            <a:ext cx="0" cy="979308"/>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8976" y="3273212"/>
            <a:ext cx="2724594" cy="646331"/>
          </a:xfrm>
          <a:prstGeom prst="rect">
            <a:avLst/>
          </a:prstGeom>
          <a:noFill/>
        </p:spPr>
        <p:txBody>
          <a:bodyPr wrap="square" rtlCol="0">
            <a:spAutoFit/>
          </a:bodyPr>
          <a:lstStyle/>
          <a:p>
            <a:pPr algn="ctr"/>
            <a:r>
              <a:rPr lang="ru-RU" sz="1200" dirty="0"/>
              <a:t>Актуализация схем теплоснабжения, водоснабжения и водоотведения </a:t>
            </a:r>
          </a:p>
          <a:p>
            <a:pPr algn="ctr"/>
            <a:r>
              <a:rPr lang="ru-RU" sz="1200" dirty="0"/>
              <a:t>262,00</a:t>
            </a:r>
          </a:p>
        </p:txBody>
      </p:sp>
      <p:sp>
        <p:nvSpPr>
          <p:cNvPr id="20" name="Стрелка вниз 19"/>
          <p:cNvSpPr/>
          <p:nvPr/>
        </p:nvSpPr>
        <p:spPr>
          <a:xfrm>
            <a:off x="4466474" y="2518177"/>
            <a:ext cx="70179" cy="16007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TextBox 20"/>
          <p:cNvSpPr txBox="1"/>
          <p:nvPr/>
        </p:nvSpPr>
        <p:spPr>
          <a:xfrm>
            <a:off x="3079884" y="2605314"/>
            <a:ext cx="2890976" cy="1015663"/>
          </a:xfrm>
          <a:prstGeom prst="rect">
            <a:avLst/>
          </a:prstGeom>
          <a:noFill/>
        </p:spPr>
        <p:txBody>
          <a:bodyPr wrap="square" rtlCol="0">
            <a:spAutoFit/>
          </a:bodyPr>
          <a:lstStyle/>
          <a:p>
            <a:pPr algn="ctr"/>
            <a:r>
              <a:rPr lang="ru-RU" sz="1200" dirty="0"/>
              <a:t>Взносы на капитальный ремонт общего имущества в многоквартирном доме в целях формирования фонда капитального ремонта </a:t>
            </a:r>
          </a:p>
          <a:p>
            <a:pPr algn="ctr"/>
            <a:r>
              <a:rPr lang="ru-RU" sz="1200" dirty="0"/>
              <a:t>1 620,00</a:t>
            </a:r>
          </a:p>
        </p:txBody>
      </p:sp>
      <p:cxnSp>
        <p:nvCxnSpPr>
          <p:cNvPr id="23" name="Прямая соединительная линия 22"/>
          <p:cNvCxnSpPr/>
          <p:nvPr/>
        </p:nvCxnSpPr>
        <p:spPr>
          <a:xfrm>
            <a:off x="3052537" y="2504717"/>
            <a:ext cx="0" cy="848516"/>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249991" y="3213043"/>
            <a:ext cx="0" cy="766671"/>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endCxn id="15" idx="1"/>
          </p:cNvCxnSpPr>
          <p:nvPr/>
        </p:nvCxnSpPr>
        <p:spPr>
          <a:xfrm>
            <a:off x="3052536" y="1965231"/>
            <a:ext cx="905" cy="383523"/>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79884" y="3619187"/>
            <a:ext cx="2890976" cy="1200329"/>
          </a:xfrm>
          <a:prstGeom prst="rect">
            <a:avLst/>
          </a:prstGeom>
          <a:noFill/>
        </p:spPr>
        <p:txBody>
          <a:bodyPr wrap="square" rtlCol="0">
            <a:spAutoFit/>
          </a:bodyPr>
          <a:lstStyle/>
          <a:p>
            <a:pPr algn="ctr"/>
            <a:r>
              <a:rPr lang="ru-RU" sz="1200" dirty="0"/>
              <a:t>Расходы на коммунальные услуги до заселения в установленном порядке жилых помещений муниципального жилищного фонда в многоквартирных домах, </a:t>
            </a:r>
            <a:r>
              <a:rPr lang="ru-RU" sz="1200" dirty="0" err="1"/>
              <a:t>сп</a:t>
            </a:r>
            <a:r>
              <a:rPr lang="ru-RU" sz="1200" dirty="0"/>
              <a:t>. Салым</a:t>
            </a:r>
          </a:p>
          <a:p>
            <a:pPr algn="ctr"/>
            <a:r>
              <a:rPr lang="ru-RU" sz="1200" dirty="0"/>
              <a:t>578,48</a:t>
            </a:r>
          </a:p>
        </p:txBody>
      </p:sp>
      <p:cxnSp>
        <p:nvCxnSpPr>
          <p:cNvPr id="32" name="Прямая соединительная линия 31"/>
          <p:cNvCxnSpPr/>
          <p:nvPr/>
        </p:nvCxnSpPr>
        <p:spPr>
          <a:xfrm>
            <a:off x="3052537" y="3603065"/>
            <a:ext cx="0" cy="832306"/>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48000" y="4850674"/>
            <a:ext cx="2919794" cy="842957"/>
          </a:xfrm>
          <a:prstGeom prst="rect">
            <a:avLst/>
          </a:prstGeom>
          <a:noFill/>
        </p:spPr>
        <p:txBody>
          <a:bodyPr wrap="square" rtlCol="0">
            <a:spAutoFit/>
          </a:bodyPr>
          <a:lstStyle/>
          <a:p>
            <a:pPr algn="ctr"/>
            <a:r>
              <a:rPr lang="ru-RU" sz="1200" dirty="0"/>
              <a:t>Определение рыночной стоимости  жилых помещений муниципального имущества</a:t>
            </a:r>
          </a:p>
          <a:p>
            <a:pPr algn="ctr"/>
            <a:r>
              <a:rPr lang="ru-RU" sz="1200" dirty="0"/>
              <a:t>1 032,50</a:t>
            </a:r>
          </a:p>
        </p:txBody>
      </p:sp>
      <p:cxnSp>
        <p:nvCxnSpPr>
          <p:cNvPr id="35" name="Прямая соединительная линия 34"/>
          <p:cNvCxnSpPr/>
          <p:nvPr/>
        </p:nvCxnSpPr>
        <p:spPr>
          <a:xfrm>
            <a:off x="3048000" y="4850674"/>
            <a:ext cx="0" cy="648072"/>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29" name="Стрелка вниз 28"/>
          <p:cNvSpPr/>
          <p:nvPr/>
        </p:nvSpPr>
        <p:spPr>
          <a:xfrm>
            <a:off x="4494078" y="3555390"/>
            <a:ext cx="70179" cy="16007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Стрелка вниз 29"/>
          <p:cNvSpPr/>
          <p:nvPr/>
        </p:nvSpPr>
        <p:spPr>
          <a:xfrm>
            <a:off x="4458988" y="4741420"/>
            <a:ext cx="70179" cy="16007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6" name="Стрелка вниз 35"/>
          <p:cNvSpPr/>
          <p:nvPr/>
        </p:nvSpPr>
        <p:spPr>
          <a:xfrm>
            <a:off x="4449511" y="5674451"/>
            <a:ext cx="70179" cy="16007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7" name="TextBox 36"/>
          <p:cNvSpPr txBox="1"/>
          <p:nvPr/>
        </p:nvSpPr>
        <p:spPr>
          <a:xfrm>
            <a:off x="3048000" y="5827310"/>
            <a:ext cx="2919794" cy="830997"/>
          </a:xfrm>
          <a:prstGeom prst="rect">
            <a:avLst/>
          </a:prstGeom>
          <a:noFill/>
        </p:spPr>
        <p:txBody>
          <a:bodyPr wrap="square" rtlCol="0">
            <a:spAutoFit/>
          </a:bodyPr>
          <a:lstStyle/>
          <a:p>
            <a:pPr algn="ctr"/>
            <a:r>
              <a:rPr lang="ru-RU" sz="1200" dirty="0"/>
              <a:t>Разработка проектов организации работ по сносу и демонтажу объектов капитального строительства</a:t>
            </a:r>
          </a:p>
          <a:p>
            <a:pPr algn="ctr"/>
            <a:r>
              <a:rPr lang="ru-RU" sz="1200" dirty="0"/>
              <a:t>937,55</a:t>
            </a:r>
          </a:p>
        </p:txBody>
      </p:sp>
      <p:cxnSp>
        <p:nvCxnSpPr>
          <p:cNvPr id="38" name="Прямая соединительная линия 37"/>
          <p:cNvCxnSpPr/>
          <p:nvPr/>
        </p:nvCxnSpPr>
        <p:spPr>
          <a:xfrm>
            <a:off x="3048000" y="5878520"/>
            <a:ext cx="0" cy="648072"/>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39" name="Стрелка вниз 38"/>
          <p:cNvSpPr/>
          <p:nvPr/>
        </p:nvSpPr>
        <p:spPr>
          <a:xfrm>
            <a:off x="1577198" y="3109557"/>
            <a:ext cx="70179" cy="16007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586062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pPr/>
              <a:t>22</a:t>
            </a:fld>
            <a:endParaRPr lang="ru-RU" dirty="0"/>
          </a:p>
        </p:txBody>
      </p:sp>
      <p:pic>
        <p:nvPicPr>
          <p:cNvPr id="5" name="Picture 4" descr="C:\Users\Tester\Desktop\Бренд символы\Салым слева.png"/>
          <p:cNvPicPr>
            <a:picLocks noChangeAspect="1" noChangeArrowheads="1"/>
          </p:cNvPicPr>
          <p:nvPr/>
        </p:nvPicPr>
        <p:blipFill>
          <a:blip r:embed="rId2"/>
          <a:srcRect/>
          <a:stretch>
            <a:fillRect/>
          </a:stretch>
        </p:blipFill>
        <p:spPr bwMode="auto">
          <a:xfrm>
            <a:off x="6859" y="-6721"/>
            <a:ext cx="9144000" cy="915441"/>
          </a:xfrm>
          <a:prstGeom prst="rect">
            <a:avLst/>
          </a:prstGeom>
          <a:noFill/>
        </p:spPr>
      </p:pic>
      <p:sp>
        <p:nvSpPr>
          <p:cNvPr id="7" name="TextBox 6"/>
          <p:cNvSpPr txBox="1"/>
          <p:nvPr/>
        </p:nvSpPr>
        <p:spPr>
          <a:xfrm>
            <a:off x="611560" y="934784"/>
            <a:ext cx="8643286" cy="276999"/>
          </a:xfrm>
          <a:prstGeom prst="rect">
            <a:avLst/>
          </a:prstGeom>
          <a:noFill/>
        </p:spPr>
        <p:txBody>
          <a:bodyPr wrap="square" rtlCol="0">
            <a:spAutoFit/>
          </a:bodyPr>
          <a:lstStyle/>
          <a:p>
            <a:pPr marL="171450" indent="-171450">
              <a:buFont typeface="Wingdings" panose="05000000000000000000" pitchFamily="2" charset="2"/>
              <a:buChar char="ü"/>
            </a:pPr>
            <a:r>
              <a:rPr lang="ru-RU" sz="1200" dirty="0"/>
              <a:t>Формирование современной городской среды в муниципальном образовании сельское поселение Салым</a:t>
            </a:r>
          </a:p>
        </p:txBody>
      </p:sp>
      <p:sp>
        <p:nvSpPr>
          <p:cNvPr id="8" name="TextBox 7"/>
          <p:cNvSpPr txBox="1"/>
          <p:nvPr/>
        </p:nvSpPr>
        <p:spPr>
          <a:xfrm>
            <a:off x="13718" y="1287473"/>
            <a:ext cx="9137141" cy="461665"/>
          </a:xfrm>
          <a:prstGeom prst="rect">
            <a:avLst/>
          </a:prstGeom>
          <a:noFill/>
        </p:spPr>
        <p:txBody>
          <a:bodyPr wrap="square" rtlCol="0">
            <a:spAutoFit/>
          </a:bodyPr>
          <a:lstStyle/>
          <a:p>
            <a:pPr algn="just"/>
            <a:r>
              <a:rPr lang="ru-RU" sz="1200" b="1" dirty="0"/>
              <a:t>Цель муниципальной программы: </a:t>
            </a:r>
            <a:r>
              <a:rPr lang="ru-RU" sz="1200" dirty="0"/>
              <a:t>Повышение качества и комфорта городской среды на территории муниципального образования сельское поселение Салым.</a:t>
            </a:r>
          </a:p>
        </p:txBody>
      </p:sp>
      <p:sp>
        <p:nvSpPr>
          <p:cNvPr id="9" name="TextBox 8"/>
          <p:cNvSpPr txBox="1"/>
          <p:nvPr/>
        </p:nvSpPr>
        <p:spPr>
          <a:xfrm>
            <a:off x="170289" y="5062122"/>
            <a:ext cx="2858054" cy="1200329"/>
          </a:xfrm>
          <a:prstGeom prst="rect">
            <a:avLst/>
          </a:prstGeom>
          <a:noFill/>
        </p:spPr>
        <p:txBody>
          <a:bodyPr wrap="square" rtlCol="0">
            <a:spAutoFit/>
          </a:bodyPr>
          <a:lstStyle/>
          <a:p>
            <a:pPr algn="ctr"/>
            <a:r>
              <a:rPr lang="ru-RU" sz="1200" dirty="0"/>
              <a:t>Реализация проектов "Инициативное бюджетирование" </a:t>
            </a:r>
          </a:p>
          <a:p>
            <a:pPr algn="ctr"/>
            <a:r>
              <a:rPr lang="ru-RU" sz="1200" dirty="0"/>
              <a:t>(реализация инициативного проекта «Обустройство туристической тропы на территории озера Сырковый Сор»)</a:t>
            </a:r>
          </a:p>
          <a:p>
            <a:pPr algn="ctr"/>
            <a:r>
              <a:rPr lang="ru-RU" sz="1200" dirty="0"/>
              <a:t>1 500,00</a:t>
            </a:r>
          </a:p>
        </p:txBody>
      </p:sp>
      <p:graphicFrame>
        <p:nvGraphicFramePr>
          <p:cNvPr id="16" name="Диаграмма 15"/>
          <p:cNvGraphicFramePr/>
          <p:nvPr>
            <p:extLst>
              <p:ext uri="{D42A27DB-BD31-4B8C-83A1-F6EECF244321}">
                <p14:modId xmlns:p14="http://schemas.microsoft.com/office/powerpoint/2010/main" val="1151953671"/>
              </p:ext>
            </p:extLst>
          </p:nvPr>
        </p:nvGraphicFramePr>
        <p:xfrm>
          <a:off x="5686363" y="2042263"/>
          <a:ext cx="3168352"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
          <p:cNvSpPr txBox="1"/>
          <p:nvPr/>
        </p:nvSpPr>
        <p:spPr>
          <a:xfrm>
            <a:off x="6156176" y="1836972"/>
            <a:ext cx="2339280" cy="480291"/>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200" dirty="0"/>
              <a:t>Всего по муниципальной</a:t>
            </a:r>
          </a:p>
          <a:p>
            <a:pPr algn="ctr"/>
            <a:r>
              <a:rPr lang="ru-RU" sz="1200" dirty="0"/>
              <a:t> программе, тыс.руб.</a:t>
            </a:r>
          </a:p>
        </p:txBody>
      </p:sp>
      <p:cxnSp>
        <p:nvCxnSpPr>
          <p:cNvPr id="19" name="Прямая соединительная линия 18"/>
          <p:cNvCxnSpPr/>
          <p:nvPr/>
        </p:nvCxnSpPr>
        <p:spPr>
          <a:xfrm>
            <a:off x="213375" y="5078471"/>
            <a:ext cx="0" cy="1026439"/>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9512" y="1804725"/>
            <a:ext cx="2949561" cy="646331"/>
          </a:xfrm>
          <a:prstGeom prst="rect">
            <a:avLst/>
          </a:prstGeom>
          <a:noFill/>
        </p:spPr>
        <p:txBody>
          <a:bodyPr wrap="square" rtlCol="0">
            <a:spAutoFit/>
          </a:bodyPr>
          <a:lstStyle/>
          <a:p>
            <a:pPr algn="ctr"/>
            <a:r>
              <a:rPr lang="ru-RU" sz="1200" dirty="0"/>
              <a:t>Ликвидация мест захламления территории сельского поселения Салым</a:t>
            </a:r>
          </a:p>
          <a:p>
            <a:pPr algn="ctr"/>
            <a:r>
              <a:rPr lang="ru-RU" sz="1200" dirty="0"/>
              <a:t>4 500,00</a:t>
            </a:r>
          </a:p>
        </p:txBody>
      </p:sp>
      <p:cxnSp>
        <p:nvCxnSpPr>
          <p:cNvPr id="14" name="Прямая соединительная линия 13"/>
          <p:cNvCxnSpPr/>
          <p:nvPr/>
        </p:nvCxnSpPr>
        <p:spPr>
          <a:xfrm flipH="1">
            <a:off x="224852" y="1804725"/>
            <a:ext cx="5040" cy="537989"/>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45867" y="1804725"/>
            <a:ext cx="2724594" cy="646331"/>
          </a:xfrm>
          <a:prstGeom prst="rect">
            <a:avLst/>
          </a:prstGeom>
          <a:noFill/>
        </p:spPr>
        <p:txBody>
          <a:bodyPr wrap="square" rtlCol="0">
            <a:spAutoFit/>
          </a:bodyPr>
          <a:lstStyle/>
          <a:p>
            <a:pPr algn="ctr"/>
            <a:r>
              <a:rPr lang="ru-RU" sz="1200" dirty="0"/>
              <a:t>Озеленение территории сельского поселения Салым</a:t>
            </a:r>
          </a:p>
          <a:p>
            <a:pPr algn="ctr"/>
            <a:r>
              <a:rPr lang="ru-RU" sz="1200" dirty="0"/>
              <a:t>6 000,00</a:t>
            </a:r>
          </a:p>
        </p:txBody>
      </p:sp>
      <p:sp>
        <p:nvSpPr>
          <p:cNvPr id="17" name="TextBox 16"/>
          <p:cNvSpPr txBox="1"/>
          <p:nvPr/>
        </p:nvSpPr>
        <p:spPr>
          <a:xfrm>
            <a:off x="258266" y="2603824"/>
            <a:ext cx="2659285" cy="1015663"/>
          </a:xfrm>
          <a:prstGeom prst="rect">
            <a:avLst/>
          </a:prstGeom>
          <a:noFill/>
        </p:spPr>
        <p:txBody>
          <a:bodyPr wrap="square" rtlCol="0">
            <a:spAutoFit/>
          </a:bodyPr>
          <a:lstStyle/>
          <a:p>
            <a:pPr algn="ctr"/>
            <a:r>
              <a:rPr lang="ru-RU" sz="1200" dirty="0"/>
              <a:t>Санитарное содержание территории сельского поселения Салым (сквер Солнечный, территория озера Сырковый Сор)</a:t>
            </a:r>
          </a:p>
          <a:p>
            <a:pPr algn="ctr"/>
            <a:r>
              <a:rPr lang="ru-RU" sz="1200" dirty="0"/>
              <a:t>2 956,22</a:t>
            </a:r>
          </a:p>
        </p:txBody>
      </p:sp>
      <p:cxnSp>
        <p:nvCxnSpPr>
          <p:cNvPr id="20" name="Прямая соединительная линия 19"/>
          <p:cNvCxnSpPr/>
          <p:nvPr/>
        </p:nvCxnSpPr>
        <p:spPr>
          <a:xfrm flipH="1">
            <a:off x="3162354" y="1774714"/>
            <a:ext cx="1067" cy="535098"/>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213085" y="2679109"/>
            <a:ext cx="3084" cy="721274"/>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3152129" y="2536124"/>
            <a:ext cx="0" cy="721274"/>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a:off x="224852" y="3822064"/>
            <a:ext cx="3902" cy="897699"/>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a:off x="3176304" y="3654937"/>
            <a:ext cx="2650" cy="843254"/>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145867" y="2632335"/>
            <a:ext cx="2724594" cy="830997"/>
          </a:xfrm>
          <a:prstGeom prst="rect">
            <a:avLst/>
          </a:prstGeom>
          <a:noFill/>
        </p:spPr>
        <p:txBody>
          <a:bodyPr wrap="square" rtlCol="0">
            <a:spAutoFit/>
          </a:bodyPr>
          <a:lstStyle/>
          <a:p>
            <a:r>
              <a:rPr lang="ru-RU" sz="1200" dirty="0"/>
              <a:t>Ремонт и содержание детского игрового оборудования на детских дворовых площадках</a:t>
            </a:r>
          </a:p>
          <a:p>
            <a:pPr algn="ctr"/>
            <a:r>
              <a:rPr lang="ru-RU" sz="1200" dirty="0"/>
              <a:t>700,00</a:t>
            </a:r>
          </a:p>
        </p:txBody>
      </p:sp>
      <p:sp>
        <p:nvSpPr>
          <p:cNvPr id="31" name="TextBox 30"/>
          <p:cNvSpPr txBox="1"/>
          <p:nvPr/>
        </p:nvSpPr>
        <p:spPr>
          <a:xfrm>
            <a:off x="208818" y="3736150"/>
            <a:ext cx="2659285" cy="1015663"/>
          </a:xfrm>
          <a:prstGeom prst="rect">
            <a:avLst/>
          </a:prstGeom>
          <a:noFill/>
        </p:spPr>
        <p:txBody>
          <a:bodyPr wrap="square" rtlCol="0">
            <a:spAutoFit/>
          </a:bodyPr>
          <a:lstStyle/>
          <a:p>
            <a:pPr algn="ctr"/>
            <a:r>
              <a:rPr lang="ru-RU" sz="1200" dirty="0"/>
              <a:t>Приобретение электрической энергии уличного освещения на территории сельского поселения Салым </a:t>
            </a:r>
          </a:p>
          <a:p>
            <a:pPr algn="ctr"/>
            <a:r>
              <a:rPr lang="ru-RU" sz="1200" dirty="0"/>
              <a:t>1 600,00</a:t>
            </a:r>
          </a:p>
        </p:txBody>
      </p:sp>
      <p:sp>
        <p:nvSpPr>
          <p:cNvPr id="32" name="TextBox 31"/>
          <p:cNvSpPr txBox="1"/>
          <p:nvPr/>
        </p:nvSpPr>
        <p:spPr>
          <a:xfrm>
            <a:off x="3129073" y="3736150"/>
            <a:ext cx="2659285" cy="830997"/>
          </a:xfrm>
          <a:prstGeom prst="rect">
            <a:avLst/>
          </a:prstGeom>
          <a:noFill/>
        </p:spPr>
        <p:txBody>
          <a:bodyPr wrap="square" rtlCol="0">
            <a:spAutoFit/>
          </a:bodyPr>
          <a:lstStyle/>
          <a:p>
            <a:pPr algn="ctr"/>
            <a:r>
              <a:rPr lang="ru-RU" sz="1200" dirty="0"/>
              <a:t>Техническое обслуживание и ремонт электрооборудования уличного освещения, оборудования фонтана </a:t>
            </a:r>
          </a:p>
          <a:p>
            <a:pPr algn="ctr"/>
            <a:r>
              <a:rPr lang="ru-RU" sz="1200" dirty="0"/>
              <a:t>888,69</a:t>
            </a:r>
          </a:p>
        </p:txBody>
      </p:sp>
      <p:sp>
        <p:nvSpPr>
          <p:cNvPr id="24" name="TextBox 23"/>
          <p:cNvSpPr txBox="1"/>
          <p:nvPr/>
        </p:nvSpPr>
        <p:spPr>
          <a:xfrm>
            <a:off x="4529167" y="-10571"/>
            <a:ext cx="4453573" cy="769441"/>
          </a:xfrm>
          <a:prstGeom prst="rect">
            <a:avLst/>
          </a:prstGeom>
          <a:noFill/>
        </p:spPr>
        <p:txBody>
          <a:bodyPr wrap="square" rtlCol="0">
            <a:spAutoFit/>
          </a:bodyPr>
          <a:lstStyle/>
          <a:p>
            <a:pPr algn="ctr"/>
            <a:r>
              <a:rPr lang="ru-RU" sz="2200" dirty="0">
                <a:solidFill>
                  <a:srgbClr val="FF9933"/>
                </a:solidFill>
                <a:latin typeface="Times New Roman" panose="02020603050405020304" pitchFamily="18" charset="0"/>
                <a:cs typeface="Times New Roman" panose="02020603050405020304" pitchFamily="18" charset="0"/>
              </a:rPr>
              <a:t>Жилищно-коммунальное хозяйство (Благоустройство)</a:t>
            </a:r>
          </a:p>
        </p:txBody>
      </p:sp>
      <p:sp>
        <p:nvSpPr>
          <p:cNvPr id="26" name="TextBox 25"/>
          <p:cNvSpPr txBox="1"/>
          <p:nvPr/>
        </p:nvSpPr>
        <p:spPr>
          <a:xfrm>
            <a:off x="3129073" y="5079845"/>
            <a:ext cx="2858054" cy="1200329"/>
          </a:xfrm>
          <a:prstGeom prst="rect">
            <a:avLst/>
          </a:prstGeom>
          <a:noFill/>
        </p:spPr>
        <p:txBody>
          <a:bodyPr wrap="square" rtlCol="0">
            <a:spAutoFit/>
          </a:bodyPr>
          <a:lstStyle/>
          <a:p>
            <a:pPr algn="ctr"/>
            <a:r>
              <a:rPr lang="ru-RU" sz="1200" dirty="0"/>
              <a:t>Обустройство туристической тропы на территории озера Сырковый Сор в рамках регионального проекта "Формирование комфортной городской среды"</a:t>
            </a:r>
          </a:p>
          <a:p>
            <a:pPr algn="ctr"/>
            <a:r>
              <a:rPr lang="ru-RU" sz="1200" dirty="0"/>
              <a:t>8 104,25</a:t>
            </a:r>
          </a:p>
        </p:txBody>
      </p:sp>
      <p:cxnSp>
        <p:nvCxnSpPr>
          <p:cNvPr id="27" name="Прямая соединительная линия 26"/>
          <p:cNvCxnSpPr/>
          <p:nvPr/>
        </p:nvCxnSpPr>
        <p:spPr>
          <a:xfrm>
            <a:off x="3189382" y="5078471"/>
            <a:ext cx="0" cy="1026439"/>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83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pPr/>
              <a:t>23</a:t>
            </a:fld>
            <a:endParaRPr lang="ru-RU" dirty="0"/>
          </a:p>
        </p:txBody>
      </p:sp>
      <p:pic>
        <p:nvPicPr>
          <p:cNvPr id="6" name="Picture 4" descr="C:\Users\Tester\Desktop\Бренд символы\Салым слева.png"/>
          <p:cNvPicPr>
            <a:picLocks noChangeAspect="1" noChangeArrowheads="1"/>
          </p:cNvPicPr>
          <p:nvPr/>
        </p:nvPicPr>
        <p:blipFill>
          <a:blip r:embed="rId2"/>
          <a:srcRect/>
          <a:stretch>
            <a:fillRect/>
          </a:stretch>
        </p:blipFill>
        <p:spPr bwMode="auto">
          <a:xfrm>
            <a:off x="6859" y="-6721"/>
            <a:ext cx="9144000" cy="627409"/>
          </a:xfrm>
          <a:prstGeom prst="rect">
            <a:avLst/>
          </a:prstGeom>
          <a:noFill/>
        </p:spPr>
      </p:pic>
      <p:sp>
        <p:nvSpPr>
          <p:cNvPr id="7" name="TextBox 6"/>
          <p:cNvSpPr txBox="1"/>
          <p:nvPr/>
        </p:nvSpPr>
        <p:spPr>
          <a:xfrm>
            <a:off x="4139952" y="1988"/>
            <a:ext cx="5261264" cy="553998"/>
          </a:xfrm>
          <a:prstGeom prst="rect">
            <a:avLst/>
          </a:prstGeom>
          <a:noFill/>
        </p:spPr>
        <p:txBody>
          <a:bodyPr wrap="square" rtlCol="0">
            <a:spAutoFit/>
          </a:bodyPr>
          <a:lstStyle/>
          <a:p>
            <a:pPr algn="ctr"/>
            <a:r>
              <a:rPr lang="ru-RU" sz="1500" dirty="0">
                <a:solidFill>
                  <a:srgbClr val="FF9933"/>
                </a:solidFill>
                <a:latin typeface="Times New Roman" panose="02020603050405020304" pitchFamily="18" charset="0"/>
                <a:cs typeface="Times New Roman" panose="02020603050405020304" pitchFamily="18" charset="0"/>
              </a:rPr>
              <a:t>Межбюджетные трансферты общего характера бюджетам бюджетной системы Российской Федерации</a:t>
            </a:r>
          </a:p>
        </p:txBody>
      </p:sp>
      <p:sp>
        <p:nvSpPr>
          <p:cNvPr id="9" name="TextBox 8"/>
          <p:cNvSpPr txBox="1"/>
          <p:nvPr/>
        </p:nvSpPr>
        <p:spPr>
          <a:xfrm>
            <a:off x="257216" y="493257"/>
            <a:ext cx="8643286" cy="461665"/>
          </a:xfrm>
          <a:prstGeom prst="rect">
            <a:avLst/>
          </a:prstGeom>
          <a:noFill/>
        </p:spPr>
        <p:txBody>
          <a:bodyPr wrap="square" rtlCol="0">
            <a:spAutoFit/>
          </a:bodyPr>
          <a:lstStyle/>
          <a:p>
            <a:pPr algn="ctr"/>
            <a:r>
              <a:rPr lang="ru-RU" sz="1200" dirty="0">
                <a:latin typeface="Times New Roman" panose="02020603050405020304" pitchFamily="18" charset="0"/>
                <a:cs typeface="Times New Roman" panose="02020603050405020304" pitchFamily="18" charset="0"/>
              </a:rPr>
              <a:t>Реализация</a:t>
            </a:r>
            <a:r>
              <a:rPr lang="ru-RU" sz="1200" dirty="0"/>
              <a:t> 1 </a:t>
            </a:r>
            <a:r>
              <a:rPr lang="ru-RU" sz="1200" dirty="0">
                <a:latin typeface="Times New Roman" panose="02020603050405020304" pitchFamily="18" charset="0"/>
                <a:cs typeface="Times New Roman" panose="02020603050405020304" pitchFamily="18" charset="0"/>
              </a:rPr>
              <a:t>муниципальной программы:</a:t>
            </a:r>
          </a:p>
          <a:p>
            <a:pPr marL="171450" indent="-171450">
              <a:buFont typeface="Wingdings" panose="05000000000000000000" pitchFamily="2" charset="2"/>
              <a:buChar char="ü"/>
            </a:pPr>
            <a:r>
              <a:rPr lang="ru-RU" sz="1200" dirty="0">
                <a:latin typeface="Times New Roman" panose="02020603050405020304" pitchFamily="18" charset="0"/>
                <a:cs typeface="Times New Roman" panose="02020603050405020304" pitchFamily="18" charset="0"/>
              </a:rPr>
              <a:t>Управление муниципальными финансами</a:t>
            </a:r>
            <a:r>
              <a:rPr lang="ru-RU" sz="1200" dirty="0"/>
              <a:t> </a:t>
            </a:r>
            <a:r>
              <a:rPr lang="ru-RU" sz="1200" dirty="0">
                <a:latin typeface="Times New Roman" panose="02020603050405020304" pitchFamily="18" charset="0"/>
                <a:cs typeface="Times New Roman" panose="02020603050405020304" pitchFamily="18" charset="0"/>
              </a:rPr>
              <a:t>в сельском поселении Салым</a:t>
            </a:r>
          </a:p>
        </p:txBody>
      </p:sp>
      <p:sp>
        <p:nvSpPr>
          <p:cNvPr id="10" name="TextBox 9"/>
          <p:cNvSpPr txBox="1"/>
          <p:nvPr/>
        </p:nvSpPr>
        <p:spPr>
          <a:xfrm>
            <a:off x="13718" y="877501"/>
            <a:ext cx="9137141" cy="461665"/>
          </a:xfrm>
          <a:prstGeom prst="rect">
            <a:avLst/>
          </a:prstGeom>
          <a:noFill/>
        </p:spPr>
        <p:txBody>
          <a:bodyPr wrap="square" rtlCol="0">
            <a:spAutoFit/>
          </a:bodyPr>
          <a:lstStyle/>
          <a:p>
            <a:pPr algn="just"/>
            <a:r>
              <a:rPr lang="ru-RU" sz="1200" b="1" dirty="0">
                <a:latin typeface="Times New Roman" panose="02020603050405020304" pitchFamily="18" charset="0"/>
                <a:cs typeface="Times New Roman" panose="02020603050405020304" pitchFamily="18" charset="0"/>
              </a:rPr>
              <a:t>Цель муниципальных программ: </a:t>
            </a:r>
            <a:r>
              <a:rPr lang="ru-RU" sz="1200" dirty="0">
                <a:latin typeface="Times New Roman" panose="02020603050405020304" pitchFamily="18" charset="0"/>
                <a:cs typeface="Times New Roman" panose="02020603050405020304" pitchFamily="18" charset="0"/>
              </a:rPr>
              <a:t>Обеспечение долгосрочной сбалансированности и устойчивости бюджетной системы, повышение качества управления муниципальными финансами сельского поселения Салым.</a:t>
            </a:r>
          </a:p>
        </p:txBody>
      </p:sp>
      <p:graphicFrame>
        <p:nvGraphicFramePr>
          <p:cNvPr id="14" name="Диаграмма 13"/>
          <p:cNvGraphicFramePr/>
          <p:nvPr>
            <p:extLst>
              <p:ext uri="{D42A27DB-BD31-4B8C-83A1-F6EECF244321}">
                <p14:modId xmlns:p14="http://schemas.microsoft.com/office/powerpoint/2010/main" val="3276305288"/>
              </p:ext>
            </p:extLst>
          </p:nvPr>
        </p:nvGraphicFramePr>
        <p:xfrm>
          <a:off x="74391" y="1328807"/>
          <a:ext cx="9076467" cy="55291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9423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pPr/>
              <a:t>24</a:t>
            </a:fld>
            <a:endParaRPr lang="ru-RU" dirty="0"/>
          </a:p>
        </p:txBody>
      </p:sp>
      <p:pic>
        <p:nvPicPr>
          <p:cNvPr id="5" name="Picture 4" descr="C:\Users\Tester\Desktop\Бренд символы\Салым слева.png"/>
          <p:cNvPicPr>
            <a:picLocks noGrp="1" noChangeAspect="1" noChangeArrowheads="1"/>
          </p:cNvPicPr>
          <p:nvPr>
            <p:ph idx="1"/>
          </p:nvPr>
        </p:nvPicPr>
        <p:blipFill>
          <a:blip r:embed="rId2"/>
          <a:srcRect/>
          <a:stretch>
            <a:fillRect/>
          </a:stretch>
        </p:blipFill>
        <p:spPr bwMode="auto">
          <a:xfrm>
            <a:off x="0" y="1988"/>
            <a:ext cx="9144000" cy="807309"/>
          </a:xfrm>
          <a:prstGeom prst="rect">
            <a:avLst/>
          </a:prstGeom>
          <a:noFill/>
        </p:spPr>
      </p:pic>
      <p:sp>
        <p:nvSpPr>
          <p:cNvPr id="6" name="TextBox 5"/>
          <p:cNvSpPr txBox="1"/>
          <p:nvPr/>
        </p:nvSpPr>
        <p:spPr>
          <a:xfrm>
            <a:off x="4355976" y="51699"/>
            <a:ext cx="4932040" cy="707886"/>
          </a:xfrm>
          <a:prstGeom prst="rect">
            <a:avLst/>
          </a:prstGeom>
          <a:noFill/>
        </p:spPr>
        <p:txBody>
          <a:bodyPr wrap="square" rtlCol="0">
            <a:spAutoFit/>
          </a:bodyPr>
          <a:lstStyle/>
          <a:p>
            <a:pPr algn="ctr"/>
            <a:r>
              <a:rPr lang="ru-RU" sz="2000" dirty="0">
                <a:solidFill>
                  <a:srgbClr val="FF9933"/>
                </a:solidFill>
                <a:latin typeface="Times New Roman" panose="02020603050405020304" pitchFamily="18" charset="0"/>
                <a:cs typeface="Times New Roman" panose="02020603050405020304" pitchFamily="18" charset="0"/>
              </a:rPr>
              <a:t>Непрограммные направления</a:t>
            </a:r>
          </a:p>
          <a:p>
            <a:pPr algn="ctr"/>
            <a:r>
              <a:rPr lang="ru-RU" sz="2000" dirty="0">
                <a:solidFill>
                  <a:srgbClr val="FF9933"/>
                </a:solidFill>
                <a:latin typeface="Times New Roman" panose="02020603050405020304" pitchFamily="18" charset="0"/>
                <a:cs typeface="Times New Roman" panose="02020603050405020304" pitchFamily="18" charset="0"/>
              </a:rPr>
              <a:t> деятельности</a:t>
            </a:r>
          </a:p>
        </p:txBody>
      </p:sp>
      <p:graphicFrame>
        <p:nvGraphicFramePr>
          <p:cNvPr id="9" name="Диаграмма 8"/>
          <p:cNvGraphicFramePr/>
          <p:nvPr>
            <p:extLst>
              <p:ext uri="{D42A27DB-BD31-4B8C-83A1-F6EECF244321}">
                <p14:modId xmlns:p14="http://schemas.microsoft.com/office/powerpoint/2010/main" val="1183948393"/>
              </p:ext>
            </p:extLst>
          </p:nvPr>
        </p:nvGraphicFramePr>
        <p:xfrm>
          <a:off x="1" y="809296"/>
          <a:ext cx="5724127" cy="29077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121762697"/>
              </p:ext>
            </p:extLst>
          </p:nvPr>
        </p:nvGraphicFramePr>
        <p:xfrm>
          <a:off x="107505" y="3678557"/>
          <a:ext cx="5554958" cy="2939792"/>
        </p:xfrm>
        <a:graphic>
          <a:graphicData uri="http://schemas.openxmlformats.org/drawingml/2006/table">
            <a:tbl>
              <a:tblPr firstRow="1" bandRow="1">
                <a:tableStyleId>{5C22544A-7EE6-4342-B048-85BDC9FD1C3A}</a:tableStyleId>
              </a:tblPr>
              <a:tblGrid>
                <a:gridCol w="2966984">
                  <a:extLst>
                    <a:ext uri="{9D8B030D-6E8A-4147-A177-3AD203B41FA5}">
                      <a16:colId xmlns:a16="http://schemas.microsoft.com/office/drawing/2014/main" val="20000"/>
                    </a:ext>
                  </a:extLst>
                </a:gridCol>
                <a:gridCol w="758996">
                  <a:extLst>
                    <a:ext uri="{9D8B030D-6E8A-4147-A177-3AD203B41FA5}">
                      <a16:colId xmlns:a16="http://schemas.microsoft.com/office/drawing/2014/main" val="20001"/>
                    </a:ext>
                  </a:extLst>
                </a:gridCol>
                <a:gridCol w="758996">
                  <a:extLst>
                    <a:ext uri="{9D8B030D-6E8A-4147-A177-3AD203B41FA5}">
                      <a16:colId xmlns:a16="http://schemas.microsoft.com/office/drawing/2014/main" val="20002"/>
                    </a:ext>
                  </a:extLst>
                </a:gridCol>
                <a:gridCol w="1069982">
                  <a:extLst>
                    <a:ext uri="{9D8B030D-6E8A-4147-A177-3AD203B41FA5}">
                      <a16:colId xmlns:a16="http://schemas.microsoft.com/office/drawing/2014/main" val="20003"/>
                    </a:ext>
                  </a:extLst>
                </a:gridCol>
              </a:tblGrid>
              <a:tr h="254499">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Непрограммные расходы</a:t>
                      </a:r>
                    </a:p>
                  </a:txBody>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2026</a:t>
                      </a:r>
                    </a:p>
                  </a:txBody>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2027</a:t>
                      </a:r>
                    </a:p>
                  </a:txBody>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2028</a:t>
                      </a:r>
                    </a:p>
                  </a:txBody>
                  <a:tcPr/>
                </a:tc>
                <a:extLst>
                  <a:ext uri="{0D108BD9-81ED-4DB2-BD59-A6C34878D82A}">
                    <a16:rowId xmlns:a16="http://schemas.microsoft.com/office/drawing/2014/main" val="10000"/>
                  </a:ext>
                </a:extLst>
              </a:tr>
              <a:tr h="137160">
                <a:tc>
                  <a:txBody>
                    <a:bodyPr/>
                    <a:lstStyle/>
                    <a:p>
                      <a:pPr algn="ctr"/>
                      <a:r>
                        <a:rPr lang="ru-RU" sz="1200" dirty="0">
                          <a:latin typeface="Times New Roman" panose="02020603050405020304" pitchFamily="18" charset="0"/>
                          <a:cs typeface="Times New Roman" panose="02020603050405020304" pitchFamily="18" charset="0"/>
                        </a:rPr>
                        <a:t>Резервный фонд</a:t>
                      </a:r>
                    </a:p>
                  </a:txBody>
                  <a:tcPr>
                    <a:solidFill>
                      <a:srgbClr val="FF0066"/>
                    </a:solidFill>
                  </a:tcPr>
                </a:tc>
                <a:tc>
                  <a:txBody>
                    <a:bodyPr/>
                    <a:lstStyle/>
                    <a:p>
                      <a:pPr algn="ctr"/>
                      <a:r>
                        <a:rPr lang="ru-RU" sz="1200" dirty="0">
                          <a:latin typeface="Times New Roman" panose="02020603050405020304" pitchFamily="18" charset="0"/>
                          <a:cs typeface="Times New Roman" panose="02020603050405020304" pitchFamily="18" charset="0"/>
                        </a:rPr>
                        <a:t>200,00</a:t>
                      </a:r>
                    </a:p>
                  </a:txBody>
                  <a:tcPr>
                    <a:solidFill>
                      <a:srgbClr val="FF0066"/>
                    </a:solidFill>
                  </a:tcPr>
                </a:tc>
                <a:tc>
                  <a:txBody>
                    <a:bodyPr/>
                    <a:lstStyle/>
                    <a:p>
                      <a:pPr algn="ctr"/>
                      <a:r>
                        <a:rPr lang="ru-RU" sz="1200" dirty="0">
                          <a:latin typeface="Times New Roman" panose="02020603050405020304" pitchFamily="18" charset="0"/>
                          <a:cs typeface="Times New Roman" panose="02020603050405020304" pitchFamily="18" charset="0"/>
                        </a:rPr>
                        <a:t>200,00</a:t>
                      </a:r>
                    </a:p>
                  </a:txBody>
                  <a:tcPr>
                    <a:solidFill>
                      <a:srgbClr val="FF0066"/>
                    </a:solidFill>
                  </a:tcPr>
                </a:tc>
                <a:tc>
                  <a:txBody>
                    <a:bodyPr/>
                    <a:lstStyle/>
                    <a:p>
                      <a:pPr algn="ctr"/>
                      <a:r>
                        <a:rPr lang="ru-RU" sz="1200" dirty="0">
                          <a:latin typeface="Times New Roman" panose="02020603050405020304" pitchFamily="18" charset="0"/>
                          <a:cs typeface="Times New Roman" panose="02020603050405020304" pitchFamily="18" charset="0"/>
                        </a:rPr>
                        <a:t>200,00</a:t>
                      </a:r>
                    </a:p>
                  </a:txBody>
                  <a:tcPr>
                    <a:solidFill>
                      <a:srgbClr val="FF0066"/>
                    </a:solidFill>
                  </a:tcPr>
                </a:tc>
                <a:extLst>
                  <a:ext uri="{0D108BD9-81ED-4DB2-BD59-A6C34878D82A}">
                    <a16:rowId xmlns:a16="http://schemas.microsoft.com/office/drawing/2014/main" val="10001"/>
                  </a:ext>
                </a:extLst>
              </a:tr>
              <a:tr h="137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effectLst/>
                          <a:latin typeface="Times New Roman" panose="02020603050405020304" pitchFamily="18" charset="0"/>
                          <a:ea typeface="+mn-ea"/>
                          <a:cs typeface="Times New Roman" panose="02020603050405020304" pitchFamily="18" charset="0"/>
                        </a:rPr>
                        <a:t>Реализация мероприятий по содействию трудоустройству граждан </a:t>
                      </a:r>
                      <a:endParaRPr lang="ru-RU" sz="1200" dirty="0">
                        <a:latin typeface="Times New Roman" panose="02020603050405020304" pitchFamily="18" charset="0"/>
                        <a:cs typeface="Times New Roman" panose="02020603050405020304" pitchFamily="18" charset="0"/>
                      </a:endParaRPr>
                    </a:p>
                  </a:txBody>
                  <a:tcPr>
                    <a:solidFill>
                      <a:srgbClr val="0066FF"/>
                    </a:solidFill>
                  </a:tcPr>
                </a:tc>
                <a:tc>
                  <a:txBody>
                    <a:bodyPr/>
                    <a:lstStyle/>
                    <a:p>
                      <a:pPr algn="ctr"/>
                      <a:r>
                        <a:rPr lang="ru-RU" sz="1200" dirty="0">
                          <a:latin typeface="Times New Roman" panose="02020603050405020304" pitchFamily="18" charset="0"/>
                          <a:cs typeface="Times New Roman" panose="02020603050405020304" pitchFamily="18" charset="0"/>
                        </a:rPr>
                        <a:t>666,41</a:t>
                      </a:r>
                    </a:p>
                  </a:txBody>
                  <a:tcPr>
                    <a:solidFill>
                      <a:srgbClr val="0066FF"/>
                    </a:solidFill>
                  </a:tcPr>
                </a:tc>
                <a:tc>
                  <a:txBody>
                    <a:bodyPr/>
                    <a:lstStyle/>
                    <a:p>
                      <a:pPr algn="ctr"/>
                      <a:r>
                        <a:rPr lang="ru-RU" sz="1200" dirty="0">
                          <a:latin typeface="Times New Roman" panose="02020603050405020304" pitchFamily="18" charset="0"/>
                          <a:cs typeface="Times New Roman" panose="02020603050405020304" pitchFamily="18" charset="0"/>
                        </a:rPr>
                        <a:t>666,41</a:t>
                      </a:r>
                    </a:p>
                  </a:txBody>
                  <a:tcPr>
                    <a:solidFill>
                      <a:srgbClr val="0066FF"/>
                    </a:solidFill>
                  </a:tcPr>
                </a:tc>
                <a:tc>
                  <a:txBody>
                    <a:bodyPr/>
                    <a:lstStyle/>
                    <a:p>
                      <a:pPr algn="ctr"/>
                      <a:r>
                        <a:rPr lang="ru-RU" sz="1200" dirty="0">
                          <a:latin typeface="Times New Roman" panose="02020603050405020304" pitchFamily="18" charset="0"/>
                          <a:cs typeface="Times New Roman" panose="02020603050405020304" pitchFamily="18" charset="0"/>
                        </a:rPr>
                        <a:t>666,41</a:t>
                      </a:r>
                    </a:p>
                  </a:txBody>
                  <a:tcPr>
                    <a:solidFill>
                      <a:srgbClr val="0066FF"/>
                    </a:solidFill>
                  </a:tcPr>
                </a:tc>
                <a:extLst>
                  <a:ext uri="{0D108BD9-81ED-4DB2-BD59-A6C34878D82A}">
                    <a16:rowId xmlns:a16="http://schemas.microsoft.com/office/drawing/2014/main" val="10002"/>
                  </a:ext>
                </a:extLst>
              </a:tr>
              <a:tr h="288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Иные выплаты населению </a:t>
                      </a:r>
                    </a:p>
                  </a:txBody>
                  <a:tcPr>
                    <a:solidFill>
                      <a:srgbClr val="FFFF00"/>
                    </a:solidFill>
                  </a:tcPr>
                </a:tc>
                <a:tc>
                  <a:txBody>
                    <a:bodyPr/>
                    <a:lstStyle/>
                    <a:p>
                      <a:pPr algn="ctr"/>
                      <a:r>
                        <a:rPr lang="ru-RU" sz="1200" dirty="0">
                          <a:latin typeface="Times New Roman" panose="02020603050405020304" pitchFamily="18" charset="0"/>
                          <a:cs typeface="Times New Roman" panose="02020603050405020304" pitchFamily="18" charset="0"/>
                        </a:rPr>
                        <a:t>60,00</a:t>
                      </a:r>
                    </a:p>
                  </a:txBody>
                  <a:tcPr>
                    <a:solidFill>
                      <a:srgbClr val="FFFF00"/>
                    </a:solidFill>
                  </a:tcPr>
                </a:tc>
                <a:tc>
                  <a:txBody>
                    <a:bodyPr/>
                    <a:lstStyle/>
                    <a:p>
                      <a:pPr algn="ctr"/>
                      <a:r>
                        <a:rPr lang="ru-RU" sz="1200" dirty="0">
                          <a:latin typeface="Times New Roman" panose="02020603050405020304" pitchFamily="18" charset="0"/>
                          <a:cs typeface="Times New Roman" panose="02020603050405020304" pitchFamily="18" charset="0"/>
                        </a:rPr>
                        <a:t>60,00</a:t>
                      </a:r>
                    </a:p>
                  </a:txBody>
                  <a:tcPr>
                    <a:solidFill>
                      <a:srgbClr val="FFFF00"/>
                    </a:solidFill>
                  </a:tcPr>
                </a:tc>
                <a:tc>
                  <a:txBody>
                    <a:bodyPr/>
                    <a:lstStyle/>
                    <a:p>
                      <a:pPr algn="ctr"/>
                      <a:r>
                        <a:rPr lang="ru-RU" sz="1200" dirty="0">
                          <a:latin typeface="Times New Roman" panose="02020603050405020304" pitchFamily="18" charset="0"/>
                          <a:cs typeface="Times New Roman" panose="02020603050405020304" pitchFamily="18" charset="0"/>
                        </a:rPr>
                        <a:t>60,00</a:t>
                      </a:r>
                    </a:p>
                  </a:txBody>
                  <a:tcPr>
                    <a:solidFill>
                      <a:srgbClr val="FFFF00"/>
                    </a:solidFill>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Выполнение других обязательств государства</a:t>
                      </a:r>
                    </a:p>
                  </a:txBody>
                  <a:tcPr>
                    <a:solidFill>
                      <a:srgbClr val="00CC00"/>
                    </a:solidFill>
                  </a:tcPr>
                </a:tc>
                <a:tc>
                  <a:txBody>
                    <a:bodyPr/>
                    <a:lstStyle/>
                    <a:p>
                      <a:pPr algn="ctr"/>
                      <a:r>
                        <a:rPr lang="ru-RU" sz="1200" dirty="0">
                          <a:latin typeface="Times New Roman" panose="02020603050405020304" pitchFamily="18" charset="0"/>
                          <a:cs typeface="Times New Roman" panose="02020603050405020304" pitchFamily="18" charset="0"/>
                        </a:rPr>
                        <a:t>16,50</a:t>
                      </a:r>
                    </a:p>
                  </a:txBody>
                  <a:tcPr>
                    <a:solidFill>
                      <a:srgbClr val="00CC00"/>
                    </a:solidFill>
                  </a:tcPr>
                </a:tc>
                <a:tc>
                  <a:txBody>
                    <a:bodyPr/>
                    <a:lstStyle/>
                    <a:p>
                      <a:pPr algn="ctr"/>
                      <a:r>
                        <a:rPr lang="ru-RU" sz="1200" dirty="0">
                          <a:latin typeface="Times New Roman" panose="02020603050405020304" pitchFamily="18" charset="0"/>
                          <a:cs typeface="Times New Roman" panose="02020603050405020304" pitchFamily="18" charset="0"/>
                        </a:rPr>
                        <a:t>16,50</a:t>
                      </a:r>
                    </a:p>
                  </a:txBody>
                  <a:tcPr>
                    <a:solidFill>
                      <a:srgbClr val="00CC00"/>
                    </a:solidFill>
                  </a:tcPr>
                </a:tc>
                <a:tc>
                  <a:txBody>
                    <a:bodyPr/>
                    <a:lstStyle/>
                    <a:p>
                      <a:pPr algn="ctr"/>
                      <a:r>
                        <a:rPr lang="ru-RU" sz="1200" dirty="0">
                          <a:latin typeface="Times New Roman" panose="02020603050405020304" pitchFamily="18" charset="0"/>
                          <a:cs typeface="Times New Roman" panose="02020603050405020304" pitchFamily="18" charset="0"/>
                        </a:rPr>
                        <a:t>16,50</a:t>
                      </a:r>
                    </a:p>
                  </a:txBody>
                  <a:tcPr>
                    <a:solidFill>
                      <a:srgbClr val="00CC00"/>
                    </a:solidFill>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Осуществление первичного воинского учета органами местного самоуправления</a:t>
                      </a:r>
                    </a:p>
                  </a:txBody>
                  <a:tcPr>
                    <a:solidFill>
                      <a:srgbClr val="009999"/>
                    </a:solidFill>
                  </a:tcPr>
                </a:tc>
                <a:tc>
                  <a:txBody>
                    <a:bodyPr/>
                    <a:lstStyle/>
                    <a:p>
                      <a:pPr algn="ctr"/>
                      <a:r>
                        <a:rPr lang="ru-RU" sz="1200" dirty="0">
                          <a:latin typeface="Times New Roman" panose="02020603050405020304" pitchFamily="18" charset="0"/>
                          <a:cs typeface="Times New Roman" panose="02020603050405020304" pitchFamily="18" charset="0"/>
                        </a:rPr>
                        <a:t>1 185,60</a:t>
                      </a:r>
                    </a:p>
                  </a:txBody>
                  <a:tcPr>
                    <a:solidFill>
                      <a:srgbClr val="009999"/>
                    </a:solidFill>
                  </a:tcPr>
                </a:tc>
                <a:tc>
                  <a:txBody>
                    <a:bodyPr/>
                    <a:lstStyle/>
                    <a:p>
                      <a:pPr algn="ctr"/>
                      <a:r>
                        <a:rPr lang="ru-RU" sz="1200" dirty="0">
                          <a:latin typeface="Times New Roman" panose="02020603050405020304" pitchFamily="18" charset="0"/>
                          <a:cs typeface="Times New Roman" panose="02020603050405020304" pitchFamily="18" charset="0"/>
                        </a:rPr>
                        <a:t>1 327,40</a:t>
                      </a:r>
                    </a:p>
                  </a:txBody>
                  <a:tcPr>
                    <a:solidFill>
                      <a:srgbClr val="009999"/>
                    </a:solidFill>
                  </a:tcPr>
                </a:tc>
                <a:tc>
                  <a:txBody>
                    <a:bodyPr/>
                    <a:lstStyle/>
                    <a:p>
                      <a:pPr algn="ctr"/>
                      <a:r>
                        <a:rPr lang="ru-RU" sz="1200" dirty="0">
                          <a:latin typeface="Times New Roman" panose="02020603050405020304" pitchFamily="18" charset="0"/>
                          <a:cs typeface="Times New Roman" panose="02020603050405020304" pitchFamily="18" charset="0"/>
                        </a:rPr>
                        <a:t>1 701,50</a:t>
                      </a:r>
                    </a:p>
                  </a:txBody>
                  <a:tcPr>
                    <a:solidFill>
                      <a:srgbClr val="009999"/>
                    </a:solidFill>
                  </a:tcPr>
                </a:tc>
                <a:extLst>
                  <a:ext uri="{0D108BD9-81ED-4DB2-BD59-A6C34878D82A}">
                    <a16:rowId xmlns:a16="http://schemas.microsoft.com/office/drawing/2014/main" val="10005"/>
                  </a:ext>
                </a:extLst>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Прочие мероприятия по благоустройству городских округов и поселений</a:t>
                      </a:r>
                    </a:p>
                  </a:txBody>
                  <a:tcPr>
                    <a:solidFill>
                      <a:schemeClr val="bg1">
                        <a:lumMod val="50000"/>
                      </a:schemeClr>
                    </a:solidFill>
                  </a:tcPr>
                </a:tc>
                <a:tc>
                  <a:txBody>
                    <a:bodyPr/>
                    <a:lstStyle/>
                    <a:p>
                      <a:pPr algn="ctr"/>
                      <a:r>
                        <a:rPr lang="ru-RU" sz="1200" dirty="0">
                          <a:latin typeface="Times New Roman" panose="02020603050405020304" pitchFamily="18" charset="0"/>
                          <a:cs typeface="Times New Roman" panose="02020603050405020304" pitchFamily="18" charset="0"/>
                        </a:rPr>
                        <a:t>10,68</a:t>
                      </a:r>
                    </a:p>
                  </a:txBody>
                  <a:tcPr>
                    <a:solidFill>
                      <a:schemeClr val="bg1">
                        <a:lumMod val="50000"/>
                      </a:schemeClr>
                    </a:solidFill>
                  </a:tcPr>
                </a:tc>
                <a:tc>
                  <a:txBody>
                    <a:bodyPr/>
                    <a:lstStyle/>
                    <a:p>
                      <a:pPr algn="ctr"/>
                      <a:r>
                        <a:rPr lang="ru-RU" sz="1200" dirty="0">
                          <a:latin typeface="Times New Roman" panose="02020603050405020304" pitchFamily="18" charset="0"/>
                          <a:cs typeface="Times New Roman" panose="02020603050405020304" pitchFamily="18" charset="0"/>
                        </a:rPr>
                        <a:t>10,68</a:t>
                      </a:r>
                    </a:p>
                  </a:txBody>
                  <a:tcPr>
                    <a:solidFill>
                      <a:schemeClr val="bg1">
                        <a:lumMod val="50000"/>
                      </a:schemeClr>
                    </a:solidFill>
                  </a:tcPr>
                </a:tc>
                <a:tc>
                  <a:txBody>
                    <a:bodyPr/>
                    <a:lstStyle/>
                    <a:p>
                      <a:pPr algn="ctr"/>
                      <a:r>
                        <a:rPr lang="ru-RU" sz="1200" dirty="0">
                          <a:latin typeface="Times New Roman" panose="02020603050405020304" pitchFamily="18" charset="0"/>
                          <a:cs typeface="Times New Roman" panose="02020603050405020304" pitchFamily="18" charset="0"/>
                        </a:rPr>
                        <a:t>10,68</a:t>
                      </a:r>
                    </a:p>
                  </a:txBody>
                  <a:tcPr>
                    <a:solidFill>
                      <a:schemeClr val="bg1">
                        <a:lumMod val="50000"/>
                      </a:schemeClr>
                    </a:solidFill>
                  </a:tcPr>
                </a:tc>
                <a:extLst>
                  <a:ext uri="{0D108BD9-81ED-4DB2-BD59-A6C34878D82A}">
                    <a16:rowId xmlns:a16="http://schemas.microsoft.com/office/drawing/2014/main" val="10006"/>
                  </a:ext>
                </a:extLst>
              </a:tr>
              <a:tr h="185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latin typeface="Times New Roman" panose="02020603050405020304" pitchFamily="18" charset="0"/>
                          <a:cs typeface="Times New Roman" panose="02020603050405020304" pitchFamily="18" charset="0"/>
                        </a:rPr>
                        <a:t>ВСЕГО</a:t>
                      </a:r>
                    </a:p>
                  </a:txBody>
                  <a:tcPr/>
                </a:tc>
                <a:tc>
                  <a:txBody>
                    <a:bodyPr/>
                    <a:lstStyle/>
                    <a:p>
                      <a:pPr algn="ctr"/>
                      <a:r>
                        <a:rPr lang="ru-RU" sz="1200" b="1" dirty="0">
                          <a:latin typeface="Times New Roman" panose="02020603050405020304" pitchFamily="18" charset="0"/>
                          <a:cs typeface="Times New Roman" panose="02020603050405020304" pitchFamily="18" charset="0"/>
                        </a:rPr>
                        <a:t>2 139,19</a:t>
                      </a:r>
                    </a:p>
                  </a:txBody>
                  <a:tcPr/>
                </a:tc>
                <a:tc>
                  <a:txBody>
                    <a:bodyPr/>
                    <a:lstStyle/>
                    <a:p>
                      <a:pPr algn="ctr"/>
                      <a:r>
                        <a:rPr lang="ru-RU" sz="1200" b="1" dirty="0">
                          <a:latin typeface="Times New Roman" panose="02020603050405020304" pitchFamily="18" charset="0"/>
                          <a:cs typeface="Times New Roman" panose="02020603050405020304" pitchFamily="18" charset="0"/>
                        </a:rPr>
                        <a:t>2 280,99</a:t>
                      </a:r>
                    </a:p>
                  </a:txBody>
                  <a:tcPr/>
                </a:tc>
                <a:tc>
                  <a:txBody>
                    <a:bodyPr/>
                    <a:lstStyle/>
                    <a:p>
                      <a:pPr algn="ctr"/>
                      <a:r>
                        <a:rPr lang="ru-RU" sz="1200" b="1" dirty="0">
                          <a:latin typeface="Times New Roman" panose="02020603050405020304" pitchFamily="18" charset="0"/>
                          <a:cs typeface="Times New Roman" panose="02020603050405020304" pitchFamily="18" charset="0"/>
                        </a:rPr>
                        <a:t>2 655,09</a:t>
                      </a:r>
                    </a:p>
                  </a:txBody>
                  <a:tcPr/>
                </a:tc>
                <a:extLst>
                  <a:ext uri="{0D108BD9-81ED-4DB2-BD59-A6C34878D82A}">
                    <a16:rowId xmlns:a16="http://schemas.microsoft.com/office/drawing/2014/main" val="10007"/>
                  </a:ext>
                </a:extLst>
              </a:tr>
            </a:tbl>
          </a:graphicData>
        </a:graphic>
      </p:graphicFrame>
      <p:sp>
        <p:nvSpPr>
          <p:cNvPr id="11" name="TextBox 10"/>
          <p:cNvSpPr txBox="1"/>
          <p:nvPr/>
        </p:nvSpPr>
        <p:spPr>
          <a:xfrm>
            <a:off x="6300192" y="1124744"/>
            <a:ext cx="184731" cy="369332"/>
          </a:xfrm>
          <a:prstGeom prst="rect">
            <a:avLst/>
          </a:prstGeom>
          <a:noFill/>
        </p:spPr>
        <p:txBody>
          <a:bodyPr wrap="none" rtlCol="0">
            <a:spAutoFit/>
          </a:bodyPr>
          <a:lstStyle/>
          <a:p>
            <a:endParaRPr lang="ru-RU" dirty="0"/>
          </a:p>
        </p:txBody>
      </p:sp>
      <p:sp>
        <p:nvSpPr>
          <p:cNvPr id="2" name="TextBox 1"/>
          <p:cNvSpPr txBox="1"/>
          <p:nvPr/>
        </p:nvSpPr>
        <p:spPr>
          <a:xfrm>
            <a:off x="5724128" y="750275"/>
            <a:ext cx="3312368" cy="6170920"/>
          </a:xfrm>
          <a:prstGeom prst="rect">
            <a:avLst/>
          </a:prstGeom>
          <a:noFill/>
        </p:spPr>
        <p:txBody>
          <a:bodyPr wrap="square" rtlCol="0">
            <a:spAutoFit/>
          </a:bodyPr>
          <a:lstStyle/>
          <a:p>
            <a:pPr algn="just"/>
            <a:r>
              <a:rPr lang="ru-RU" sz="13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Средства резервного фонда муниципального образования направляются на финансовое обеспечение непредвиденных расходов, в том числе на проведение аварийно-восстановительных работ и иных мероприятий, связанных с ликвидацией последствий стихийных бедствий и других чрезвычайных ситуаций.</a:t>
            </a:r>
          </a:p>
          <a:p>
            <a:pPr algn="just"/>
            <a:r>
              <a:rPr lang="ru-RU" sz="1200" dirty="0">
                <a:latin typeface="Times New Roman" panose="02020603050405020304" pitchFamily="18" charset="0"/>
                <a:cs typeface="Times New Roman" panose="02020603050405020304" pitchFamily="18" charset="0"/>
              </a:rPr>
              <a:t> </a:t>
            </a:r>
            <a:r>
              <a:rPr lang="ru-RU" sz="1200" dirty="0">
                <a:solidFill>
                  <a:schemeClr val="dk1"/>
                </a:solidFill>
                <a:latin typeface="Times New Roman" panose="02020603050405020304" pitchFamily="18" charset="0"/>
                <a:cs typeface="Times New Roman" panose="02020603050405020304" pitchFamily="18" charset="0"/>
              </a:rPr>
              <a:t>Реализация мероприятий по содействию трудоустройству граждан - д</a:t>
            </a:r>
            <a:r>
              <a:rPr lang="ru-RU" sz="1200" dirty="0">
                <a:latin typeface="Times New Roman" panose="02020603050405020304" pitchFamily="18" charset="0"/>
                <a:cs typeface="Times New Roman" panose="02020603050405020304" pitchFamily="18" charset="0"/>
              </a:rPr>
              <a:t>енежные средства запланированы на трудоустройство несовершеннолетних граждан в свободное от учебы время. </a:t>
            </a:r>
          </a:p>
          <a:p>
            <a:pPr algn="just"/>
            <a:r>
              <a:rPr lang="ru-RU" sz="1200" dirty="0">
                <a:latin typeface="Times New Roman" panose="02020603050405020304" pitchFamily="18" charset="0"/>
                <a:cs typeface="Times New Roman" panose="02020603050405020304" pitchFamily="18" charset="0"/>
              </a:rPr>
              <a:t>Иные выплаты населению - денежные средства запланированные на представительские расходы.</a:t>
            </a:r>
          </a:p>
          <a:p>
            <a:pPr algn="just"/>
            <a:r>
              <a:rPr lang="ru-RU" sz="1200" dirty="0">
                <a:latin typeface="Times New Roman" panose="02020603050405020304" pitchFamily="18" charset="0"/>
                <a:cs typeface="Times New Roman" panose="02020603050405020304" pitchFamily="18" charset="0"/>
              </a:rPr>
              <a:t>         Выполнение других обязательств государства - денежные средства запланированы на оплату членских взносов в Ассоциацию "Совет муниципальных образований ХМАО - Югры«.</a:t>
            </a:r>
          </a:p>
          <a:p>
            <a:pPr algn="just"/>
            <a:r>
              <a:rPr lang="ru-RU" sz="1200" dirty="0">
                <a:latin typeface="Times New Roman" panose="02020603050405020304" pitchFamily="18" charset="0"/>
                <a:cs typeface="Times New Roman" panose="02020603050405020304" pitchFamily="18" charset="0"/>
              </a:rPr>
              <a:t>         Осуществление первичного воинского учета органами местного самоуправления -  денежные средства запланированы на выплату заработной платы и на начисления на выплаты по оплате труда работнику. </a:t>
            </a:r>
          </a:p>
          <a:p>
            <a:pPr algn="just"/>
            <a:r>
              <a:rPr lang="ru-RU" sz="1200" dirty="0">
                <a:latin typeface="Times New Roman" panose="02020603050405020304" pitchFamily="18" charset="0"/>
                <a:cs typeface="Times New Roman" panose="02020603050405020304" pitchFamily="18" charset="0"/>
              </a:rPr>
              <a:t>        Прочие мероприятия по благоустройству городских округов и поселений - денежные средства запланированные на оплату субаренды земельного участка (РЖД, привокзальная площадь) и пользование (аренда) участком озера Сырковый Сор. </a:t>
            </a:r>
          </a:p>
          <a:p>
            <a:r>
              <a:rPr lang="ru-RU" sz="1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65578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pPr/>
              <a:t>25</a:t>
            </a:fld>
            <a:endParaRPr lang="ru-RU" dirty="0"/>
          </a:p>
        </p:txBody>
      </p:sp>
      <p:pic>
        <p:nvPicPr>
          <p:cNvPr id="5" name="Picture 4" descr="C:\Users\Tester\Desktop\Бренд символы\Салым слева.png"/>
          <p:cNvPicPr>
            <a:picLocks noGrp="1" noChangeAspect="1" noChangeArrowheads="1"/>
          </p:cNvPicPr>
          <p:nvPr>
            <p:ph idx="1"/>
          </p:nvPr>
        </p:nvPicPr>
        <p:blipFill>
          <a:blip r:embed="rId2"/>
          <a:srcRect/>
          <a:stretch>
            <a:fillRect/>
          </a:stretch>
        </p:blipFill>
        <p:spPr bwMode="auto">
          <a:xfrm>
            <a:off x="0" y="1988"/>
            <a:ext cx="9144000" cy="1122756"/>
          </a:xfrm>
          <a:prstGeom prst="rect">
            <a:avLst/>
          </a:prstGeom>
          <a:noFill/>
        </p:spPr>
      </p:pic>
      <p:sp>
        <p:nvSpPr>
          <p:cNvPr id="6" name="TextBox 5"/>
          <p:cNvSpPr txBox="1"/>
          <p:nvPr/>
        </p:nvSpPr>
        <p:spPr>
          <a:xfrm>
            <a:off x="4283968" y="168675"/>
            <a:ext cx="4932040" cy="707886"/>
          </a:xfrm>
          <a:prstGeom prst="rect">
            <a:avLst/>
          </a:prstGeom>
          <a:noFill/>
        </p:spPr>
        <p:txBody>
          <a:bodyPr wrap="square" rtlCol="0">
            <a:spAutoFit/>
          </a:bodyPr>
          <a:lstStyle/>
          <a:p>
            <a:pPr algn="ctr"/>
            <a:r>
              <a:rPr lang="ru-RU" sz="2000" dirty="0">
                <a:solidFill>
                  <a:srgbClr val="FF9933"/>
                </a:solidFill>
                <a:latin typeface="Times New Roman" panose="02020603050405020304" pitchFamily="18" charset="0"/>
                <a:cs typeface="Times New Roman" panose="02020603050405020304" pitchFamily="18" charset="0"/>
              </a:rPr>
              <a:t>Непрограммные направления деятельности (условно утверждаемые расходы)</a:t>
            </a:r>
          </a:p>
        </p:txBody>
      </p:sp>
      <p:sp>
        <p:nvSpPr>
          <p:cNvPr id="11" name="TextBox 10"/>
          <p:cNvSpPr txBox="1"/>
          <p:nvPr/>
        </p:nvSpPr>
        <p:spPr>
          <a:xfrm>
            <a:off x="6300192" y="1124744"/>
            <a:ext cx="184731" cy="369332"/>
          </a:xfrm>
          <a:prstGeom prst="rect">
            <a:avLst/>
          </a:prstGeom>
          <a:noFill/>
        </p:spPr>
        <p:txBody>
          <a:bodyPr wrap="none" rtlCol="0">
            <a:spAutoFit/>
          </a:bodyPr>
          <a:lstStyle/>
          <a:p>
            <a:endParaRPr lang="ru-RU" dirty="0"/>
          </a:p>
        </p:txBody>
      </p:sp>
      <p:sp>
        <p:nvSpPr>
          <p:cNvPr id="2" name="TextBox 1"/>
          <p:cNvSpPr txBox="1"/>
          <p:nvPr/>
        </p:nvSpPr>
        <p:spPr>
          <a:xfrm>
            <a:off x="143508" y="1309410"/>
            <a:ext cx="8856984" cy="427809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Общий объем условно утверждаемых расходов составляет: </a:t>
            </a:r>
          </a:p>
          <a:p>
            <a:pPr algn="ctr"/>
            <a:r>
              <a:rPr lang="ru-RU" dirty="0">
                <a:latin typeface="Times New Roman" panose="02020603050405020304" pitchFamily="18" charset="0"/>
                <a:cs typeface="Times New Roman" panose="02020603050405020304" pitchFamily="18" charset="0"/>
              </a:rPr>
              <a:t>на 2026 год – 0,00000 тыс.руб. </a:t>
            </a:r>
          </a:p>
          <a:p>
            <a:pPr algn="ctr"/>
            <a:r>
              <a:rPr lang="ru-RU" dirty="0">
                <a:latin typeface="Times New Roman" panose="02020603050405020304" pitchFamily="18" charset="0"/>
                <a:cs typeface="Times New Roman" panose="02020603050405020304" pitchFamily="18" charset="0"/>
              </a:rPr>
              <a:t>на 2027 год – 22 980,40372 тыс. руб., </a:t>
            </a:r>
          </a:p>
          <a:p>
            <a:pPr algn="ctr"/>
            <a:r>
              <a:rPr lang="ru-RU" dirty="0">
                <a:latin typeface="Times New Roman" panose="02020603050405020304" pitchFamily="18" charset="0"/>
                <a:cs typeface="Times New Roman" panose="02020603050405020304" pitchFamily="18" charset="0"/>
              </a:rPr>
              <a:t>на 2028 год – 64 103,81987 тыс. руб.</a:t>
            </a:r>
          </a:p>
          <a:p>
            <a:pPr algn="just"/>
            <a:r>
              <a:rPr lang="ru-RU" dirty="0">
                <a:latin typeface="Times New Roman" panose="02020603050405020304" pitchFamily="18" charset="0"/>
                <a:cs typeface="Times New Roman" panose="02020603050405020304" pitchFamily="18" charset="0"/>
              </a:rPr>
              <a:t>Условно утверждаемые расходы — это бюджетные ассигнования, которые не распределены по конкретным статьям в течение планового периода и не могут быть потрачены без дополнительного решения. Они представляют собой резерв для финансирования мероприятий, которые еще не получили точного распределения, но, тем не менее, утверждены на законодательном уровне, например, в законе о бюджете на следующий год. Их можно использовать при необходимости для финансирования определенных нужд, которые не были детально прописаны при первоначальном утверждении бюджета. По сути, это своего рода «резервный фонд» в бюджете. Он используется для покрытия различных расходов, которые могут возникнуть в ходе исполнения бюджета.</a:t>
            </a:r>
          </a:p>
          <a:p>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0738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Tester\Desktop\Бренд символы\фон.png"/>
          <p:cNvPicPr>
            <a:picLocks noChangeAspect="1" noChangeArrowheads="1"/>
          </p:cNvPicPr>
          <p:nvPr/>
        </p:nvPicPr>
        <p:blipFill>
          <a:blip r:embed="rId2"/>
          <a:srcRect/>
          <a:stretch>
            <a:fillRect/>
          </a:stretch>
        </p:blipFill>
        <p:spPr bwMode="auto">
          <a:xfrm>
            <a:off x="0" y="0"/>
            <a:ext cx="9144000" cy="5493976"/>
          </a:xfrm>
          <a:prstGeom prst="rect">
            <a:avLst/>
          </a:prstGeom>
          <a:noFill/>
        </p:spPr>
      </p:pic>
      <p:pic>
        <p:nvPicPr>
          <p:cNvPr id="4098" name="Picture 2" descr="C:\Users\Tester\Desktop\Бренд символы\Салым с тарелкой.png"/>
          <p:cNvPicPr>
            <a:picLocks noChangeAspect="1" noChangeArrowheads="1"/>
          </p:cNvPicPr>
          <p:nvPr/>
        </p:nvPicPr>
        <p:blipFill>
          <a:blip r:embed="rId3"/>
          <a:srcRect/>
          <a:stretch>
            <a:fillRect/>
          </a:stretch>
        </p:blipFill>
        <p:spPr bwMode="auto">
          <a:xfrm>
            <a:off x="-23842" y="3786190"/>
            <a:ext cx="9167842" cy="3071810"/>
          </a:xfrm>
          <a:prstGeom prst="rect">
            <a:avLst/>
          </a:prstGeom>
          <a:noFill/>
        </p:spPr>
      </p:pic>
      <p:sp>
        <p:nvSpPr>
          <p:cNvPr id="5" name="Rectangle 7"/>
          <p:cNvSpPr>
            <a:spLocks noGrp="1" noChangeArrowheads="1"/>
          </p:cNvSpPr>
          <p:nvPr/>
        </p:nvSpPr>
        <p:spPr bwMode="auto">
          <a:xfrm>
            <a:off x="827584" y="1214424"/>
            <a:ext cx="7173416" cy="245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347345" indent="-347345" algn="ctr" eaLnBrk="0" fontAlgn="base" hangingPunct="0">
              <a:spcBef>
                <a:spcPts val="865"/>
              </a:spcBef>
            </a:pPr>
            <a:r>
              <a:rPr lang="ru-RU" sz="6600" b="1" dirty="0">
                <a:solidFill>
                  <a:srgbClr val="E28B0C"/>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Спасибо за внимание!</a:t>
            </a:r>
            <a:endParaRPr lang="ru-RU" sz="6600" dirty="0">
              <a:solidFill>
                <a:srgbClr val="E28B0C"/>
              </a:solidFill>
              <a:effectLst>
                <a:outerShdw blurRad="38100" dist="38100" dir="2700000" algn="tl">
                  <a:srgbClr val="000000">
                    <a:alpha val="43137"/>
                  </a:srgbClr>
                </a:outerShdw>
              </a:effectLst>
              <a:latin typeface="Times New Roman" pitchFamily="18" charset="0"/>
              <a:ea typeface="Times New Roman"/>
              <a:cs typeface="Times New Roman" pitchFamily="18" charset="0"/>
            </a:endParaRPr>
          </a:p>
        </p:txBody>
      </p:sp>
      <p:sp>
        <p:nvSpPr>
          <p:cNvPr id="2" name="Номер слайда 1"/>
          <p:cNvSpPr>
            <a:spLocks noGrp="1"/>
          </p:cNvSpPr>
          <p:nvPr>
            <p:ph type="sldNum" sz="quarter" idx="12"/>
          </p:nvPr>
        </p:nvSpPr>
        <p:spPr/>
        <p:txBody>
          <a:bodyPr/>
          <a:lstStyle/>
          <a:p>
            <a:fld id="{B19B0651-EE4F-4900-A07F-96A6BFA9D0F0}" type="slidenum">
              <a:rPr lang="ru-RU" smtClean="0"/>
              <a:pPr/>
              <a:t>26</a:t>
            </a:fld>
            <a:endParaRPr lang="ru-RU" dirty="0"/>
          </a:p>
        </p:txBody>
      </p:sp>
    </p:spTree>
    <p:extLst>
      <p:ext uri="{BB962C8B-B14F-4D97-AF65-F5344CB8AC3E}">
        <p14:creationId xmlns:p14="http://schemas.microsoft.com/office/powerpoint/2010/main" val="423904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Tester\Desktop\Бренд символы\Салым слева.png"/>
          <p:cNvPicPr>
            <a:picLocks noChangeAspect="1" noChangeArrowheads="1"/>
          </p:cNvPicPr>
          <p:nvPr/>
        </p:nvPicPr>
        <p:blipFill>
          <a:blip r:embed="rId2"/>
          <a:srcRect/>
          <a:stretch>
            <a:fillRect/>
          </a:stretch>
        </p:blipFill>
        <p:spPr bwMode="auto">
          <a:xfrm>
            <a:off x="0" y="0"/>
            <a:ext cx="9144000" cy="1110472"/>
          </a:xfrm>
          <a:prstGeom prst="rect">
            <a:avLst/>
          </a:prstGeom>
          <a:noFill/>
        </p:spPr>
      </p:pic>
      <p:pic>
        <p:nvPicPr>
          <p:cNvPr id="8" name="Picture 2" descr="C:\Users\YakovlevaAV\Desktop\-13-1024.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6093296"/>
            <a:ext cx="9144001" cy="968919"/>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idx="1"/>
          </p:nvPr>
        </p:nvSpPr>
        <p:spPr>
          <a:xfrm>
            <a:off x="107504" y="1110472"/>
            <a:ext cx="8928992" cy="648071"/>
          </a:xfrm>
        </p:spPr>
        <p:txBody>
          <a:bodyPr>
            <a:noAutofit/>
          </a:bodyPr>
          <a:lstStyle/>
          <a:p>
            <a:pPr marL="0" indent="0">
              <a:buNone/>
            </a:pPr>
            <a:r>
              <a:rPr lang="ru-RU" sz="1400" b="1" dirty="0">
                <a:solidFill>
                  <a:srgbClr val="0070C0"/>
                </a:solidFill>
              </a:rPr>
              <a:t>	</a:t>
            </a:r>
            <a:r>
              <a:rPr lang="ru-RU" sz="1600" b="1" dirty="0">
                <a:solidFill>
                  <a:srgbClr val="2C8EA0"/>
                </a:solidFill>
              </a:rPr>
              <a:t>Бюджетный процесс – 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p:txBody>
      </p:sp>
      <p:sp>
        <p:nvSpPr>
          <p:cNvPr id="3" name="Номер слайда 2"/>
          <p:cNvSpPr>
            <a:spLocks noGrp="1"/>
          </p:cNvSpPr>
          <p:nvPr>
            <p:ph type="sldNum" sz="quarter" idx="12"/>
          </p:nvPr>
        </p:nvSpPr>
        <p:spPr/>
        <p:txBody>
          <a:bodyPr/>
          <a:lstStyle/>
          <a:p>
            <a:fld id="{B19B0651-EE4F-4900-A07F-96A6BFA9D0F0}" type="slidenum">
              <a:rPr lang="ru-RU" smtClean="0"/>
              <a:pPr/>
              <a:t>3</a:t>
            </a:fld>
            <a:endParaRPr lang="ru-RU"/>
          </a:p>
        </p:txBody>
      </p:sp>
      <p:graphicFrame>
        <p:nvGraphicFramePr>
          <p:cNvPr id="11" name="Схема 10"/>
          <p:cNvGraphicFramePr/>
          <p:nvPr>
            <p:extLst>
              <p:ext uri="{D42A27DB-BD31-4B8C-83A1-F6EECF244321}">
                <p14:modId xmlns:p14="http://schemas.microsoft.com/office/powerpoint/2010/main" val="1323197209"/>
              </p:ext>
            </p:extLst>
          </p:nvPr>
        </p:nvGraphicFramePr>
        <p:xfrm>
          <a:off x="251520" y="1844824"/>
          <a:ext cx="8868136"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Объект 5"/>
          <p:cNvSpPr txBox="1">
            <a:spLocks/>
          </p:cNvSpPr>
          <p:nvPr/>
        </p:nvSpPr>
        <p:spPr>
          <a:xfrm>
            <a:off x="4932040" y="260648"/>
            <a:ext cx="4032448" cy="7200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b="1" dirty="0">
                <a:solidFill>
                  <a:srgbClr val="CCFFFF"/>
                </a:solidFill>
                <a:effectLst>
                  <a:outerShdw blurRad="38100" dist="38100" dir="2700000" algn="tl">
                    <a:srgbClr val="000000">
                      <a:alpha val="43137"/>
                    </a:srgbClr>
                  </a:outerShdw>
                </a:effectLst>
              </a:rPr>
              <a:t>Бюджетный</a:t>
            </a:r>
            <a:r>
              <a:rPr lang="ru-RU" b="1" dirty="0">
                <a:solidFill>
                  <a:srgbClr val="B2DCDB"/>
                </a:solidFill>
                <a:effectLst>
                  <a:outerShdw blurRad="38100" dist="38100" dir="2700000" algn="tl">
                    <a:srgbClr val="000000">
                      <a:alpha val="43137"/>
                    </a:srgbClr>
                  </a:outerShdw>
                </a:effectLst>
              </a:rPr>
              <a:t> </a:t>
            </a:r>
            <a:r>
              <a:rPr lang="ru-RU" b="1" dirty="0">
                <a:solidFill>
                  <a:srgbClr val="CCFFFF"/>
                </a:solidFill>
                <a:effectLst>
                  <a:outerShdw blurRad="38100" dist="38100" dir="2700000" algn="tl">
                    <a:srgbClr val="000000">
                      <a:alpha val="43137"/>
                    </a:srgbClr>
                  </a:outerShdw>
                </a:effectLst>
              </a:rPr>
              <a:t>процесс</a:t>
            </a:r>
          </a:p>
        </p:txBody>
      </p:sp>
      <p:pic>
        <p:nvPicPr>
          <p:cNvPr id="12" name="Picture 8" descr="C:\Users\Tester\Desktop\Бренд символы\патерны елки.png"/>
          <p:cNvPicPr>
            <a:picLocks noChangeAspect="1" noChangeArrowheads="1"/>
          </p:cNvPicPr>
          <p:nvPr/>
        </p:nvPicPr>
        <p:blipFill>
          <a:blip r:embed="rId9"/>
          <a:srcRect/>
          <a:stretch>
            <a:fillRect/>
          </a:stretch>
        </p:blipFill>
        <p:spPr bwMode="auto">
          <a:xfrm>
            <a:off x="-1" y="6093296"/>
            <a:ext cx="9144001" cy="968919"/>
          </a:xfrm>
          <a:prstGeom prst="rect">
            <a:avLst/>
          </a:prstGeom>
          <a:noFill/>
        </p:spPr>
      </p:pic>
      <p:graphicFrame>
        <p:nvGraphicFramePr>
          <p:cNvPr id="13" name="Схема 12"/>
          <p:cNvGraphicFramePr/>
          <p:nvPr>
            <p:extLst>
              <p:ext uri="{D42A27DB-BD31-4B8C-83A1-F6EECF244321}">
                <p14:modId xmlns:p14="http://schemas.microsoft.com/office/powerpoint/2010/main" val="584690212"/>
              </p:ext>
            </p:extLst>
          </p:nvPr>
        </p:nvGraphicFramePr>
        <p:xfrm>
          <a:off x="539552" y="1830551"/>
          <a:ext cx="8074903" cy="426274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70005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Tester\Desktop\Бренд символы\Салым слева.png"/>
          <p:cNvPicPr>
            <a:picLocks noChangeAspect="1" noChangeArrowheads="1"/>
          </p:cNvPicPr>
          <p:nvPr/>
        </p:nvPicPr>
        <p:blipFill>
          <a:blip r:embed="rId2"/>
          <a:srcRect/>
          <a:stretch>
            <a:fillRect/>
          </a:stretch>
        </p:blipFill>
        <p:spPr bwMode="auto">
          <a:xfrm>
            <a:off x="0" y="0"/>
            <a:ext cx="9144000" cy="1110472"/>
          </a:xfrm>
          <a:prstGeom prst="rect">
            <a:avLst/>
          </a:prstGeom>
          <a:noFill/>
        </p:spPr>
      </p:pic>
      <p:pic>
        <p:nvPicPr>
          <p:cNvPr id="8" name="Picture 2" descr="C:\Users\YakovlevaAV\Desktop\-13-1024.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5357826"/>
            <a:ext cx="9144001" cy="1704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Tester\Desktop\Бренд символы\патерны елки.png"/>
          <p:cNvPicPr>
            <a:picLocks noChangeAspect="1" noChangeArrowheads="1"/>
          </p:cNvPicPr>
          <p:nvPr/>
        </p:nvPicPr>
        <p:blipFill>
          <a:blip r:embed="rId4"/>
          <a:srcRect/>
          <a:stretch>
            <a:fillRect/>
          </a:stretch>
        </p:blipFill>
        <p:spPr bwMode="auto">
          <a:xfrm>
            <a:off x="10656" y="6297998"/>
            <a:ext cx="9144001" cy="752894"/>
          </a:xfrm>
          <a:prstGeom prst="rect">
            <a:avLst/>
          </a:prstGeom>
          <a:noFill/>
        </p:spPr>
      </p:pic>
      <p:sp>
        <p:nvSpPr>
          <p:cNvPr id="3" name="Номер слайда 2"/>
          <p:cNvSpPr>
            <a:spLocks noGrp="1"/>
          </p:cNvSpPr>
          <p:nvPr>
            <p:ph type="sldNum" sz="quarter" idx="12"/>
          </p:nvPr>
        </p:nvSpPr>
        <p:spPr>
          <a:xfrm>
            <a:off x="7010400" y="6685767"/>
            <a:ext cx="2133600" cy="365125"/>
          </a:xfrm>
        </p:spPr>
        <p:txBody>
          <a:bodyPr/>
          <a:lstStyle/>
          <a:p>
            <a:fld id="{B19B0651-EE4F-4900-A07F-96A6BFA9D0F0}" type="slidenum">
              <a:rPr lang="ru-RU" smtClean="0"/>
              <a:pPr/>
              <a:t>4</a:t>
            </a:fld>
            <a:endParaRPr lang="ru-RU" dirty="0"/>
          </a:p>
        </p:txBody>
      </p:sp>
      <p:sp>
        <p:nvSpPr>
          <p:cNvPr id="12" name="Объект 5"/>
          <p:cNvSpPr txBox="1">
            <a:spLocks/>
          </p:cNvSpPr>
          <p:nvPr/>
        </p:nvSpPr>
        <p:spPr>
          <a:xfrm>
            <a:off x="4419961" y="404726"/>
            <a:ext cx="4724039" cy="6343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2900" b="1" dirty="0">
                <a:solidFill>
                  <a:srgbClr val="CCECFF"/>
                </a:solidFill>
                <a:effectLst>
                  <a:outerShdw blurRad="38100" dist="38100" dir="2700000" algn="tl">
                    <a:srgbClr val="000000">
                      <a:alpha val="43137"/>
                    </a:srgbClr>
                  </a:outerShdw>
                </a:effectLst>
              </a:rPr>
              <a:t>Налоговая политика</a:t>
            </a:r>
          </a:p>
        </p:txBody>
      </p:sp>
      <p:graphicFrame>
        <p:nvGraphicFramePr>
          <p:cNvPr id="5" name="Схема 4"/>
          <p:cNvGraphicFramePr/>
          <p:nvPr>
            <p:extLst>
              <p:ext uri="{D42A27DB-BD31-4B8C-83A1-F6EECF244321}">
                <p14:modId xmlns:p14="http://schemas.microsoft.com/office/powerpoint/2010/main" val="2016636033"/>
              </p:ext>
            </p:extLst>
          </p:nvPr>
        </p:nvGraphicFramePr>
        <p:xfrm>
          <a:off x="179512" y="1110472"/>
          <a:ext cx="4240449" cy="27791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Схема 5"/>
          <p:cNvGraphicFramePr/>
          <p:nvPr>
            <p:extLst>
              <p:ext uri="{D42A27DB-BD31-4B8C-83A1-F6EECF244321}">
                <p14:modId xmlns:p14="http://schemas.microsoft.com/office/powerpoint/2010/main" val="607402884"/>
              </p:ext>
            </p:extLst>
          </p:nvPr>
        </p:nvGraphicFramePr>
        <p:xfrm>
          <a:off x="1547664" y="2420888"/>
          <a:ext cx="7392144" cy="41388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26" name="Picture 2" descr="Picture background"/>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72585" y="1120802"/>
            <a:ext cx="3071415" cy="17222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25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Tester\Desktop\Бренд символы\Салым слева.png"/>
          <p:cNvPicPr>
            <a:picLocks noChangeAspect="1" noChangeArrowheads="1"/>
          </p:cNvPicPr>
          <p:nvPr/>
        </p:nvPicPr>
        <p:blipFill>
          <a:blip r:embed="rId2"/>
          <a:srcRect/>
          <a:stretch>
            <a:fillRect/>
          </a:stretch>
        </p:blipFill>
        <p:spPr bwMode="auto">
          <a:xfrm>
            <a:off x="0" y="0"/>
            <a:ext cx="9144000" cy="1110472"/>
          </a:xfrm>
          <a:prstGeom prst="rect">
            <a:avLst/>
          </a:prstGeom>
          <a:noFill/>
        </p:spPr>
      </p:pic>
      <p:pic>
        <p:nvPicPr>
          <p:cNvPr id="8" name="Picture 2" descr="C:\Users\YakovlevaAV\Desktop\-13-1024.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4004064"/>
            <a:ext cx="9144001" cy="30581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Tester\Desktop\Бренд символы\патерны елки.png"/>
          <p:cNvPicPr>
            <a:picLocks noChangeAspect="1" noChangeArrowheads="1"/>
          </p:cNvPicPr>
          <p:nvPr/>
        </p:nvPicPr>
        <p:blipFill>
          <a:blip r:embed="rId4"/>
          <a:srcRect/>
          <a:stretch>
            <a:fillRect/>
          </a:stretch>
        </p:blipFill>
        <p:spPr bwMode="auto">
          <a:xfrm>
            <a:off x="-1" y="6309320"/>
            <a:ext cx="9144001" cy="752894"/>
          </a:xfrm>
          <a:prstGeom prst="rect">
            <a:avLst/>
          </a:prstGeom>
          <a:noFill/>
        </p:spPr>
      </p:pic>
      <p:sp>
        <p:nvSpPr>
          <p:cNvPr id="3" name="Номер слайда 2"/>
          <p:cNvSpPr>
            <a:spLocks noGrp="1"/>
          </p:cNvSpPr>
          <p:nvPr>
            <p:ph type="sldNum" sz="quarter" idx="12"/>
          </p:nvPr>
        </p:nvSpPr>
        <p:spPr>
          <a:xfrm>
            <a:off x="6978393" y="6685767"/>
            <a:ext cx="2133600" cy="365125"/>
          </a:xfrm>
        </p:spPr>
        <p:txBody>
          <a:bodyPr/>
          <a:lstStyle/>
          <a:p>
            <a:fld id="{B19B0651-EE4F-4900-A07F-96A6BFA9D0F0}" type="slidenum">
              <a:rPr lang="ru-RU" smtClean="0"/>
              <a:pPr/>
              <a:t>5</a:t>
            </a:fld>
            <a:endParaRPr lang="ru-RU" dirty="0"/>
          </a:p>
        </p:txBody>
      </p:sp>
      <p:sp>
        <p:nvSpPr>
          <p:cNvPr id="12" name="Объект 5"/>
          <p:cNvSpPr txBox="1">
            <a:spLocks/>
          </p:cNvSpPr>
          <p:nvPr/>
        </p:nvSpPr>
        <p:spPr>
          <a:xfrm>
            <a:off x="4172813" y="238046"/>
            <a:ext cx="5004048" cy="6343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b="1" dirty="0">
                <a:solidFill>
                  <a:srgbClr val="CCECFF"/>
                </a:solidFill>
                <a:effectLst>
                  <a:outerShdw blurRad="38100" dist="38100" dir="2700000" algn="tl">
                    <a:srgbClr val="000000">
                      <a:alpha val="43137"/>
                    </a:srgbClr>
                  </a:outerShdw>
                </a:effectLst>
              </a:rPr>
              <a:t>Бюджетная политика</a:t>
            </a:r>
          </a:p>
        </p:txBody>
      </p:sp>
      <p:graphicFrame>
        <p:nvGraphicFramePr>
          <p:cNvPr id="5" name="Схема 4"/>
          <p:cNvGraphicFramePr/>
          <p:nvPr>
            <p:extLst>
              <p:ext uri="{D42A27DB-BD31-4B8C-83A1-F6EECF244321}">
                <p14:modId xmlns:p14="http://schemas.microsoft.com/office/powerpoint/2010/main" val="2968102855"/>
              </p:ext>
            </p:extLst>
          </p:nvPr>
        </p:nvGraphicFramePr>
        <p:xfrm>
          <a:off x="251520" y="1397000"/>
          <a:ext cx="8712968" cy="47683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3618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Tester\Desktop\Бренд символы\Салым слева.png"/>
          <p:cNvPicPr>
            <a:picLocks noChangeAspect="1" noChangeArrowheads="1"/>
          </p:cNvPicPr>
          <p:nvPr/>
        </p:nvPicPr>
        <p:blipFill>
          <a:blip r:embed="rId2"/>
          <a:srcRect/>
          <a:stretch>
            <a:fillRect/>
          </a:stretch>
        </p:blipFill>
        <p:spPr bwMode="auto">
          <a:xfrm>
            <a:off x="0" y="0"/>
            <a:ext cx="9144000" cy="1110472"/>
          </a:xfrm>
          <a:prstGeom prst="rect">
            <a:avLst/>
          </a:prstGeom>
          <a:noFill/>
        </p:spPr>
      </p:pic>
      <p:sp>
        <p:nvSpPr>
          <p:cNvPr id="2" name="TextBox 1"/>
          <p:cNvSpPr txBox="1"/>
          <p:nvPr/>
        </p:nvSpPr>
        <p:spPr>
          <a:xfrm>
            <a:off x="179512" y="1066002"/>
            <a:ext cx="8964488" cy="492443"/>
          </a:xfrm>
          <a:prstGeom prst="rect">
            <a:avLst/>
          </a:prstGeom>
          <a:noFill/>
        </p:spPr>
        <p:txBody>
          <a:bodyPr wrap="square" rtlCol="0">
            <a:spAutoFit/>
          </a:bodyPr>
          <a:lstStyle/>
          <a:p>
            <a:r>
              <a:rPr lang="ru" sz="1400" b="1" spc="-50" dirty="0">
                <a:solidFill>
                  <a:srgbClr val="008080"/>
                </a:solidFill>
              </a:rPr>
              <a:t>Бюджет </a:t>
            </a:r>
            <a:r>
              <a:rPr lang="ru" sz="1200" b="1" spc="-50" dirty="0"/>
              <a:t>- </a:t>
            </a:r>
            <a:r>
              <a:rPr lang="ru" sz="1200" b="1" dirty="0"/>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p:txBody>
      </p:sp>
      <p:pic>
        <p:nvPicPr>
          <p:cNvPr id="10" name="Picture 8" descr="C:\Users\Tester\Desktop\Бренд символы\патерны елки.png"/>
          <p:cNvPicPr>
            <a:picLocks noChangeAspect="1" noChangeArrowheads="1"/>
          </p:cNvPicPr>
          <p:nvPr/>
        </p:nvPicPr>
        <p:blipFill>
          <a:blip r:embed="rId3"/>
          <a:srcRect/>
          <a:stretch>
            <a:fillRect/>
          </a:stretch>
        </p:blipFill>
        <p:spPr bwMode="auto">
          <a:xfrm>
            <a:off x="-1" y="6210020"/>
            <a:ext cx="9144001" cy="852194"/>
          </a:xfrm>
          <a:prstGeom prst="rect">
            <a:avLst/>
          </a:prstGeom>
          <a:noFill/>
        </p:spPr>
      </p:pic>
      <p:sp>
        <p:nvSpPr>
          <p:cNvPr id="3" name="Номер слайда 2"/>
          <p:cNvSpPr>
            <a:spLocks noGrp="1"/>
          </p:cNvSpPr>
          <p:nvPr>
            <p:ph type="sldNum" sz="quarter" idx="12"/>
          </p:nvPr>
        </p:nvSpPr>
        <p:spPr>
          <a:xfrm>
            <a:off x="7010198" y="6675437"/>
            <a:ext cx="2133600" cy="365125"/>
          </a:xfrm>
        </p:spPr>
        <p:txBody>
          <a:bodyPr/>
          <a:lstStyle/>
          <a:p>
            <a:fld id="{B19B0651-EE4F-4900-A07F-96A6BFA9D0F0}" type="slidenum">
              <a:rPr lang="ru-RU" smtClean="0"/>
              <a:pPr/>
              <a:t>6</a:t>
            </a:fld>
            <a:endParaRPr lang="ru-RU" dirty="0"/>
          </a:p>
        </p:txBody>
      </p:sp>
      <p:sp>
        <p:nvSpPr>
          <p:cNvPr id="12" name="Объект 5"/>
          <p:cNvSpPr txBox="1">
            <a:spLocks/>
          </p:cNvSpPr>
          <p:nvPr/>
        </p:nvSpPr>
        <p:spPr>
          <a:xfrm>
            <a:off x="4388768" y="0"/>
            <a:ext cx="4755976" cy="1110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2000" b="1" dirty="0">
                <a:solidFill>
                  <a:srgbClr val="CCECFF"/>
                </a:solidFill>
                <a:effectLst>
                  <a:outerShdw blurRad="38100" dist="38100" dir="2700000" algn="tl">
                    <a:srgbClr val="000000">
                      <a:alpha val="43137"/>
                    </a:srgbClr>
                  </a:outerShdw>
                </a:effectLst>
              </a:rPr>
              <a:t>Основные параметры бюджета </a:t>
            </a:r>
          </a:p>
          <a:p>
            <a:pPr marL="0" indent="0" algn="ctr">
              <a:buFont typeface="Arial" pitchFamily="34" charset="0"/>
              <a:buNone/>
            </a:pPr>
            <a:r>
              <a:rPr lang="ru-RU" sz="2000" b="1" dirty="0">
                <a:solidFill>
                  <a:srgbClr val="CCECFF"/>
                </a:solidFill>
                <a:effectLst>
                  <a:outerShdw blurRad="38100" dist="38100" dir="2700000" algn="tl">
                    <a:srgbClr val="000000">
                      <a:alpha val="43137"/>
                    </a:srgbClr>
                  </a:outerShdw>
                </a:effectLst>
              </a:rPr>
              <a:t>на 2026 год и </a:t>
            </a:r>
          </a:p>
          <a:p>
            <a:pPr marL="0" indent="0" algn="ctr">
              <a:buFont typeface="Arial" pitchFamily="34" charset="0"/>
              <a:buNone/>
            </a:pPr>
            <a:r>
              <a:rPr lang="ru-RU" sz="2000" b="1" dirty="0">
                <a:solidFill>
                  <a:srgbClr val="CCECFF"/>
                </a:solidFill>
                <a:effectLst>
                  <a:outerShdw blurRad="38100" dist="38100" dir="2700000" algn="tl">
                    <a:srgbClr val="000000">
                      <a:alpha val="43137"/>
                    </a:srgbClr>
                  </a:outerShdw>
                </a:effectLst>
              </a:rPr>
              <a:t>плановый период 2027 и 2028 годов</a:t>
            </a:r>
          </a:p>
        </p:txBody>
      </p:sp>
      <p:graphicFrame>
        <p:nvGraphicFramePr>
          <p:cNvPr id="4" name="Таблица 3"/>
          <p:cNvGraphicFramePr>
            <a:graphicFrameLocks noGrp="1"/>
          </p:cNvGraphicFramePr>
          <p:nvPr>
            <p:extLst>
              <p:ext uri="{D42A27DB-BD31-4B8C-83A1-F6EECF244321}">
                <p14:modId xmlns:p14="http://schemas.microsoft.com/office/powerpoint/2010/main" val="3078949214"/>
              </p:ext>
            </p:extLst>
          </p:nvPr>
        </p:nvGraphicFramePr>
        <p:xfrm>
          <a:off x="323528" y="1712333"/>
          <a:ext cx="8496944" cy="1998479"/>
        </p:xfrm>
        <a:graphic>
          <a:graphicData uri="http://schemas.openxmlformats.org/drawingml/2006/table">
            <a:tbl>
              <a:tblPr firstRow="1" bandRow="1">
                <a:tableStyleId>{5C22544A-7EE6-4342-B048-85BDC9FD1C3A}</a:tableStyleId>
              </a:tblPr>
              <a:tblGrid>
                <a:gridCol w="2007375">
                  <a:extLst>
                    <a:ext uri="{9D8B030D-6E8A-4147-A177-3AD203B41FA5}">
                      <a16:colId xmlns:a16="http://schemas.microsoft.com/office/drawing/2014/main" val="20000"/>
                    </a:ext>
                  </a:extLst>
                </a:gridCol>
                <a:gridCol w="1204425">
                  <a:extLst>
                    <a:ext uri="{9D8B030D-6E8A-4147-A177-3AD203B41FA5}">
                      <a16:colId xmlns:a16="http://schemas.microsoft.com/office/drawing/2014/main" val="20001"/>
                    </a:ext>
                  </a:extLst>
                </a:gridCol>
                <a:gridCol w="1204425">
                  <a:extLst>
                    <a:ext uri="{9D8B030D-6E8A-4147-A177-3AD203B41FA5}">
                      <a16:colId xmlns:a16="http://schemas.microsoft.com/office/drawing/2014/main" val="20002"/>
                    </a:ext>
                  </a:extLst>
                </a:gridCol>
                <a:gridCol w="1405163">
                  <a:extLst>
                    <a:ext uri="{9D8B030D-6E8A-4147-A177-3AD203B41FA5}">
                      <a16:colId xmlns:a16="http://schemas.microsoft.com/office/drawing/2014/main" val="20003"/>
                    </a:ext>
                  </a:extLst>
                </a:gridCol>
                <a:gridCol w="1405163">
                  <a:extLst>
                    <a:ext uri="{9D8B030D-6E8A-4147-A177-3AD203B41FA5}">
                      <a16:colId xmlns:a16="http://schemas.microsoft.com/office/drawing/2014/main" val="20004"/>
                    </a:ext>
                  </a:extLst>
                </a:gridCol>
                <a:gridCol w="1270393">
                  <a:extLst>
                    <a:ext uri="{9D8B030D-6E8A-4147-A177-3AD203B41FA5}">
                      <a16:colId xmlns:a16="http://schemas.microsoft.com/office/drawing/2014/main" val="20005"/>
                    </a:ext>
                  </a:extLst>
                </a:gridCol>
              </a:tblGrid>
              <a:tr h="395819">
                <a:tc rowSpan="2">
                  <a:txBody>
                    <a:bodyPr/>
                    <a:lstStyle/>
                    <a:p>
                      <a:pPr algn="ctr">
                        <a:lnSpc>
                          <a:spcPct val="115000"/>
                        </a:lnSpc>
                        <a:spcAft>
                          <a:spcPts val="0"/>
                        </a:spcAft>
                      </a:pPr>
                      <a:r>
                        <a:rPr lang="ru-RU" sz="1100" b="1" dirty="0">
                          <a:effectLst/>
                          <a:latin typeface="Calibri"/>
                          <a:ea typeface="Calibri"/>
                          <a:cs typeface="Times New Roman"/>
                        </a:rPr>
                        <a:t>Показатель</a:t>
                      </a:r>
                    </a:p>
                  </a:txBody>
                  <a:tcPr marL="68580" marR="68580" marT="0" marB="0" anchor="ctr"/>
                </a:tc>
                <a:tc rowSpan="2">
                  <a:txBody>
                    <a:bodyPr/>
                    <a:lstStyle/>
                    <a:p>
                      <a:pPr algn="ctr">
                        <a:lnSpc>
                          <a:spcPct val="115000"/>
                        </a:lnSpc>
                        <a:spcAft>
                          <a:spcPts val="0"/>
                        </a:spcAft>
                      </a:pPr>
                      <a:r>
                        <a:rPr lang="ru-RU" sz="1100" b="1" dirty="0">
                          <a:effectLst/>
                          <a:latin typeface="Calibri"/>
                          <a:ea typeface="Calibri"/>
                          <a:cs typeface="Times New Roman"/>
                        </a:rPr>
                        <a:t>2024 год</a:t>
                      </a:r>
                      <a:r>
                        <a:rPr lang="ru-RU" sz="1100" b="1" baseline="0" dirty="0">
                          <a:effectLst/>
                          <a:latin typeface="Calibri"/>
                          <a:ea typeface="Calibri"/>
                          <a:cs typeface="Times New Roman"/>
                        </a:rPr>
                        <a:t> </a:t>
                      </a:r>
                      <a:r>
                        <a:rPr lang="ru-RU" sz="1100" b="1" dirty="0">
                          <a:effectLst/>
                          <a:latin typeface="Calibri"/>
                          <a:ea typeface="Calibri"/>
                          <a:cs typeface="Times New Roman"/>
                        </a:rPr>
                        <a:t>(отчет)</a:t>
                      </a:r>
                    </a:p>
                  </a:txBody>
                  <a:tcPr marL="68580" marR="68580" marT="0" marB="0" anchor="ctr"/>
                </a:tc>
                <a:tc rowSpan="2">
                  <a:txBody>
                    <a:bodyPr/>
                    <a:lstStyle/>
                    <a:p>
                      <a:pPr algn="ctr">
                        <a:lnSpc>
                          <a:spcPct val="115000"/>
                        </a:lnSpc>
                        <a:spcAft>
                          <a:spcPts val="0"/>
                        </a:spcAft>
                      </a:pPr>
                      <a:r>
                        <a:rPr lang="ru-RU" sz="1100" b="1" dirty="0">
                          <a:effectLst/>
                          <a:latin typeface="Calibri"/>
                          <a:ea typeface="Calibri"/>
                          <a:cs typeface="Times New Roman"/>
                        </a:rPr>
                        <a:t>2025 год (оценка)</a:t>
                      </a:r>
                    </a:p>
                  </a:txBody>
                  <a:tcPr marL="68580" marR="68580" marT="0" marB="0" anchor="ctr"/>
                </a:tc>
                <a:tc gridSpan="3">
                  <a:txBody>
                    <a:bodyPr/>
                    <a:lstStyle/>
                    <a:p>
                      <a:pPr algn="ctr">
                        <a:lnSpc>
                          <a:spcPct val="115000"/>
                        </a:lnSpc>
                        <a:spcAft>
                          <a:spcPts val="0"/>
                        </a:spcAft>
                      </a:pPr>
                      <a:r>
                        <a:rPr lang="ru-RU" sz="1100" dirty="0">
                          <a:effectLst/>
                          <a:latin typeface="Calibri"/>
                          <a:ea typeface="Calibri"/>
                          <a:cs typeface="Times New Roman"/>
                        </a:rPr>
                        <a:t>Прогноз</a:t>
                      </a:r>
                    </a:p>
                  </a:txBody>
                  <a:tcPr marL="68580" marR="6858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9581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algn="ctr" defTabSz="914400" rtl="0" eaLnBrk="1" latinLnBrk="0" hangingPunct="1">
                        <a:lnSpc>
                          <a:spcPct val="115000"/>
                        </a:lnSpc>
                        <a:spcAft>
                          <a:spcPts val="0"/>
                        </a:spcAft>
                      </a:pPr>
                      <a:r>
                        <a:rPr lang="ru-RU" sz="1100" b="1" kern="1200" dirty="0">
                          <a:solidFill>
                            <a:schemeClr val="lt1"/>
                          </a:solidFill>
                          <a:effectLst/>
                          <a:latin typeface="Calibri"/>
                          <a:ea typeface="Calibri"/>
                          <a:cs typeface="Times New Roman"/>
                        </a:rPr>
                        <a:t>2026 год</a:t>
                      </a:r>
                    </a:p>
                  </a:txBody>
                  <a:tcPr marL="68580" marR="68580" marT="0" marB="0" anchor="ctr">
                    <a:solidFill>
                      <a:schemeClr val="accent1"/>
                    </a:solidFill>
                  </a:tcPr>
                </a:tc>
                <a:tc>
                  <a:txBody>
                    <a:bodyPr/>
                    <a:lstStyle/>
                    <a:p>
                      <a:pPr marL="0" algn="ctr" defTabSz="914400" rtl="0" eaLnBrk="1" latinLnBrk="0" hangingPunct="1">
                        <a:lnSpc>
                          <a:spcPct val="115000"/>
                        </a:lnSpc>
                        <a:spcAft>
                          <a:spcPts val="0"/>
                        </a:spcAft>
                      </a:pPr>
                      <a:r>
                        <a:rPr lang="ru-RU" sz="1100" b="1" kern="1200" dirty="0">
                          <a:solidFill>
                            <a:schemeClr val="lt1"/>
                          </a:solidFill>
                          <a:effectLst/>
                          <a:latin typeface="Calibri"/>
                          <a:ea typeface="Calibri"/>
                          <a:cs typeface="Times New Roman"/>
                        </a:rPr>
                        <a:t>2027 год</a:t>
                      </a:r>
                    </a:p>
                  </a:txBody>
                  <a:tcPr marL="68580" marR="68580" marT="0" marB="0" anchor="ctr">
                    <a:solidFill>
                      <a:schemeClr val="accent1"/>
                    </a:solidFill>
                  </a:tcPr>
                </a:tc>
                <a:tc>
                  <a:txBody>
                    <a:bodyPr/>
                    <a:lstStyle/>
                    <a:p>
                      <a:pPr marL="0" algn="ctr" defTabSz="914400" rtl="0" eaLnBrk="1" latinLnBrk="0" hangingPunct="1">
                        <a:lnSpc>
                          <a:spcPct val="115000"/>
                        </a:lnSpc>
                        <a:spcAft>
                          <a:spcPts val="0"/>
                        </a:spcAft>
                      </a:pPr>
                      <a:r>
                        <a:rPr lang="ru-RU" sz="1100" b="1" kern="1200" dirty="0">
                          <a:solidFill>
                            <a:schemeClr val="lt1"/>
                          </a:solidFill>
                          <a:effectLst/>
                          <a:latin typeface="Calibri"/>
                          <a:ea typeface="Calibri"/>
                          <a:cs typeface="Times New Roman"/>
                        </a:rPr>
                        <a:t>2028 год</a:t>
                      </a:r>
                    </a:p>
                  </a:txBody>
                  <a:tcPr marL="68580" marR="68580" marT="0" marB="0" anchor="ctr">
                    <a:solidFill>
                      <a:schemeClr val="accent1"/>
                    </a:solidFill>
                  </a:tcPr>
                </a:tc>
                <a:extLst>
                  <a:ext uri="{0D108BD9-81ED-4DB2-BD59-A6C34878D82A}">
                    <a16:rowId xmlns:a16="http://schemas.microsoft.com/office/drawing/2014/main" val="10001"/>
                  </a:ext>
                </a:extLst>
              </a:tr>
              <a:tr h="411543">
                <a:tc>
                  <a:txBody>
                    <a:bodyPr/>
                    <a:lstStyle/>
                    <a:p>
                      <a:pPr>
                        <a:lnSpc>
                          <a:spcPct val="115000"/>
                        </a:lnSpc>
                        <a:spcAft>
                          <a:spcPts val="0"/>
                        </a:spcAft>
                      </a:pPr>
                      <a:r>
                        <a:rPr lang="ru-RU" sz="1100" b="1" dirty="0">
                          <a:effectLst/>
                          <a:latin typeface="Calibri"/>
                          <a:ea typeface="Calibri"/>
                          <a:cs typeface="Times New Roman"/>
                        </a:rPr>
                        <a:t>Доходы</a:t>
                      </a:r>
                    </a:p>
                  </a:txBody>
                  <a:tcPr marL="68580" marR="68580" marT="0" marB="0" anchor="ctr"/>
                </a:tc>
                <a:tc>
                  <a:txBody>
                    <a:bodyPr/>
                    <a:lstStyle/>
                    <a:p>
                      <a:pPr algn="ctr">
                        <a:lnSpc>
                          <a:spcPct val="115000"/>
                        </a:lnSpc>
                        <a:spcAft>
                          <a:spcPts val="0"/>
                        </a:spcAft>
                      </a:pPr>
                      <a:r>
                        <a:rPr lang="ru-RU" sz="1100" b="1" dirty="0">
                          <a:solidFill>
                            <a:srgbClr val="008080"/>
                          </a:solidFill>
                          <a:effectLst/>
                          <a:latin typeface="+mn-lt"/>
                          <a:ea typeface="Calibri"/>
                          <a:cs typeface="Times New Roman"/>
                        </a:rPr>
                        <a:t> 215 727,6</a:t>
                      </a:r>
                    </a:p>
                  </a:txBody>
                  <a:tcPr marL="68580" marR="68580" marT="0" marB="0" anchor="ctr"/>
                </a:tc>
                <a:tc>
                  <a:txBody>
                    <a:bodyPr/>
                    <a:lstStyle/>
                    <a:p>
                      <a:pPr algn="ctr">
                        <a:lnSpc>
                          <a:spcPct val="115000"/>
                        </a:lnSpc>
                        <a:spcAft>
                          <a:spcPts val="0"/>
                        </a:spcAft>
                      </a:pPr>
                      <a:r>
                        <a:rPr lang="ru-RU" sz="1100" b="1" dirty="0">
                          <a:solidFill>
                            <a:srgbClr val="008080"/>
                          </a:solidFill>
                          <a:effectLst/>
                          <a:latin typeface="+mn-lt"/>
                          <a:ea typeface="Calibri"/>
                          <a:cs typeface="Times New Roman"/>
                        </a:rPr>
                        <a:t> 270 154,5</a:t>
                      </a:r>
                    </a:p>
                  </a:txBody>
                  <a:tcPr marL="68580" marR="68580" marT="0" marB="0" anchor="ctr"/>
                </a:tc>
                <a:tc>
                  <a:txBody>
                    <a:bodyPr/>
                    <a:lstStyle/>
                    <a:p>
                      <a:pPr algn="ctr">
                        <a:lnSpc>
                          <a:spcPct val="115000"/>
                        </a:lnSpc>
                        <a:spcAft>
                          <a:spcPts val="0"/>
                        </a:spcAft>
                      </a:pPr>
                      <a:r>
                        <a:rPr lang="ru-RU" sz="1100" b="1" dirty="0">
                          <a:solidFill>
                            <a:srgbClr val="008080"/>
                          </a:solidFill>
                          <a:effectLst/>
                          <a:latin typeface="+mn-lt"/>
                          <a:ea typeface="Calibri"/>
                          <a:cs typeface="Times New Roman"/>
                        </a:rPr>
                        <a:t>187 281,7</a:t>
                      </a:r>
                    </a:p>
                  </a:txBody>
                  <a:tcPr marL="68580" marR="68580" marT="0" marB="0" anchor="ctr"/>
                </a:tc>
                <a:tc>
                  <a:txBody>
                    <a:bodyPr/>
                    <a:lstStyle/>
                    <a:p>
                      <a:pPr algn="ctr">
                        <a:lnSpc>
                          <a:spcPct val="115000"/>
                        </a:lnSpc>
                        <a:spcAft>
                          <a:spcPts val="0"/>
                        </a:spcAft>
                      </a:pPr>
                      <a:r>
                        <a:rPr lang="ru-RU" sz="1100" b="1" dirty="0">
                          <a:solidFill>
                            <a:srgbClr val="008080"/>
                          </a:solidFill>
                          <a:effectLst/>
                          <a:latin typeface="+mn-lt"/>
                          <a:ea typeface="Calibri"/>
                          <a:cs typeface="Times New Roman"/>
                        </a:rPr>
                        <a:t>184 681,4</a:t>
                      </a:r>
                    </a:p>
                  </a:txBody>
                  <a:tcPr marL="68580" marR="68580" marT="0" marB="0" anchor="ctr"/>
                </a:tc>
                <a:tc>
                  <a:txBody>
                    <a:bodyPr/>
                    <a:lstStyle/>
                    <a:p>
                      <a:pPr algn="ctr">
                        <a:lnSpc>
                          <a:spcPct val="115000"/>
                        </a:lnSpc>
                        <a:spcAft>
                          <a:spcPts val="0"/>
                        </a:spcAft>
                      </a:pPr>
                      <a:r>
                        <a:rPr lang="ru-RU" sz="1100" b="1" dirty="0">
                          <a:solidFill>
                            <a:srgbClr val="008080"/>
                          </a:solidFill>
                          <a:effectLst/>
                          <a:latin typeface="+mn-lt"/>
                          <a:ea typeface="Calibri"/>
                          <a:cs typeface="Times New Roman"/>
                        </a:rPr>
                        <a:t>195 637,2</a:t>
                      </a:r>
                    </a:p>
                  </a:txBody>
                  <a:tcPr marL="68580" marR="68580" marT="0" marB="0" anchor="ctr"/>
                </a:tc>
                <a:extLst>
                  <a:ext uri="{0D108BD9-81ED-4DB2-BD59-A6C34878D82A}">
                    <a16:rowId xmlns:a16="http://schemas.microsoft.com/office/drawing/2014/main" val="10002"/>
                  </a:ext>
                </a:extLst>
              </a:tr>
              <a:tr h="399479">
                <a:tc>
                  <a:txBody>
                    <a:bodyPr/>
                    <a:lstStyle/>
                    <a:p>
                      <a:pPr>
                        <a:lnSpc>
                          <a:spcPct val="115000"/>
                        </a:lnSpc>
                        <a:spcAft>
                          <a:spcPts val="0"/>
                        </a:spcAft>
                      </a:pPr>
                      <a:r>
                        <a:rPr lang="ru-RU" sz="1100" b="1" dirty="0">
                          <a:effectLst/>
                          <a:latin typeface="Calibri"/>
                          <a:ea typeface="Calibri"/>
                          <a:cs typeface="Times New Roman"/>
                        </a:rPr>
                        <a:t>Расходы</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8080"/>
                          </a:solidFill>
                          <a:effectLst/>
                          <a:latin typeface="+mn-lt"/>
                          <a:ea typeface="Calibri"/>
                          <a:cs typeface="Times New Roman"/>
                        </a:rPr>
                        <a:t> </a:t>
                      </a:r>
                      <a:r>
                        <a:rPr kumimoji="0" lang="ru-RU" sz="1100" b="1" i="0" u="none" strike="noStrike" cap="none" normalizeH="0" baseline="0" dirty="0">
                          <a:ln>
                            <a:noFill/>
                          </a:ln>
                          <a:solidFill>
                            <a:srgbClr val="008080"/>
                          </a:solidFill>
                          <a:effectLst/>
                          <a:latin typeface="+mn-lt"/>
                          <a:cs typeface="Times New Roman" pitchFamily="18" charset="0"/>
                        </a:rPr>
                        <a:t>212 044,5</a:t>
                      </a:r>
                      <a:endParaRPr lang="ru-RU" sz="1100" b="1" dirty="0">
                        <a:solidFill>
                          <a:srgbClr val="008080"/>
                        </a:solidFill>
                        <a:effectLst/>
                        <a:latin typeface="+mn-lt"/>
                        <a:ea typeface="Calibri"/>
                        <a:cs typeface="Times New Roman"/>
                      </a:endParaRPr>
                    </a:p>
                  </a:txBody>
                  <a:tcPr marL="68580" marR="68580" marT="0" marB="0" anchor="ctr"/>
                </a:tc>
                <a:tc>
                  <a:txBody>
                    <a:bodyPr/>
                    <a:lstStyle/>
                    <a:p>
                      <a:pPr algn="ctr">
                        <a:lnSpc>
                          <a:spcPct val="115000"/>
                        </a:lnSpc>
                        <a:spcAft>
                          <a:spcPts val="0"/>
                        </a:spcAft>
                      </a:pPr>
                      <a:r>
                        <a:rPr lang="ru-RU" sz="1100" b="1" dirty="0">
                          <a:solidFill>
                            <a:srgbClr val="008080"/>
                          </a:solidFill>
                          <a:effectLst/>
                          <a:latin typeface="+mn-lt"/>
                          <a:ea typeface="Calibri"/>
                          <a:cs typeface="Times New Roman"/>
                        </a:rPr>
                        <a:t>288 653,1</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8080"/>
                          </a:solidFill>
                          <a:effectLst/>
                          <a:latin typeface="+mn-lt"/>
                          <a:ea typeface="Calibri"/>
                          <a:cs typeface="Times New Roman"/>
                        </a:rPr>
                        <a:t>187 281,7 </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8080"/>
                          </a:solidFill>
                          <a:effectLst/>
                          <a:latin typeface="+mn-lt"/>
                          <a:ea typeface="Calibri"/>
                          <a:cs typeface="Times New Roman"/>
                        </a:rPr>
                        <a:t> 184 681,4 </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100" b="1" dirty="0">
                          <a:solidFill>
                            <a:srgbClr val="008080"/>
                          </a:solidFill>
                          <a:effectLst/>
                          <a:latin typeface="+mn-lt"/>
                          <a:ea typeface="Calibri"/>
                          <a:cs typeface="Times New Roman"/>
                        </a:rPr>
                        <a:t>195 637,2 </a:t>
                      </a:r>
                    </a:p>
                  </a:txBody>
                  <a:tcPr marL="68580" marR="68580" marT="0" marB="0" anchor="ctr"/>
                </a:tc>
                <a:extLst>
                  <a:ext uri="{0D108BD9-81ED-4DB2-BD59-A6C34878D82A}">
                    <a16:rowId xmlns:a16="http://schemas.microsoft.com/office/drawing/2014/main" val="10003"/>
                  </a:ext>
                </a:extLst>
              </a:tr>
              <a:tr h="395819">
                <a:tc>
                  <a:txBody>
                    <a:bodyPr/>
                    <a:lstStyle/>
                    <a:p>
                      <a:pPr marL="0" algn="l" defTabSz="914400" rtl="0" eaLnBrk="1" latinLnBrk="0" hangingPunct="1">
                        <a:lnSpc>
                          <a:spcPct val="115000"/>
                        </a:lnSpc>
                        <a:spcAft>
                          <a:spcPts val="0"/>
                        </a:spcAft>
                      </a:pPr>
                      <a:r>
                        <a:rPr lang="ru-RU" sz="1100" b="1" kern="1200" dirty="0">
                          <a:solidFill>
                            <a:schemeClr val="dk1"/>
                          </a:solidFill>
                          <a:effectLst/>
                          <a:latin typeface="Calibri"/>
                          <a:ea typeface="Calibri"/>
                          <a:cs typeface="Times New Roman"/>
                        </a:rPr>
                        <a:t>Дефицит (-)/Профицит(+)</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cap="none" normalizeH="0" baseline="0" dirty="0">
                          <a:ln>
                            <a:noFill/>
                          </a:ln>
                          <a:solidFill>
                            <a:srgbClr val="009999"/>
                          </a:solidFill>
                          <a:effectLst/>
                          <a:latin typeface="+mn-lt"/>
                          <a:cs typeface="Times New Roman" pitchFamily="18" charset="0"/>
                        </a:rPr>
                        <a:t>3 683,1</a:t>
                      </a:r>
                    </a:p>
                  </a:txBody>
                  <a:tcPr anchor="ctr"/>
                </a:tc>
                <a:tc>
                  <a:txBody>
                    <a:bodyPr/>
                    <a:lstStyle/>
                    <a:p>
                      <a:pPr algn="ctr"/>
                      <a:r>
                        <a:rPr lang="ru-RU" sz="1100" b="1" dirty="0">
                          <a:solidFill>
                            <a:srgbClr val="FF0000"/>
                          </a:solidFill>
                          <a:latin typeface="+mn-lt"/>
                        </a:rPr>
                        <a:t>- 18 498,5</a:t>
                      </a:r>
                    </a:p>
                  </a:txBody>
                  <a:tcPr anchor="ctr"/>
                </a:tc>
                <a:tc>
                  <a:txBody>
                    <a:bodyPr/>
                    <a:lstStyle/>
                    <a:p>
                      <a:pPr algn="ctr"/>
                      <a:r>
                        <a:rPr lang="ru-RU" sz="1100" b="1" dirty="0">
                          <a:latin typeface="+mn-lt"/>
                        </a:rPr>
                        <a:t>0</a:t>
                      </a:r>
                    </a:p>
                  </a:txBody>
                  <a:tcPr anchor="ctr"/>
                </a:tc>
                <a:tc>
                  <a:txBody>
                    <a:bodyPr/>
                    <a:lstStyle/>
                    <a:p>
                      <a:pPr algn="ctr"/>
                      <a:r>
                        <a:rPr lang="ru-RU" sz="1100" b="1" dirty="0">
                          <a:latin typeface="+mn-lt"/>
                        </a:rPr>
                        <a:t>0</a:t>
                      </a:r>
                    </a:p>
                  </a:txBody>
                  <a:tcPr anchor="ctr"/>
                </a:tc>
                <a:tc>
                  <a:txBody>
                    <a:bodyPr/>
                    <a:lstStyle/>
                    <a:p>
                      <a:pPr algn="ctr"/>
                      <a:r>
                        <a:rPr lang="ru-RU" sz="1100" b="1" dirty="0">
                          <a:latin typeface="+mn-lt"/>
                        </a:rPr>
                        <a:t>0</a:t>
                      </a:r>
                    </a:p>
                  </a:txBody>
                  <a:tcPr anchor="ctr"/>
                </a:tc>
                <a:extLst>
                  <a:ext uri="{0D108BD9-81ED-4DB2-BD59-A6C34878D82A}">
                    <a16:rowId xmlns:a16="http://schemas.microsoft.com/office/drawing/2014/main" val="10004"/>
                  </a:ext>
                </a:extLst>
              </a:tr>
            </a:tbl>
          </a:graphicData>
        </a:graphic>
      </p:graphicFrame>
      <p:sp>
        <p:nvSpPr>
          <p:cNvPr id="16" name="TextBox 15"/>
          <p:cNvSpPr txBox="1"/>
          <p:nvPr/>
        </p:nvSpPr>
        <p:spPr>
          <a:xfrm>
            <a:off x="7884368" y="1404556"/>
            <a:ext cx="1008112" cy="307777"/>
          </a:xfrm>
          <a:prstGeom prst="rect">
            <a:avLst/>
          </a:prstGeom>
          <a:noFill/>
        </p:spPr>
        <p:txBody>
          <a:bodyPr wrap="square" rtlCol="0">
            <a:spAutoFit/>
          </a:bodyPr>
          <a:lstStyle/>
          <a:p>
            <a:r>
              <a:rPr lang="ru-RU" sz="1300" b="1" spc="-50" dirty="0" err="1">
                <a:solidFill>
                  <a:srgbClr val="008080"/>
                </a:solidFill>
              </a:rPr>
              <a:t>тыс</a:t>
            </a:r>
            <a:r>
              <a:rPr lang="ru" sz="1400" b="1" spc="-50" dirty="0">
                <a:solidFill>
                  <a:srgbClr val="008080"/>
                </a:solidFill>
              </a:rPr>
              <a:t>.рублей</a:t>
            </a:r>
            <a:endParaRPr lang="ru" sz="1200" dirty="0">
              <a:solidFill>
                <a:srgbClr val="008080"/>
              </a:solidFill>
            </a:endParaRPr>
          </a:p>
        </p:txBody>
      </p:sp>
      <p:graphicFrame>
        <p:nvGraphicFramePr>
          <p:cNvPr id="17" name="Диаграмма 16"/>
          <p:cNvGraphicFramePr/>
          <p:nvPr>
            <p:extLst>
              <p:ext uri="{D42A27DB-BD31-4B8C-83A1-F6EECF244321}">
                <p14:modId xmlns:p14="http://schemas.microsoft.com/office/powerpoint/2010/main" val="625080471"/>
              </p:ext>
            </p:extLst>
          </p:nvPr>
        </p:nvGraphicFramePr>
        <p:xfrm>
          <a:off x="138306" y="3717032"/>
          <a:ext cx="8928992" cy="2088232"/>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89755" y="5805264"/>
            <a:ext cx="8964488" cy="307777"/>
          </a:xfrm>
          <a:prstGeom prst="rect">
            <a:avLst/>
          </a:prstGeom>
          <a:noFill/>
        </p:spPr>
        <p:txBody>
          <a:bodyPr wrap="square" rtlCol="0">
            <a:spAutoFit/>
          </a:bodyPr>
          <a:lstStyle/>
          <a:p>
            <a:r>
              <a:rPr lang="ru" sz="1400" b="1" spc="-50" dirty="0">
                <a:solidFill>
                  <a:srgbClr val="008080"/>
                </a:solidFill>
              </a:rPr>
              <a:t>Бюджет сельского поселения Салым на 2026 год и плановый период 2027 и 2028 годов планируется бездефицитный.</a:t>
            </a:r>
            <a:endParaRPr lang="ru" sz="1200" dirty="0"/>
          </a:p>
        </p:txBody>
      </p:sp>
    </p:spTree>
    <p:extLst>
      <p:ext uri="{BB962C8B-B14F-4D97-AF65-F5344CB8AC3E}">
        <p14:creationId xmlns:p14="http://schemas.microsoft.com/office/powerpoint/2010/main" val="274828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Tester\Desktop\Бренд символы\Салым слева.png"/>
          <p:cNvPicPr>
            <a:picLocks noChangeAspect="1" noChangeArrowheads="1"/>
          </p:cNvPicPr>
          <p:nvPr/>
        </p:nvPicPr>
        <p:blipFill>
          <a:blip r:embed="rId2"/>
          <a:srcRect/>
          <a:stretch>
            <a:fillRect/>
          </a:stretch>
        </p:blipFill>
        <p:spPr bwMode="auto">
          <a:xfrm>
            <a:off x="0" y="0"/>
            <a:ext cx="9144000" cy="1052736"/>
          </a:xfrm>
          <a:prstGeom prst="rect">
            <a:avLst/>
          </a:prstGeom>
          <a:noFill/>
        </p:spPr>
      </p:pic>
      <p:sp>
        <p:nvSpPr>
          <p:cNvPr id="2" name="TextBox 1"/>
          <p:cNvSpPr txBox="1"/>
          <p:nvPr/>
        </p:nvSpPr>
        <p:spPr>
          <a:xfrm>
            <a:off x="179512" y="1078665"/>
            <a:ext cx="8964488" cy="430887"/>
          </a:xfrm>
          <a:prstGeom prst="rect">
            <a:avLst/>
          </a:prstGeom>
          <a:noFill/>
        </p:spPr>
        <p:txBody>
          <a:bodyPr wrap="square" rtlCol="0">
            <a:spAutoFit/>
          </a:bodyPr>
          <a:lstStyle/>
          <a:p>
            <a:r>
              <a:rPr lang="ru" sz="1100" b="1" spc="-50" dirty="0">
                <a:solidFill>
                  <a:srgbClr val="008080"/>
                </a:solidFill>
              </a:rPr>
              <a:t>Доходы бюджета </a:t>
            </a:r>
            <a:r>
              <a:rPr lang="ru" sz="1100" spc="-50" dirty="0"/>
              <a:t>– </a:t>
            </a:r>
            <a:r>
              <a:rPr lang="ru" sz="1100" dirty="0"/>
              <a:t>поступающие в бюджет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p>
        </p:txBody>
      </p:sp>
      <p:pic>
        <p:nvPicPr>
          <p:cNvPr id="10" name="Picture 8" descr="C:\Users\Tester\Desktop\Бренд символы\патерны елки.png"/>
          <p:cNvPicPr>
            <a:picLocks noChangeAspect="1" noChangeArrowheads="1"/>
          </p:cNvPicPr>
          <p:nvPr/>
        </p:nvPicPr>
        <p:blipFill>
          <a:blip r:embed="rId3"/>
          <a:srcRect/>
          <a:stretch>
            <a:fillRect/>
          </a:stretch>
        </p:blipFill>
        <p:spPr bwMode="auto">
          <a:xfrm>
            <a:off x="-1" y="6381328"/>
            <a:ext cx="9144001" cy="680886"/>
          </a:xfrm>
          <a:prstGeom prst="rect">
            <a:avLst/>
          </a:prstGeom>
          <a:noFill/>
        </p:spPr>
      </p:pic>
      <p:sp>
        <p:nvSpPr>
          <p:cNvPr id="3" name="Номер слайда 2"/>
          <p:cNvSpPr>
            <a:spLocks noGrp="1"/>
          </p:cNvSpPr>
          <p:nvPr>
            <p:ph type="sldNum" sz="quarter" idx="12"/>
          </p:nvPr>
        </p:nvSpPr>
        <p:spPr>
          <a:xfrm>
            <a:off x="7011144" y="6675437"/>
            <a:ext cx="2133600" cy="365125"/>
          </a:xfrm>
        </p:spPr>
        <p:txBody>
          <a:bodyPr/>
          <a:lstStyle/>
          <a:p>
            <a:fld id="{B19B0651-EE4F-4900-A07F-96A6BFA9D0F0}" type="slidenum">
              <a:rPr lang="ru-RU" smtClean="0"/>
              <a:pPr/>
              <a:t>7</a:t>
            </a:fld>
            <a:endParaRPr lang="ru-RU" dirty="0"/>
          </a:p>
        </p:txBody>
      </p:sp>
      <p:sp>
        <p:nvSpPr>
          <p:cNvPr id="12" name="Объект 5"/>
          <p:cNvSpPr txBox="1">
            <a:spLocks/>
          </p:cNvSpPr>
          <p:nvPr/>
        </p:nvSpPr>
        <p:spPr>
          <a:xfrm>
            <a:off x="4388768" y="0"/>
            <a:ext cx="4755976"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2000" b="1" dirty="0">
                <a:solidFill>
                  <a:srgbClr val="CCECFF"/>
                </a:solidFill>
                <a:effectLst>
                  <a:outerShdw blurRad="38100" dist="38100" dir="2700000" algn="tl">
                    <a:srgbClr val="000000">
                      <a:alpha val="43137"/>
                    </a:srgbClr>
                  </a:outerShdw>
                </a:effectLst>
              </a:rPr>
              <a:t>Доходы бюджета сельского поселения Салым на 2026 год и </a:t>
            </a:r>
          </a:p>
          <a:p>
            <a:pPr marL="0" indent="0" algn="ctr">
              <a:buFont typeface="Arial" pitchFamily="34" charset="0"/>
              <a:buNone/>
            </a:pPr>
            <a:r>
              <a:rPr lang="ru-RU" sz="2000" b="1" dirty="0">
                <a:solidFill>
                  <a:srgbClr val="CCECFF"/>
                </a:solidFill>
                <a:effectLst>
                  <a:outerShdw blurRad="38100" dist="38100" dir="2700000" algn="tl">
                    <a:srgbClr val="000000">
                      <a:alpha val="43137"/>
                    </a:srgbClr>
                  </a:outerShdw>
                </a:effectLst>
              </a:rPr>
              <a:t>плановый период 2027 и 2028 годов</a:t>
            </a:r>
          </a:p>
        </p:txBody>
      </p:sp>
      <p:graphicFrame>
        <p:nvGraphicFramePr>
          <p:cNvPr id="5" name="Диаграмма 4"/>
          <p:cNvGraphicFramePr/>
          <p:nvPr>
            <p:extLst>
              <p:ext uri="{D42A27DB-BD31-4B8C-83A1-F6EECF244321}">
                <p14:modId xmlns:p14="http://schemas.microsoft.com/office/powerpoint/2010/main" val="3557393915"/>
              </p:ext>
            </p:extLst>
          </p:nvPr>
        </p:nvGraphicFramePr>
        <p:xfrm>
          <a:off x="-25440" y="1392547"/>
          <a:ext cx="1656184" cy="17858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p:nvPr>
            <p:extLst>
              <p:ext uri="{D42A27DB-BD31-4B8C-83A1-F6EECF244321}">
                <p14:modId xmlns:p14="http://schemas.microsoft.com/office/powerpoint/2010/main" val="97475872"/>
              </p:ext>
            </p:extLst>
          </p:nvPr>
        </p:nvGraphicFramePr>
        <p:xfrm>
          <a:off x="1763688" y="1392547"/>
          <a:ext cx="1656184" cy="1785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extLst>
              <p:ext uri="{D42A27DB-BD31-4B8C-83A1-F6EECF244321}">
                <p14:modId xmlns:p14="http://schemas.microsoft.com/office/powerpoint/2010/main" val="877627044"/>
              </p:ext>
            </p:extLst>
          </p:nvPr>
        </p:nvGraphicFramePr>
        <p:xfrm>
          <a:off x="3560676" y="1418307"/>
          <a:ext cx="1656184" cy="17858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584144138"/>
              </p:ext>
            </p:extLst>
          </p:nvPr>
        </p:nvGraphicFramePr>
        <p:xfrm>
          <a:off x="-6695" y="3753048"/>
          <a:ext cx="6203682" cy="2529840"/>
        </p:xfrm>
        <a:graphic>
          <a:graphicData uri="http://schemas.openxmlformats.org/drawingml/2006/table">
            <a:tbl>
              <a:tblPr firstRow="1" bandRow="1">
                <a:tableStyleId>{5C22544A-7EE6-4342-B048-85BDC9FD1C3A}</a:tableStyleId>
              </a:tblPr>
              <a:tblGrid>
                <a:gridCol w="1259633">
                  <a:extLst>
                    <a:ext uri="{9D8B030D-6E8A-4147-A177-3AD203B41FA5}">
                      <a16:colId xmlns:a16="http://schemas.microsoft.com/office/drawing/2014/main" val="20000"/>
                    </a:ext>
                  </a:extLst>
                </a:gridCol>
                <a:gridCol w="623569">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576609">
                  <a:extLst>
                    <a:ext uri="{9D8B030D-6E8A-4147-A177-3AD203B41FA5}">
                      <a16:colId xmlns:a16="http://schemas.microsoft.com/office/drawing/2014/main" val="20004"/>
                    </a:ext>
                  </a:extLst>
                </a:gridCol>
                <a:gridCol w="647527">
                  <a:extLst>
                    <a:ext uri="{9D8B030D-6E8A-4147-A177-3AD203B41FA5}">
                      <a16:colId xmlns:a16="http://schemas.microsoft.com/office/drawing/2014/main" val="20005"/>
                    </a:ext>
                  </a:extLst>
                </a:gridCol>
                <a:gridCol w="600721">
                  <a:extLst>
                    <a:ext uri="{9D8B030D-6E8A-4147-A177-3AD203B41FA5}">
                      <a16:colId xmlns:a16="http://schemas.microsoft.com/office/drawing/2014/main" val="20006"/>
                    </a:ext>
                  </a:extLst>
                </a:gridCol>
                <a:gridCol w="623415">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tblGrid>
              <a:tr h="209628">
                <a:tc rowSpan="3">
                  <a:txBody>
                    <a:bodyPr/>
                    <a:lstStyle/>
                    <a:p>
                      <a:pPr algn="ctr"/>
                      <a:r>
                        <a:rPr lang="ru-RU" sz="800" dirty="0"/>
                        <a:t>Вид дохода</a:t>
                      </a:r>
                    </a:p>
                  </a:txBody>
                  <a:tcPr anchor="ctr">
                    <a:solidFill>
                      <a:srgbClr val="77BBB8"/>
                    </a:solidFill>
                  </a:tcPr>
                </a:tc>
                <a:tc rowSpan="2">
                  <a:txBody>
                    <a:bodyPr/>
                    <a:lstStyle/>
                    <a:p>
                      <a:pPr algn="ctr"/>
                      <a:r>
                        <a:rPr lang="ru-RU" sz="800" dirty="0"/>
                        <a:t>2024 год (отчет)</a:t>
                      </a:r>
                    </a:p>
                  </a:txBody>
                  <a:tcPr anchor="ctr">
                    <a:solidFill>
                      <a:srgbClr val="77BBB8"/>
                    </a:solidFill>
                  </a:tcPr>
                </a:tc>
                <a:tc rowSpan="2">
                  <a:txBody>
                    <a:bodyPr/>
                    <a:lstStyle/>
                    <a:p>
                      <a:pPr algn="ctr"/>
                      <a:r>
                        <a:rPr lang="ru-RU" sz="800" dirty="0"/>
                        <a:t>2025 год (оценка)</a:t>
                      </a:r>
                    </a:p>
                  </a:txBody>
                  <a:tcPr anchor="ctr">
                    <a:solidFill>
                      <a:srgbClr val="77BBB8"/>
                    </a:solidFill>
                  </a:tcPr>
                </a:tc>
                <a:tc gridSpan="6">
                  <a:txBody>
                    <a:bodyPr/>
                    <a:lstStyle/>
                    <a:p>
                      <a:pPr algn="ctr"/>
                      <a:r>
                        <a:rPr lang="ru-RU" sz="800" dirty="0"/>
                        <a:t>Прогноз</a:t>
                      </a:r>
                    </a:p>
                  </a:txBody>
                  <a:tcPr anchor="ctr">
                    <a:solidFill>
                      <a:srgbClr val="77BBB8"/>
                    </a:solidFill>
                  </a:tcPr>
                </a:tc>
                <a:tc hMerge="1">
                  <a:txBody>
                    <a:bodyPr/>
                    <a:lstStyle/>
                    <a:p>
                      <a:endParaRPr lang="ru-RU" sz="800" dirty="0"/>
                    </a:p>
                  </a:txBody>
                  <a:tcPr/>
                </a:tc>
                <a:tc hMerge="1">
                  <a:txBody>
                    <a:bodyPr/>
                    <a:lstStyle/>
                    <a:p>
                      <a:endParaRPr lang="ru-RU" sz="800" dirty="0"/>
                    </a:p>
                  </a:txBody>
                  <a:tcPr/>
                </a:tc>
                <a:tc hMerge="1">
                  <a:txBody>
                    <a:bodyPr/>
                    <a:lstStyle/>
                    <a:p>
                      <a:endParaRPr lang="ru-RU" sz="800" dirty="0"/>
                    </a:p>
                  </a:txBody>
                  <a:tcPr/>
                </a:tc>
                <a:tc hMerge="1">
                  <a:txBody>
                    <a:bodyPr/>
                    <a:lstStyle/>
                    <a:p>
                      <a:endParaRPr lang="ru-RU" sz="800" dirty="0"/>
                    </a:p>
                  </a:txBody>
                  <a:tcPr/>
                </a:tc>
                <a:tc hMerge="1">
                  <a:txBody>
                    <a:bodyPr/>
                    <a:lstStyle/>
                    <a:p>
                      <a:endParaRPr lang="ru-RU" sz="800" dirty="0"/>
                    </a:p>
                  </a:txBody>
                  <a:tcPr/>
                </a:tc>
                <a:extLst>
                  <a:ext uri="{0D108BD9-81ED-4DB2-BD59-A6C34878D82A}">
                    <a16:rowId xmlns:a16="http://schemas.microsoft.com/office/drawing/2014/main" val="10000"/>
                  </a:ext>
                </a:extLst>
              </a:tr>
              <a:tr h="209628">
                <a:tc vMerge="1">
                  <a:txBody>
                    <a:bodyPr/>
                    <a:lstStyle/>
                    <a:p>
                      <a:endParaRPr lang="ru-RU" sz="1000" dirty="0"/>
                    </a:p>
                  </a:txBody>
                  <a:tcPr/>
                </a:tc>
                <a:tc vMerge="1">
                  <a:txBody>
                    <a:bodyPr/>
                    <a:lstStyle/>
                    <a:p>
                      <a:endParaRPr lang="ru-RU" sz="1000" dirty="0"/>
                    </a:p>
                  </a:txBody>
                  <a:tcPr/>
                </a:tc>
                <a:tc vMerge="1">
                  <a:txBody>
                    <a:bodyPr/>
                    <a:lstStyle/>
                    <a:p>
                      <a:endParaRPr lang="ru-RU" sz="1000" dirty="0"/>
                    </a:p>
                  </a:txBody>
                  <a:tcPr/>
                </a:tc>
                <a:tc gridSpan="2">
                  <a:txBody>
                    <a:bodyPr/>
                    <a:lstStyle/>
                    <a:p>
                      <a:pPr algn="ctr"/>
                      <a:r>
                        <a:rPr lang="ru-RU" sz="800" b="1" kern="1200" dirty="0">
                          <a:solidFill>
                            <a:schemeClr val="lt1"/>
                          </a:solidFill>
                          <a:latin typeface="+mn-lt"/>
                          <a:ea typeface="+mn-ea"/>
                          <a:cs typeface="+mn-cs"/>
                        </a:rPr>
                        <a:t>2026 год</a:t>
                      </a:r>
                    </a:p>
                  </a:txBody>
                  <a:tcPr anchor="ctr">
                    <a:solidFill>
                      <a:srgbClr val="77BBB8"/>
                    </a:solidFill>
                  </a:tcPr>
                </a:tc>
                <a:tc hMerge="1">
                  <a:txBody>
                    <a:bodyPr/>
                    <a:lstStyle/>
                    <a:p>
                      <a:endParaRPr lang="ru-RU" sz="8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1" kern="1200" dirty="0">
                          <a:solidFill>
                            <a:schemeClr val="lt1"/>
                          </a:solidFill>
                          <a:latin typeface="+mn-lt"/>
                          <a:ea typeface="+mn-ea"/>
                          <a:cs typeface="+mn-cs"/>
                        </a:rPr>
                        <a:t>2027 год</a:t>
                      </a:r>
                    </a:p>
                  </a:txBody>
                  <a:tcPr anchor="ctr">
                    <a:solidFill>
                      <a:srgbClr val="77BBB8"/>
                    </a:solidFill>
                  </a:tcPr>
                </a:tc>
                <a:tc hMerge="1">
                  <a:txBody>
                    <a:bodyPr/>
                    <a:lstStyle/>
                    <a:p>
                      <a:endParaRPr lang="ru-RU" sz="8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1" kern="1200" dirty="0">
                          <a:solidFill>
                            <a:schemeClr val="lt1"/>
                          </a:solidFill>
                          <a:latin typeface="+mn-lt"/>
                          <a:ea typeface="+mn-ea"/>
                          <a:cs typeface="+mn-cs"/>
                        </a:rPr>
                        <a:t>2028 год</a:t>
                      </a:r>
                    </a:p>
                  </a:txBody>
                  <a:tcPr anchor="ctr">
                    <a:solidFill>
                      <a:srgbClr val="77BBB8"/>
                    </a:solidFill>
                  </a:tcPr>
                </a:tc>
                <a:tc hMerge="1">
                  <a:txBody>
                    <a:bodyPr/>
                    <a:lstStyle/>
                    <a:p>
                      <a:endParaRPr lang="ru-RU" sz="800" dirty="0"/>
                    </a:p>
                  </a:txBody>
                  <a:tcPr/>
                </a:tc>
                <a:extLst>
                  <a:ext uri="{0D108BD9-81ED-4DB2-BD59-A6C34878D82A}">
                    <a16:rowId xmlns:a16="http://schemas.microsoft.com/office/drawing/2014/main" val="10001"/>
                  </a:ext>
                </a:extLst>
              </a:tr>
              <a:tr h="329415">
                <a:tc vMerge="1">
                  <a:txBody>
                    <a:bodyPr/>
                    <a:lstStyle/>
                    <a:p>
                      <a:endParaRPr lang="ru-RU" sz="1000" dirty="0"/>
                    </a:p>
                  </a:txBody>
                  <a:tcPr/>
                </a:tc>
                <a:tc>
                  <a:txBody>
                    <a:bodyPr/>
                    <a:lstStyle/>
                    <a:p>
                      <a:pPr algn="ctr"/>
                      <a:r>
                        <a:rPr lang="ru-RU" sz="800" dirty="0"/>
                        <a:t>Сумма, тыс.руб.</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a:t>Сумма, тыс.руб.</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a:t>Сумма, тыс.руб.</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err="1"/>
                        <a:t>Уд.вес</a:t>
                      </a:r>
                      <a:r>
                        <a:rPr lang="ru-RU" sz="800" dirty="0"/>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a:t>Сумма, тыс.руб.</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err="1"/>
                        <a:t>Уд.вес</a:t>
                      </a:r>
                      <a:r>
                        <a:rPr lang="ru-RU" sz="800" dirty="0"/>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a:t>Сумма, тыс.руб.</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err="1"/>
                        <a:t>Уд.вес</a:t>
                      </a:r>
                      <a:r>
                        <a:rPr lang="ru-RU" sz="800" dirty="0"/>
                        <a:t>, %</a:t>
                      </a:r>
                    </a:p>
                  </a:txBody>
                  <a:tcPr anchor="ctr"/>
                </a:tc>
                <a:extLst>
                  <a:ext uri="{0D108BD9-81ED-4DB2-BD59-A6C34878D82A}">
                    <a16:rowId xmlns:a16="http://schemas.microsoft.com/office/drawing/2014/main" val="10002"/>
                  </a:ext>
                </a:extLst>
              </a:tr>
              <a:tr h="209628">
                <a:tc>
                  <a:txBody>
                    <a:bodyPr/>
                    <a:lstStyle/>
                    <a:p>
                      <a:pPr algn="l"/>
                      <a:r>
                        <a:rPr lang="ru-RU" sz="800" b="1" dirty="0">
                          <a:solidFill>
                            <a:schemeClr val="accent2">
                              <a:lumMod val="75000"/>
                            </a:schemeClr>
                          </a:solidFill>
                        </a:rPr>
                        <a:t>Налоговые доходы</a:t>
                      </a:r>
                    </a:p>
                  </a:txBody>
                  <a:tcPr anchor="ctr"/>
                </a:tc>
                <a:tc>
                  <a:txBody>
                    <a:bodyPr/>
                    <a:lstStyle/>
                    <a:p>
                      <a:pPr algn="ctr"/>
                      <a:r>
                        <a:rPr lang="ru-RU" sz="800" b="1" dirty="0">
                          <a:solidFill>
                            <a:schemeClr val="accent2">
                              <a:lumMod val="75000"/>
                            </a:schemeClr>
                          </a:solidFill>
                        </a:rPr>
                        <a:t>107 393,3</a:t>
                      </a:r>
                    </a:p>
                  </a:txBody>
                  <a:tcPr anchor="ctr"/>
                </a:tc>
                <a:tc>
                  <a:txBody>
                    <a:bodyPr/>
                    <a:lstStyle/>
                    <a:p>
                      <a:pPr algn="ctr"/>
                      <a:r>
                        <a:rPr lang="ru-RU" sz="800" b="1" dirty="0">
                          <a:solidFill>
                            <a:schemeClr val="accent2">
                              <a:lumMod val="75000"/>
                            </a:schemeClr>
                          </a:solidFill>
                        </a:rPr>
                        <a:t>119 398,9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1" dirty="0">
                          <a:solidFill>
                            <a:schemeClr val="accent2">
                              <a:lumMod val="75000"/>
                            </a:schemeClr>
                          </a:solidFill>
                        </a:rPr>
                        <a:t>136 942,3</a:t>
                      </a:r>
                    </a:p>
                  </a:txBody>
                  <a:tcPr anchor="ctr"/>
                </a:tc>
                <a:tc>
                  <a:txBody>
                    <a:bodyPr/>
                    <a:lstStyle/>
                    <a:p>
                      <a:pPr algn="ctr"/>
                      <a:r>
                        <a:rPr lang="ru-RU" sz="800" b="1" dirty="0">
                          <a:solidFill>
                            <a:schemeClr val="accent2">
                              <a:lumMod val="75000"/>
                            </a:schemeClr>
                          </a:solidFill>
                        </a:rPr>
                        <a:t>73,0</a:t>
                      </a:r>
                    </a:p>
                  </a:txBody>
                  <a:tcPr anchor="ctr"/>
                </a:tc>
                <a:tc>
                  <a:txBody>
                    <a:bodyPr/>
                    <a:lstStyle/>
                    <a:p>
                      <a:pPr algn="ctr"/>
                      <a:r>
                        <a:rPr lang="ru-RU" sz="800" b="1" dirty="0">
                          <a:solidFill>
                            <a:schemeClr val="accent2">
                              <a:lumMod val="75000"/>
                            </a:schemeClr>
                          </a:solidFill>
                        </a:rPr>
                        <a:t>146 740,2</a:t>
                      </a:r>
                    </a:p>
                  </a:txBody>
                  <a:tcPr anchor="ctr"/>
                </a:tc>
                <a:tc>
                  <a:txBody>
                    <a:bodyPr/>
                    <a:lstStyle/>
                    <a:p>
                      <a:pPr algn="ctr"/>
                      <a:r>
                        <a:rPr lang="ru-RU" sz="800" b="1" dirty="0">
                          <a:solidFill>
                            <a:schemeClr val="accent2">
                              <a:lumMod val="75000"/>
                            </a:schemeClr>
                          </a:solidFill>
                        </a:rPr>
                        <a:t>79,4</a:t>
                      </a:r>
                    </a:p>
                  </a:txBody>
                  <a:tcPr anchor="ctr"/>
                </a:tc>
                <a:tc>
                  <a:txBody>
                    <a:bodyPr/>
                    <a:lstStyle/>
                    <a:p>
                      <a:pPr algn="ctr"/>
                      <a:r>
                        <a:rPr lang="ru-RU" sz="800" b="1" dirty="0">
                          <a:solidFill>
                            <a:schemeClr val="accent2">
                              <a:lumMod val="75000"/>
                            </a:schemeClr>
                          </a:solidFill>
                        </a:rPr>
                        <a:t>153 582,5</a:t>
                      </a:r>
                    </a:p>
                  </a:txBody>
                  <a:tcPr anchor="ctr"/>
                </a:tc>
                <a:tc>
                  <a:txBody>
                    <a:bodyPr/>
                    <a:lstStyle/>
                    <a:p>
                      <a:pPr algn="ctr"/>
                      <a:r>
                        <a:rPr lang="ru-RU" sz="800" b="1" dirty="0">
                          <a:solidFill>
                            <a:schemeClr val="accent2">
                              <a:lumMod val="75000"/>
                            </a:schemeClr>
                          </a:solidFill>
                        </a:rPr>
                        <a:t>78,5</a:t>
                      </a:r>
                    </a:p>
                  </a:txBody>
                  <a:tcPr anchor="ctr"/>
                </a:tc>
                <a:extLst>
                  <a:ext uri="{0D108BD9-81ED-4DB2-BD59-A6C34878D82A}">
                    <a16:rowId xmlns:a16="http://schemas.microsoft.com/office/drawing/2014/main" val="10003"/>
                  </a:ext>
                </a:extLst>
              </a:tr>
              <a:tr h="209628">
                <a:tc>
                  <a:txBody>
                    <a:bodyPr/>
                    <a:lstStyle/>
                    <a:p>
                      <a:pPr algn="l"/>
                      <a:r>
                        <a:rPr lang="ru-RU" sz="800" b="1" dirty="0">
                          <a:solidFill>
                            <a:srgbClr val="009900"/>
                          </a:solidFill>
                        </a:rPr>
                        <a:t>Неналоговые доходы</a:t>
                      </a:r>
                    </a:p>
                  </a:txBody>
                  <a:tcPr anchor="ctr"/>
                </a:tc>
                <a:tc>
                  <a:txBody>
                    <a:bodyPr/>
                    <a:lstStyle/>
                    <a:p>
                      <a:pPr algn="ctr"/>
                      <a:r>
                        <a:rPr lang="ru-RU" sz="800" b="1" dirty="0">
                          <a:solidFill>
                            <a:srgbClr val="009900"/>
                          </a:solidFill>
                        </a:rPr>
                        <a:t>30 251,3</a:t>
                      </a:r>
                    </a:p>
                  </a:txBody>
                  <a:tcPr anchor="ctr"/>
                </a:tc>
                <a:tc>
                  <a:txBody>
                    <a:bodyPr/>
                    <a:lstStyle/>
                    <a:p>
                      <a:pPr algn="ctr"/>
                      <a:r>
                        <a:rPr lang="ru-RU" sz="800" b="1" dirty="0">
                          <a:solidFill>
                            <a:srgbClr val="009900"/>
                          </a:solidFill>
                        </a:rPr>
                        <a:t>13 599,8</a:t>
                      </a:r>
                    </a:p>
                  </a:txBody>
                  <a:tcPr anchor="ctr"/>
                </a:tc>
                <a:tc>
                  <a:txBody>
                    <a:bodyPr/>
                    <a:lstStyle/>
                    <a:p>
                      <a:pPr algn="ctr"/>
                      <a:r>
                        <a:rPr lang="ru-RU" sz="800" b="1" dirty="0">
                          <a:solidFill>
                            <a:srgbClr val="009900"/>
                          </a:solidFill>
                        </a:rPr>
                        <a:t>9 325,8</a:t>
                      </a:r>
                    </a:p>
                  </a:txBody>
                  <a:tcPr anchor="ctr"/>
                </a:tc>
                <a:tc>
                  <a:txBody>
                    <a:bodyPr/>
                    <a:lstStyle/>
                    <a:p>
                      <a:pPr algn="ctr"/>
                      <a:r>
                        <a:rPr lang="ru-RU" sz="800" b="1" dirty="0">
                          <a:solidFill>
                            <a:srgbClr val="009900"/>
                          </a:solidFill>
                        </a:rPr>
                        <a:t>5,0</a:t>
                      </a:r>
                    </a:p>
                  </a:txBody>
                  <a:tcPr anchor="ctr"/>
                </a:tc>
                <a:tc>
                  <a:txBody>
                    <a:bodyPr/>
                    <a:lstStyle/>
                    <a:p>
                      <a:pPr algn="ctr"/>
                      <a:r>
                        <a:rPr lang="ru-RU" sz="800" b="1" dirty="0">
                          <a:solidFill>
                            <a:srgbClr val="009900"/>
                          </a:solidFill>
                        </a:rPr>
                        <a:t>9 325,8</a:t>
                      </a:r>
                    </a:p>
                  </a:txBody>
                  <a:tcPr anchor="ctr"/>
                </a:tc>
                <a:tc>
                  <a:txBody>
                    <a:bodyPr/>
                    <a:lstStyle/>
                    <a:p>
                      <a:pPr algn="ctr"/>
                      <a:r>
                        <a:rPr lang="ru-RU" sz="800" b="1" dirty="0">
                          <a:solidFill>
                            <a:srgbClr val="009900"/>
                          </a:solidFill>
                        </a:rPr>
                        <a:t>5,1</a:t>
                      </a:r>
                    </a:p>
                  </a:txBody>
                  <a:tcPr anchor="ctr"/>
                </a:tc>
                <a:tc>
                  <a:txBody>
                    <a:bodyPr/>
                    <a:lstStyle/>
                    <a:p>
                      <a:pPr algn="ctr"/>
                      <a:r>
                        <a:rPr lang="ru-RU" sz="800" b="1" dirty="0">
                          <a:solidFill>
                            <a:srgbClr val="009900"/>
                          </a:solidFill>
                        </a:rPr>
                        <a:t>9 125,8</a:t>
                      </a:r>
                    </a:p>
                  </a:txBody>
                  <a:tcPr anchor="ctr"/>
                </a:tc>
                <a:tc>
                  <a:txBody>
                    <a:bodyPr/>
                    <a:lstStyle/>
                    <a:p>
                      <a:pPr algn="ctr"/>
                      <a:r>
                        <a:rPr lang="ru-RU" sz="800" b="1" dirty="0">
                          <a:solidFill>
                            <a:srgbClr val="009900"/>
                          </a:solidFill>
                        </a:rPr>
                        <a:t>4,7</a:t>
                      </a:r>
                    </a:p>
                  </a:txBody>
                  <a:tcPr anchor="ctr"/>
                </a:tc>
                <a:extLst>
                  <a:ext uri="{0D108BD9-81ED-4DB2-BD59-A6C34878D82A}">
                    <a16:rowId xmlns:a16="http://schemas.microsoft.com/office/drawing/2014/main" val="10004"/>
                  </a:ext>
                </a:extLst>
              </a:tr>
              <a:tr h="329415">
                <a:tc>
                  <a:txBody>
                    <a:bodyPr/>
                    <a:lstStyle/>
                    <a:p>
                      <a:pPr algn="l"/>
                      <a:r>
                        <a:rPr lang="ru-RU" sz="800" b="1" dirty="0">
                          <a:solidFill>
                            <a:srgbClr val="0070C0"/>
                          </a:solidFill>
                        </a:rPr>
                        <a:t>Безвозмездные поступления</a:t>
                      </a:r>
                    </a:p>
                  </a:txBody>
                  <a:tcPr anchor="ctr"/>
                </a:tc>
                <a:tc>
                  <a:txBody>
                    <a:bodyPr/>
                    <a:lstStyle/>
                    <a:p>
                      <a:pPr algn="ctr"/>
                      <a:r>
                        <a:rPr lang="ru-RU" sz="800" b="1" dirty="0">
                          <a:solidFill>
                            <a:srgbClr val="0070C0"/>
                          </a:solidFill>
                        </a:rPr>
                        <a:t>78 083,0</a:t>
                      </a:r>
                    </a:p>
                  </a:txBody>
                  <a:tcPr anchor="ctr"/>
                </a:tc>
                <a:tc>
                  <a:txBody>
                    <a:bodyPr/>
                    <a:lstStyle/>
                    <a:p>
                      <a:pPr algn="ctr"/>
                      <a:r>
                        <a:rPr lang="ru-RU" sz="800" b="1" dirty="0">
                          <a:solidFill>
                            <a:srgbClr val="0070C0"/>
                          </a:solidFill>
                        </a:rPr>
                        <a:t>137 155,8</a:t>
                      </a:r>
                    </a:p>
                  </a:txBody>
                  <a:tcPr anchor="ctr"/>
                </a:tc>
                <a:tc>
                  <a:txBody>
                    <a:bodyPr/>
                    <a:lstStyle/>
                    <a:p>
                      <a:pPr algn="ctr"/>
                      <a:r>
                        <a:rPr lang="ru-RU" sz="800" b="1" dirty="0">
                          <a:solidFill>
                            <a:srgbClr val="0070C0"/>
                          </a:solidFill>
                        </a:rPr>
                        <a:t>41 013,6</a:t>
                      </a:r>
                    </a:p>
                  </a:txBody>
                  <a:tcPr anchor="ctr"/>
                </a:tc>
                <a:tc>
                  <a:txBody>
                    <a:bodyPr/>
                    <a:lstStyle/>
                    <a:p>
                      <a:pPr algn="ctr"/>
                      <a:r>
                        <a:rPr lang="ru-RU" sz="800" b="1" dirty="0">
                          <a:solidFill>
                            <a:srgbClr val="0070C0"/>
                          </a:solidFill>
                        </a:rPr>
                        <a:t>22,0</a:t>
                      </a:r>
                    </a:p>
                  </a:txBody>
                  <a:tcPr anchor="ctr"/>
                </a:tc>
                <a:tc>
                  <a:txBody>
                    <a:bodyPr/>
                    <a:lstStyle/>
                    <a:p>
                      <a:pPr algn="ctr"/>
                      <a:r>
                        <a:rPr lang="ru-RU" sz="800" b="1" dirty="0">
                          <a:solidFill>
                            <a:srgbClr val="0070C0"/>
                          </a:solidFill>
                        </a:rPr>
                        <a:t>28 615,4</a:t>
                      </a:r>
                    </a:p>
                  </a:txBody>
                  <a:tcPr anchor="ctr"/>
                </a:tc>
                <a:tc>
                  <a:txBody>
                    <a:bodyPr/>
                    <a:lstStyle/>
                    <a:p>
                      <a:pPr algn="ctr"/>
                      <a:r>
                        <a:rPr lang="ru-RU" sz="800" b="1" dirty="0">
                          <a:solidFill>
                            <a:srgbClr val="0070C0"/>
                          </a:solidFill>
                        </a:rPr>
                        <a:t>15,5</a:t>
                      </a:r>
                    </a:p>
                  </a:txBody>
                  <a:tcPr anchor="ctr"/>
                </a:tc>
                <a:tc>
                  <a:txBody>
                    <a:bodyPr/>
                    <a:lstStyle/>
                    <a:p>
                      <a:pPr algn="ctr"/>
                      <a:r>
                        <a:rPr lang="ru-RU" sz="800" b="1" dirty="0">
                          <a:solidFill>
                            <a:srgbClr val="0070C0"/>
                          </a:solidFill>
                        </a:rPr>
                        <a:t>32 928,9</a:t>
                      </a:r>
                    </a:p>
                  </a:txBody>
                  <a:tcPr anchor="ctr"/>
                </a:tc>
                <a:tc>
                  <a:txBody>
                    <a:bodyPr/>
                    <a:lstStyle/>
                    <a:p>
                      <a:pPr algn="ctr"/>
                      <a:r>
                        <a:rPr lang="ru-RU" sz="800" b="1" dirty="0">
                          <a:solidFill>
                            <a:srgbClr val="0070C0"/>
                          </a:solidFill>
                        </a:rPr>
                        <a:t>16,8</a:t>
                      </a:r>
                    </a:p>
                  </a:txBody>
                  <a:tcPr anchor="ctr"/>
                </a:tc>
                <a:extLst>
                  <a:ext uri="{0D108BD9-81ED-4DB2-BD59-A6C34878D82A}">
                    <a16:rowId xmlns:a16="http://schemas.microsoft.com/office/drawing/2014/main" val="10005"/>
                  </a:ext>
                </a:extLst>
              </a:tr>
              <a:tr h="209628">
                <a:tc>
                  <a:txBody>
                    <a:bodyPr/>
                    <a:lstStyle/>
                    <a:p>
                      <a:pPr algn="l"/>
                      <a:r>
                        <a:rPr lang="ru-RU" sz="800" b="1" dirty="0">
                          <a:solidFill>
                            <a:srgbClr val="009999"/>
                          </a:solidFill>
                          <a:effectLst/>
                        </a:rPr>
                        <a:t>Доходы, всего</a:t>
                      </a:r>
                    </a:p>
                  </a:txBody>
                  <a:tcPr anchor="ctr"/>
                </a:tc>
                <a:tc>
                  <a:txBody>
                    <a:bodyPr/>
                    <a:lstStyle/>
                    <a:p>
                      <a:pPr algn="ctr"/>
                      <a:r>
                        <a:rPr lang="ru-RU" sz="800" b="1" dirty="0">
                          <a:solidFill>
                            <a:srgbClr val="009999"/>
                          </a:solidFill>
                          <a:effectLst/>
                        </a:rPr>
                        <a:t>215 727,6</a:t>
                      </a:r>
                    </a:p>
                  </a:txBody>
                  <a:tcPr anchor="ctr"/>
                </a:tc>
                <a:tc>
                  <a:txBody>
                    <a:bodyPr/>
                    <a:lstStyle/>
                    <a:p>
                      <a:pPr algn="ctr"/>
                      <a:r>
                        <a:rPr lang="ru-RU" sz="800" b="1" dirty="0">
                          <a:solidFill>
                            <a:srgbClr val="009999"/>
                          </a:solidFill>
                          <a:effectLst/>
                        </a:rPr>
                        <a:t>270 154,5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1" dirty="0">
                          <a:solidFill>
                            <a:srgbClr val="009999"/>
                          </a:solidFill>
                          <a:effectLst/>
                        </a:rPr>
                        <a:t>187 281,7</a:t>
                      </a:r>
                    </a:p>
                  </a:txBody>
                  <a:tcPr anchor="ctr"/>
                </a:tc>
                <a:tc>
                  <a:txBody>
                    <a:bodyPr/>
                    <a:lstStyle/>
                    <a:p>
                      <a:pPr algn="ctr"/>
                      <a:r>
                        <a:rPr lang="ru-RU" sz="800" b="1" dirty="0">
                          <a:solidFill>
                            <a:srgbClr val="009999"/>
                          </a:solidFill>
                          <a:effectLst/>
                        </a:rPr>
                        <a:t>100,0</a:t>
                      </a:r>
                    </a:p>
                  </a:txBody>
                  <a:tcPr anchor="ctr"/>
                </a:tc>
                <a:tc>
                  <a:txBody>
                    <a:bodyPr/>
                    <a:lstStyle/>
                    <a:p>
                      <a:pPr algn="ctr"/>
                      <a:r>
                        <a:rPr lang="ru-RU" sz="800" b="1" dirty="0">
                          <a:solidFill>
                            <a:srgbClr val="009999"/>
                          </a:solidFill>
                          <a:effectLst/>
                        </a:rPr>
                        <a:t>184 681,4</a:t>
                      </a:r>
                    </a:p>
                  </a:txBody>
                  <a:tcPr anchor="ctr"/>
                </a:tc>
                <a:tc>
                  <a:txBody>
                    <a:bodyPr/>
                    <a:lstStyle/>
                    <a:p>
                      <a:pPr algn="ctr"/>
                      <a:r>
                        <a:rPr lang="ru-RU" sz="800" b="1" dirty="0">
                          <a:solidFill>
                            <a:srgbClr val="009999"/>
                          </a:solidFill>
                          <a:effectLst/>
                        </a:rPr>
                        <a:t>100,0</a:t>
                      </a:r>
                    </a:p>
                  </a:txBody>
                  <a:tcPr anchor="ctr"/>
                </a:tc>
                <a:tc>
                  <a:txBody>
                    <a:bodyPr/>
                    <a:lstStyle/>
                    <a:p>
                      <a:pPr algn="ctr"/>
                      <a:r>
                        <a:rPr lang="ru-RU" sz="800" b="1" dirty="0">
                          <a:solidFill>
                            <a:srgbClr val="009999"/>
                          </a:solidFill>
                          <a:effectLst/>
                        </a:rPr>
                        <a:t>195 637,2</a:t>
                      </a:r>
                    </a:p>
                  </a:txBody>
                  <a:tcPr anchor="ctr"/>
                </a:tc>
                <a:tc>
                  <a:txBody>
                    <a:bodyPr/>
                    <a:lstStyle/>
                    <a:p>
                      <a:pPr algn="ctr"/>
                      <a:r>
                        <a:rPr lang="ru-RU" sz="800" b="1" dirty="0">
                          <a:solidFill>
                            <a:srgbClr val="009999"/>
                          </a:solidFill>
                          <a:effectLst/>
                        </a:rPr>
                        <a:t>100,0</a:t>
                      </a:r>
                    </a:p>
                  </a:txBody>
                  <a:tcPr anchor="ctr"/>
                </a:tc>
                <a:extLst>
                  <a:ext uri="{0D108BD9-81ED-4DB2-BD59-A6C34878D82A}">
                    <a16:rowId xmlns:a16="http://schemas.microsoft.com/office/drawing/2014/main" val="10006"/>
                  </a:ext>
                </a:extLst>
              </a:tr>
              <a:tr h="449202">
                <a:tc>
                  <a:txBody>
                    <a:bodyPr/>
                    <a:lstStyle/>
                    <a:p>
                      <a:pPr algn="l"/>
                      <a:r>
                        <a:rPr lang="ru-RU" sz="800" dirty="0"/>
                        <a:t>Прирост/снижение к предыдущему</a:t>
                      </a:r>
                      <a:r>
                        <a:rPr lang="ru-RU" sz="800" baseline="0" dirty="0"/>
                        <a:t> </a:t>
                      </a:r>
                      <a:r>
                        <a:rPr lang="ru-RU" sz="800" baseline="0" dirty="0" err="1"/>
                        <a:t>году,тыс.руб</a:t>
                      </a:r>
                      <a:r>
                        <a:rPr lang="ru-RU" sz="800" baseline="0" dirty="0"/>
                        <a:t>.</a:t>
                      </a:r>
                      <a:endParaRPr lang="ru-RU" sz="800" dirty="0"/>
                    </a:p>
                  </a:txBody>
                  <a:tcPr anchor="ctr"/>
                </a:tc>
                <a:tc>
                  <a:txBody>
                    <a:bodyPr/>
                    <a:lstStyle/>
                    <a:p>
                      <a:pPr algn="ctr"/>
                      <a:r>
                        <a:rPr lang="ru-RU" sz="800" dirty="0"/>
                        <a:t>-</a:t>
                      </a:r>
                    </a:p>
                  </a:txBody>
                  <a:tcPr anchor="ctr"/>
                </a:tc>
                <a:tc>
                  <a:txBody>
                    <a:bodyPr/>
                    <a:lstStyle/>
                    <a:p>
                      <a:pPr algn="ctr"/>
                      <a:r>
                        <a:rPr lang="ru-RU" sz="800" dirty="0"/>
                        <a:t>54 426,9</a:t>
                      </a:r>
                    </a:p>
                  </a:txBody>
                  <a:tcPr anchor="ctr"/>
                </a:tc>
                <a:tc gridSpan="2">
                  <a:txBody>
                    <a:bodyPr/>
                    <a:lstStyle/>
                    <a:p>
                      <a:pPr algn="ctr"/>
                      <a:r>
                        <a:rPr lang="ru-RU" sz="800" dirty="0"/>
                        <a:t>- 82 872,8</a:t>
                      </a:r>
                    </a:p>
                  </a:txBody>
                  <a:tcPr anchor="ctr"/>
                </a:tc>
                <a:tc hMerge="1">
                  <a:txBody>
                    <a:bodyPr/>
                    <a:lstStyle/>
                    <a:p>
                      <a:pPr algn="ctr"/>
                      <a:endParaRPr lang="ru-RU" sz="800" dirty="0"/>
                    </a:p>
                  </a:txBody>
                  <a:tcPr/>
                </a:tc>
                <a:tc gridSpan="2">
                  <a:txBody>
                    <a:bodyPr/>
                    <a:lstStyle/>
                    <a:p>
                      <a:pPr algn="ctr"/>
                      <a:r>
                        <a:rPr lang="ru-RU" sz="800" dirty="0"/>
                        <a:t>-2 600,3</a:t>
                      </a:r>
                    </a:p>
                  </a:txBody>
                  <a:tcPr anchor="ctr"/>
                </a:tc>
                <a:tc hMerge="1">
                  <a:txBody>
                    <a:bodyPr/>
                    <a:lstStyle/>
                    <a:p>
                      <a:pPr algn="ctr"/>
                      <a:endParaRPr lang="ru-RU" sz="800" dirty="0"/>
                    </a:p>
                  </a:txBody>
                  <a:tcPr/>
                </a:tc>
                <a:tc gridSpan="2">
                  <a:txBody>
                    <a:bodyPr/>
                    <a:lstStyle/>
                    <a:p>
                      <a:pPr algn="ctr"/>
                      <a:r>
                        <a:rPr lang="ru-RU" sz="800" dirty="0"/>
                        <a:t>11 255,8</a:t>
                      </a:r>
                    </a:p>
                  </a:txBody>
                  <a:tcPr anchor="ctr"/>
                </a:tc>
                <a:tc hMerge="1">
                  <a:txBody>
                    <a:bodyPr/>
                    <a:lstStyle/>
                    <a:p>
                      <a:pPr algn="ctr"/>
                      <a:endParaRPr lang="ru-RU" sz="800" dirty="0"/>
                    </a:p>
                  </a:txBody>
                  <a:tcPr/>
                </a:tc>
                <a:extLst>
                  <a:ext uri="{0D108BD9-81ED-4DB2-BD59-A6C34878D82A}">
                    <a16:rowId xmlns:a16="http://schemas.microsoft.com/office/drawing/2014/main" val="10007"/>
                  </a:ext>
                </a:extLst>
              </a:tr>
              <a:tr h="3294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dirty="0"/>
                        <a:t>Прирост/снижение к предыдущему</a:t>
                      </a:r>
                      <a:r>
                        <a:rPr lang="ru-RU" sz="800" baseline="0" dirty="0"/>
                        <a:t> году, %</a:t>
                      </a:r>
                      <a:endParaRPr lang="ru-RU" sz="800" dirty="0"/>
                    </a:p>
                  </a:txBody>
                  <a:tcPr anchor="ctr"/>
                </a:tc>
                <a:tc>
                  <a:txBody>
                    <a:bodyPr/>
                    <a:lstStyle/>
                    <a:p>
                      <a:pPr algn="ctr"/>
                      <a:r>
                        <a:rPr lang="ru-RU" sz="800" dirty="0"/>
                        <a:t>-</a:t>
                      </a:r>
                    </a:p>
                  </a:txBody>
                  <a:tcPr anchor="ctr"/>
                </a:tc>
                <a:tc>
                  <a:txBody>
                    <a:bodyPr/>
                    <a:lstStyle/>
                    <a:p>
                      <a:pPr algn="ctr"/>
                      <a:r>
                        <a:rPr lang="ru-RU" sz="800" dirty="0"/>
                        <a:t>125,2</a:t>
                      </a:r>
                    </a:p>
                  </a:txBody>
                  <a:tcPr anchor="ctr"/>
                </a:tc>
                <a:tc gridSpan="2">
                  <a:txBody>
                    <a:bodyPr/>
                    <a:lstStyle/>
                    <a:p>
                      <a:pPr algn="ctr"/>
                      <a:r>
                        <a:rPr lang="ru-RU" sz="800" dirty="0"/>
                        <a:t>69,3</a:t>
                      </a:r>
                    </a:p>
                  </a:txBody>
                  <a:tcPr anchor="ctr"/>
                </a:tc>
                <a:tc hMerge="1">
                  <a:txBody>
                    <a:bodyPr/>
                    <a:lstStyle/>
                    <a:p>
                      <a:pPr algn="ctr"/>
                      <a:endParaRPr lang="ru-RU" sz="800" dirty="0"/>
                    </a:p>
                  </a:txBody>
                  <a:tcPr/>
                </a:tc>
                <a:tc gridSpan="2">
                  <a:txBody>
                    <a:bodyPr/>
                    <a:lstStyle/>
                    <a:p>
                      <a:pPr algn="ctr"/>
                      <a:r>
                        <a:rPr lang="ru-RU" sz="800" dirty="0"/>
                        <a:t>98,6</a:t>
                      </a:r>
                    </a:p>
                  </a:txBody>
                  <a:tcPr anchor="ctr"/>
                </a:tc>
                <a:tc hMerge="1">
                  <a:txBody>
                    <a:bodyPr/>
                    <a:lstStyle/>
                    <a:p>
                      <a:pPr algn="ctr"/>
                      <a:endParaRPr lang="ru-RU" sz="800" dirty="0"/>
                    </a:p>
                  </a:txBody>
                  <a:tcPr/>
                </a:tc>
                <a:tc gridSpan="2">
                  <a:txBody>
                    <a:bodyPr/>
                    <a:lstStyle/>
                    <a:p>
                      <a:pPr algn="ctr"/>
                      <a:r>
                        <a:rPr lang="ru-RU" sz="800" dirty="0"/>
                        <a:t>105,9</a:t>
                      </a:r>
                    </a:p>
                  </a:txBody>
                  <a:tcPr anchor="ctr"/>
                </a:tc>
                <a:tc hMerge="1">
                  <a:txBody>
                    <a:bodyPr/>
                    <a:lstStyle/>
                    <a:p>
                      <a:pPr algn="ctr"/>
                      <a:endParaRPr lang="ru-RU" sz="800" dirty="0"/>
                    </a:p>
                  </a:txBody>
                  <a:tcPr/>
                </a:tc>
                <a:extLst>
                  <a:ext uri="{0D108BD9-81ED-4DB2-BD59-A6C34878D82A}">
                    <a16:rowId xmlns:a16="http://schemas.microsoft.com/office/drawing/2014/main" val="10008"/>
                  </a:ext>
                </a:extLst>
              </a:tr>
            </a:tbl>
          </a:graphicData>
        </a:graphic>
      </p:graphicFrame>
      <p:sp>
        <p:nvSpPr>
          <p:cNvPr id="15" name="Прямоугольник 14"/>
          <p:cNvSpPr/>
          <p:nvPr/>
        </p:nvSpPr>
        <p:spPr>
          <a:xfrm>
            <a:off x="251520" y="2862960"/>
            <a:ext cx="1296144" cy="630942"/>
          </a:xfrm>
          <a:prstGeom prst="rect">
            <a:avLst/>
          </a:prstGeom>
        </p:spPr>
        <p:txBody>
          <a:bodyPr wrap="square">
            <a:spAutoFit/>
          </a:bodyPr>
          <a:lstStyle/>
          <a:p>
            <a:pPr marL="171450" lvl="0" indent="-171450">
              <a:buFont typeface="Wingdings" pitchFamily="2" charset="2"/>
              <a:buChar char="ü"/>
            </a:pPr>
            <a:r>
              <a:rPr lang="ru-RU" sz="700" dirty="0"/>
              <a:t>НДФЛ</a:t>
            </a:r>
          </a:p>
          <a:p>
            <a:pPr marL="171450" lvl="0" indent="-171450">
              <a:buFont typeface="Wingdings" pitchFamily="2" charset="2"/>
              <a:buChar char="ü"/>
            </a:pPr>
            <a:r>
              <a:rPr lang="ru-RU" sz="700" dirty="0"/>
              <a:t>Акцизы</a:t>
            </a:r>
          </a:p>
          <a:p>
            <a:pPr marL="171450" indent="-171450">
              <a:buFont typeface="Wingdings" pitchFamily="2" charset="2"/>
              <a:buChar char="ü"/>
            </a:pPr>
            <a:r>
              <a:rPr lang="ru-RU" sz="700" dirty="0"/>
              <a:t>Налог на имущество ФЛ</a:t>
            </a:r>
          </a:p>
          <a:p>
            <a:pPr marL="171450" indent="-171450">
              <a:buFont typeface="Wingdings" pitchFamily="2" charset="2"/>
              <a:buChar char="ü"/>
            </a:pPr>
            <a:r>
              <a:rPr lang="ru-RU" sz="700" dirty="0"/>
              <a:t>Транспортный налог</a:t>
            </a:r>
          </a:p>
          <a:p>
            <a:pPr marL="171450" indent="-171450">
              <a:buFont typeface="Wingdings" pitchFamily="2" charset="2"/>
              <a:buChar char="ü"/>
            </a:pPr>
            <a:r>
              <a:rPr lang="ru-RU" sz="700" dirty="0"/>
              <a:t>Земельный налог</a:t>
            </a:r>
          </a:p>
        </p:txBody>
      </p:sp>
      <p:sp>
        <p:nvSpPr>
          <p:cNvPr id="16" name="Прямоугольник 15"/>
          <p:cNvSpPr/>
          <p:nvPr/>
        </p:nvSpPr>
        <p:spPr>
          <a:xfrm>
            <a:off x="1907704" y="2852936"/>
            <a:ext cx="1296144" cy="846386"/>
          </a:xfrm>
          <a:prstGeom prst="rect">
            <a:avLst/>
          </a:prstGeom>
        </p:spPr>
        <p:txBody>
          <a:bodyPr wrap="square">
            <a:spAutoFit/>
          </a:bodyPr>
          <a:lstStyle/>
          <a:p>
            <a:pPr marL="171450" lvl="0" indent="-171450">
              <a:buFont typeface="Wingdings" pitchFamily="2" charset="2"/>
              <a:buChar char="ü"/>
            </a:pPr>
            <a:r>
              <a:rPr lang="ru-RU" sz="700" dirty="0"/>
              <a:t>Аренда земли</a:t>
            </a:r>
          </a:p>
          <a:p>
            <a:pPr marL="171450" lvl="0" indent="-171450">
              <a:buFont typeface="Wingdings" pitchFamily="2" charset="2"/>
              <a:buChar char="ü"/>
            </a:pPr>
            <a:r>
              <a:rPr lang="ru-RU" sz="700" dirty="0"/>
              <a:t>Аренда имущества</a:t>
            </a:r>
          </a:p>
          <a:p>
            <a:pPr marL="171450" indent="-171450">
              <a:buFont typeface="Wingdings" pitchFamily="2" charset="2"/>
              <a:buChar char="ü"/>
            </a:pPr>
            <a:r>
              <a:rPr lang="ru-RU" sz="700" dirty="0"/>
              <a:t>Продажа земли</a:t>
            </a:r>
          </a:p>
          <a:p>
            <a:pPr marL="171450" indent="-171450">
              <a:buFont typeface="Wingdings" pitchFamily="2" charset="2"/>
              <a:buChar char="ü"/>
            </a:pPr>
            <a:r>
              <a:rPr lang="ru-RU" sz="700" dirty="0"/>
              <a:t>Продажа имущества</a:t>
            </a:r>
          </a:p>
          <a:p>
            <a:pPr marL="171450" indent="-171450">
              <a:buFont typeface="Wingdings" pitchFamily="2" charset="2"/>
              <a:buChar char="ü"/>
            </a:pPr>
            <a:r>
              <a:rPr lang="ru-RU" sz="700" dirty="0"/>
              <a:t>Штрафы, санкции возмещение ущерба</a:t>
            </a:r>
          </a:p>
          <a:p>
            <a:pPr marL="171450" indent="-171450">
              <a:buFont typeface="Wingdings" pitchFamily="2" charset="2"/>
              <a:buChar char="ü"/>
            </a:pPr>
            <a:r>
              <a:rPr lang="ru-RU" sz="700" dirty="0"/>
              <a:t>Инициативные платежи</a:t>
            </a:r>
          </a:p>
        </p:txBody>
      </p:sp>
      <p:sp>
        <p:nvSpPr>
          <p:cNvPr id="17" name="Прямоугольник 16"/>
          <p:cNvSpPr/>
          <p:nvPr/>
        </p:nvSpPr>
        <p:spPr>
          <a:xfrm>
            <a:off x="3740696" y="2852936"/>
            <a:ext cx="1296144" cy="846386"/>
          </a:xfrm>
          <a:prstGeom prst="rect">
            <a:avLst/>
          </a:prstGeom>
        </p:spPr>
        <p:txBody>
          <a:bodyPr wrap="square">
            <a:spAutoFit/>
          </a:bodyPr>
          <a:lstStyle/>
          <a:p>
            <a:pPr marL="171450" lvl="0" indent="-171450">
              <a:buFont typeface="Wingdings" pitchFamily="2" charset="2"/>
              <a:buChar char="ü"/>
            </a:pPr>
            <a:r>
              <a:rPr lang="ru-RU" sz="700" dirty="0"/>
              <a:t>Дотации</a:t>
            </a:r>
          </a:p>
          <a:p>
            <a:pPr marL="171450" lvl="0" indent="-171450">
              <a:buFont typeface="Wingdings" pitchFamily="2" charset="2"/>
              <a:buChar char="ü"/>
            </a:pPr>
            <a:r>
              <a:rPr lang="ru-RU" sz="700" dirty="0"/>
              <a:t>Субсидии</a:t>
            </a:r>
          </a:p>
          <a:p>
            <a:pPr marL="171450" indent="-171450">
              <a:buFont typeface="Wingdings" pitchFamily="2" charset="2"/>
              <a:buChar char="ü"/>
            </a:pPr>
            <a:r>
              <a:rPr lang="ru-RU" sz="700" dirty="0"/>
              <a:t>Субвенции</a:t>
            </a:r>
          </a:p>
          <a:p>
            <a:pPr marL="171450" indent="-171450">
              <a:buFont typeface="Wingdings" pitchFamily="2" charset="2"/>
              <a:buChar char="ü"/>
            </a:pPr>
            <a:r>
              <a:rPr lang="ru-RU" sz="700" dirty="0"/>
              <a:t>Иные межбюджетные трансферты</a:t>
            </a:r>
          </a:p>
          <a:p>
            <a:pPr marL="171450" indent="-171450">
              <a:buFont typeface="Wingdings" pitchFamily="2" charset="2"/>
              <a:buChar char="ü"/>
            </a:pPr>
            <a:r>
              <a:rPr lang="ru-RU" sz="700" dirty="0"/>
              <a:t>Безвозмездные поступления</a:t>
            </a:r>
          </a:p>
        </p:txBody>
      </p:sp>
      <p:sp>
        <p:nvSpPr>
          <p:cNvPr id="14" name="TextBox 13"/>
          <p:cNvSpPr txBox="1"/>
          <p:nvPr/>
        </p:nvSpPr>
        <p:spPr>
          <a:xfrm>
            <a:off x="539552" y="1916825"/>
            <a:ext cx="504056" cy="246221"/>
          </a:xfrm>
          <a:prstGeom prst="rect">
            <a:avLst/>
          </a:prstGeom>
          <a:noFill/>
        </p:spPr>
        <p:txBody>
          <a:bodyPr wrap="square" rtlCol="0">
            <a:spAutoFit/>
          </a:bodyPr>
          <a:lstStyle/>
          <a:p>
            <a:r>
              <a:rPr lang="ru" sz="1000" b="1" spc="-50" dirty="0">
                <a:solidFill>
                  <a:srgbClr val="008080"/>
                </a:solidFill>
              </a:rPr>
              <a:t>73,0%</a:t>
            </a:r>
            <a:endParaRPr lang="ru" sz="1000" dirty="0"/>
          </a:p>
        </p:txBody>
      </p:sp>
      <p:sp>
        <p:nvSpPr>
          <p:cNvPr id="18" name="TextBox 17"/>
          <p:cNvSpPr txBox="1"/>
          <p:nvPr/>
        </p:nvSpPr>
        <p:spPr>
          <a:xfrm>
            <a:off x="2339752" y="1916828"/>
            <a:ext cx="432048" cy="246221"/>
          </a:xfrm>
          <a:prstGeom prst="rect">
            <a:avLst/>
          </a:prstGeom>
          <a:noFill/>
        </p:spPr>
        <p:txBody>
          <a:bodyPr wrap="square" rtlCol="0">
            <a:spAutoFit/>
          </a:bodyPr>
          <a:lstStyle/>
          <a:p>
            <a:r>
              <a:rPr lang="ru" sz="1000" b="1" spc="-50" dirty="0">
                <a:solidFill>
                  <a:srgbClr val="008080"/>
                </a:solidFill>
              </a:rPr>
              <a:t>5,0%</a:t>
            </a:r>
            <a:endParaRPr lang="ru" sz="1000" dirty="0"/>
          </a:p>
        </p:txBody>
      </p:sp>
      <p:sp>
        <p:nvSpPr>
          <p:cNvPr id="19" name="TextBox 18"/>
          <p:cNvSpPr txBox="1"/>
          <p:nvPr/>
        </p:nvSpPr>
        <p:spPr>
          <a:xfrm>
            <a:off x="4085692" y="1916826"/>
            <a:ext cx="576064" cy="246221"/>
          </a:xfrm>
          <a:prstGeom prst="rect">
            <a:avLst/>
          </a:prstGeom>
          <a:noFill/>
        </p:spPr>
        <p:txBody>
          <a:bodyPr wrap="square" rtlCol="0">
            <a:spAutoFit/>
          </a:bodyPr>
          <a:lstStyle/>
          <a:p>
            <a:r>
              <a:rPr lang="ru" sz="1000" b="1" spc="-50" dirty="0">
                <a:solidFill>
                  <a:srgbClr val="008080"/>
                </a:solidFill>
              </a:rPr>
              <a:t>22,0%</a:t>
            </a:r>
          </a:p>
        </p:txBody>
      </p:sp>
      <p:graphicFrame>
        <p:nvGraphicFramePr>
          <p:cNvPr id="4" name="Диаграмма 3"/>
          <p:cNvGraphicFramePr/>
          <p:nvPr>
            <p:extLst>
              <p:ext uri="{D42A27DB-BD31-4B8C-83A1-F6EECF244321}">
                <p14:modId xmlns:p14="http://schemas.microsoft.com/office/powerpoint/2010/main" val="1480087700"/>
              </p:ext>
            </p:extLst>
          </p:nvPr>
        </p:nvGraphicFramePr>
        <p:xfrm>
          <a:off x="5292080" y="1243628"/>
          <a:ext cx="3528392" cy="2689427"/>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p:cNvSpPr txBox="1"/>
          <p:nvPr/>
        </p:nvSpPr>
        <p:spPr>
          <a:xfrm>
            <a:off x="5436096" y="1946117"/>
            <a:ext cx="576064" cy="246221"/>
          </a:xfrm>
          <a:prstGeom prst="rect">
            <a:avLst/>
          </a:prstGeom>
          <a:noFill/>
        </p:spPr>
        <p:txBody>
          <a:bodyPr wrap="square" rtlCol="0">
            <a:spAutoFit/>
          </a:bodyPr>
          <a:lstStyle/>
          <a:p>
            <a:r>
              <a:rPr lang="ru" sz="1000" b="1" spc="-50" dirty="0">
                <a:solidFill>
                  <a:srgbClr val="CCFFFF"/>
                </a:solidFill>
              </a:rPr>
              <a:t>107,4</a:t>
            </a:r>
            <a:endParaRPr lang="ru" sz="1000" dirty="0">
              <a:solidFill>
                <a:srgbClr val="CCFFFF"/>
              </a:solidFill>
            </a:endParaRPr>
          </a:p>
        </p:txBody>
      </p:sp>
      <p:sp>
        <p:nvSpPr>
          <p:cNvPr id="21" name="TextBox 20"/>
          <p:cNvSpPr txBox="1"/>
          <p:nvPr/>
        </p:nvSpPr>
        <p:spPr>
          <a:xfrm>
            <a:off x="6228184" y="1355664"/>
            <a:ext cx="720080" cy="246221"/>
          </a:xfrm>
          <a:prstGeom prst="rect">
            <a:avLst/>
          </a:prstGeom>
          <a:noFill/>
        </p:spPr>
        <p:txBody>
          <a:bodyPr wrap="square" rtlCol="0">
            <a:spAutoFit/>
          </a:bodyPr>
          <a:lstStyle/>
          <a:p>
            <a:r>
              <a:rPr lang="ru-RU" sz="1000" b="1" spc="-50" dirty="0">
                <a:solidFill>
                  <a:srgbClr val="008080"/>
                </a:solidFill>
              </a:rPr>
              <a:t>млн</a:t>
            </a:r>
            <a:r>
              <a:rPr lang="ru" sz="1000" b="1" spc="-50" dirty="0">
                <a:solidFill>
                  <a:srgbClr val="008080"/>
                </a:solidFill>
              </a:rPr>
              <a:t>.руб.</a:t>
            </a:r>
          </a:p>
        </p:txBody>
      </p:sp>
      <p:sp>
        <p:nvSpPr>
          <p:cNvPr id="22" name="TextBox 21"/>
          <p:cNvSpPr txBox="1"/>
          <p:nvPr/>
        </p:nvSpPr>
        <p:spPr>
          <a:xfrm>
            <a:off x="5442790" y="2466192"/>
            <a:ext cx="576064" cy="246221"/>
          </a:xfrm>
          <a:prstGeom prst="rect">
            <a:avLst/>
          </a:prstGeom>
          <a:noFill/>
        </p:spPr>
        <p:txBody>
          <a:bodyPr wrap="square" rtlCol="0">
            <a:spAutoFit/>
          </a:bodyPr>
          <a:lstStyle/>
          <a:p>
            <a:r>
              <a:rPr lang="ru" sz="1000" dirty="0">
                <a:solidFill>
                  <a:srgbClr val="CCFFFF"/>
                </a:solidFill>
              </a:rPr>
              <a:t>30,3</a:t>
            </a:r>
          </a:p>
        </p:txBody>
      </p:sp>
      <p:sp>
        <p:nvSpPr>
          <p:cNvPr id="23" name="TextBox 22"/>
          <p:cNvSpPr txBox="1"/>
          <p:nvPr/>
        </p:nvSpPr>
        <p:spPr>
          <a:xfrm>
            <a:off x="5478738" y="2857536"/>
            <a:ext cx="576064" cy="246221"/>
          </a:xfrm>
          <a:prstGeom prst="rect">
            <a:avLst/>
          </a:prstGeom>
          <a:noFill/>
        </p:spPr>
        <p:txBody>
          <a:bodyPr wrap="square" rtlCol="0">
            <a:spAutoFit/>
          </a:bodyPr>
          <a:lstStyle/>
          <a:p>
            <a:r>
              <a:rPr lang="ru" sz="1000" b="1" spc="-50" dirty="0">
                <a:solidFill>
                  <a:srgbClr val="CCFFFF"/>
                </a:solidFill>
              </a:rPr>
              <a:t>78,1</a:t>
            </a:r>
            <a:endParaRPr lang="ru" sz="1000" dirty="0">
              <a:solidFill>
                <a:srgbClr val="CCFFFF"/>
              </a:solidFill>
            </a:endParaRPr>
          </a:p>
        </p:txBody>
      </p:sp>
      <p:sp>
        <p:nvSpPr>
          <p:cNvPr id="24" name="TextBox 23"/>
          <p:cNvSpPr txBox="1"/>
          <p:nvPr/>
        </p:nvSpPr>
        <p:spPr>
          <a:xfrm>
            <a:off x="6161646" y="2092502"/>
            <a:ext cx="576064" cy="246221"/>
          </a:xfrm>
          <a:prstGeom prst="rect">
            <a:avLst/>
          </a:prstGeom>
          <a:noFill/>
        </p:spPr>
        <p:txBody>
          <a:bodyPr wrap="square" rtlCol="0">
            <a:spAutoFit/>
          </a:bodyPr>
          <a:lstStyle/>
          <a:p>
            <a:r>
              <a:rPr lang="ru" sz="1000" b="1" spc="-50" dirty="0">
                <a:solidFill>
                  <a:srgbClr val="CCFFFF"/>
                </a:solidFill>
              </a:rPr>
              <a:t>119,4</a:t>
            </a:r>
            <a:endParaRPr lang="ru" sz="1000" dirty="0">
              <a:solidFill>
                <a:srgbClr val="CCFFFF"/>
              </a:solidFill>
            </a:endParaRPr>
          </a:p>
        </p:txBody>
      </p:sp>
      <p:sp>
        <p:nvSpPr>
          <p:cNvPr id="25" name="TextBox 24"/>
          <p:cNvSpPr txBox="1"/>
          <p:nvPr/>
        </p:nvSpPr>
        <p:spPr>
          <a:xfrm>
            <a:off x="6132503" y="2304687"/>
            <a:ext cx="576064" cy="246221"/>
          </a:xfrm>
          <a:prstGeom prst="rect">
            <a:avLst/>
          </a:prstGeom>
          <a:noFill/>
        </p:spPr>
        <p:txBody>
          <a:bodyPr wrap="square" rtlCol="0">
            <a:spAutoFit/>
          </a:bodyPr>
          <a:lstStyle/>
          <a:p>
            <a:r>
              <a:rPr lang="ru" sz="1000" dirty="0">
                <a:solidFill>
                  <a:srgbClr val="CCFFFF"/>
                </a:solidFill>
              </a:rPr>
              <a:t>13,6</a:t>
            </a:r>
          </a:p>
        </p:txBody>
      </p:sp>
      <p:sp>
        <p:nvSpPr>
          <p:cNvPr id="26" name="TextBox 25"/>
          <p:cNvSpPr txBox="1"/>
          <p:nvPr/>
        </p:nvSpPr>
        <p:spPr>
          <a:xfrm>
            <a:off x="6132503" y="2606715"/>
            <a:ext cx="576064" cy="246221"/>
          </a:xfrm>
          <a:prstGeom prst="rect">
            <a:avLst/>
          </a:prstGeom>
          <a:noFill/>
        </p:spPr>
        <p:txBody>
          <a:bodyPr wrap="square" rtlCol="0">
            <a:spAutoFit/>
          </a:bodyPr>
          <a:lstStyle/>
          <a:p>
            <a:r>
              <a:rPr lang="ru" sz="1000" b="1" dirty="0">
                <a:solidFill>
                  <a:srgbClr val="CCFFFF"/>
                </a:solidFill>
              </a:rPr>
              <a:t>137,2</a:t>
            </a:r>
          </a:p>
        </p:txBody>
      </p:sp>
      <p:sp>
        <p:nvSpPr>
          <p:cNvPr id="27" name="TextBox 26"/>
          <p:cNvSpPr txBox="1"/>
          <p:nvPr/>
        </p:nvSpPr>
        <p:spPr>
          <a:xfrm>
            <a:off x="6821564" y="2402298"/>
            <a:ext cx="541548" cy="246221"/>
          </a:xfrm>
          <a:prstGeom prst="rect">
            <a:avLst/>
          </a:prstGeom>
          <a:noFill/>
        </p:spPr>
        <p:txBody>
          <a:bodyPr wrap="square" rtlCol="0">
            <a:spAutoFit/>
          </a:bodyPr>
          <a:lstStyle/>
          <a:p>
            <a:r>
              <a:rPr lang="ru" sz="1000" b="1" spc="-50" dirty="0">
                <a:solidFill>
                  <a:srgbClr val="CCFFFF"/>
                </a:solidFill>
              </a:rPr>
              <a:t>136,9</a:t>
            </a:r>
            <a:endParaRPr lang="ru" sz="1000" dirty="0">
              <a:solidFill>
                <a:srgbClr val="CCFFFF"/>
              </a:solidFill>
            </a:endParaRPr>
          </a:p>
        </p:txBody>
      </p:sp>
      <p:sp>
        <p:nvSpPr>
          <p:cNvPr id="28" name="TextBox 27"/>
          <p:cNvSpPr txBox="1"/>
          <p:nvPr/>
        </p:nvSpPr>
        <p:spPr>
          <a:xfrm>
            <a:off x="6900505" y="2945568"/>
            <a:ext cx="576064" cy="246221"/>
          </a:xfrm>
          <a:prstGeom prst="rect">
            <a:avLst/>
          </a:prstGeom>
          <a:noFill/>
        </p:spPr>
        <p:txBody>
          <a:bodyPr wrap="square" rtlCol="0">
            <a:spAutoFit/>
          </a:bodyPr>
          <a:lstStyle/>
          <a:p>
            <a:r>
              <a:rPr lang="ru" sz="1000" b="1" spc="-50" dirty="0">
                <a:solidFill>
                  <a:srgbClr val="CCFFFF"/>
                </a:solidFill>
              </a:rPr>
              <a:t>9,3</a:t>
            </a:r>
            <a:endParaRPr lang="ru" sz="1000" dirty="0">
              <a:solidFill>
                <a:srgbClr val="CCFFFF"/>
              </a:solidFill>
            </a:endParaRPr>
          </a:p>
        </p:txBody>
      </p:sp>
      <p:sp>
        <p:nvSpPr>
          <p:cNvPr id="29" name="TextBox 28"/>
          <p:cNvSpPr txBox="1"/>
          <p:nvPr/>
        </p:nvSpPr>
        <p:spPr>
          <a:xfrm>
            <a:off x="6845622" y="3153018"/>
            <a:ext cx="576064" cy="246221"/>
          </a:xfrm>
          <a:prstGeom prst="rect">
            <a:avLst/>
          </a:prstGeom>
          <a:noFill/>
        </p:spPr>
        <p:txBody>
          <a:bodyPr wrap="square" rtlCol="0">
            <a:spAutoFit/>
          </a:bodyPr>
          <a:lstStyle/>
          <a:p>
            <a:r>
              <a:rPr lang="ru" sz="1000" b="1" spc="-50" dirty="0">
                <a:solidFill>
                  <a:srgbClr val="CCFFFF"/>
                </a:solidFill>
              </a:rPr>
              <a:t>41,0</a:t>
            </a:r>
            <a:endParaRPr lang="ru" sz="1000" dirty="0">
              <a:solidFill>
                <a:srgbClr val="CCFFFF"/>
              </a:solidFill>
            </a:endParaRPr>
          </a:p>
        </p:txBody>
      </p:sp>
      <p:sp>
        <p:nvSpPr>
          <p:cNvPr id="30" name="TextBox 29"/>
          <p:cNvSpPr txBox="1"/>
          <p:nvPr/>
        </p:nvSpPr>
        <p:spPr>
          <a:xfrm>
            <a:off x="7524328" y="2427798"/>
            <a:ext cx="576064" cy="246221"/>
          </a:xfrm>
          <a:prstGeom prst="rect">
            <a:avLst/>
          </a:prstGeom>
          <a:noFill/>
        </p:spPr>
        <p:txBody>
          <a:bodyPr wrap="square" rtlCol="0">
            <a:spAutoFit/>
          </a:bodyPr>
          <a:lstStyle/>
          <a:p>
            <a:r>
              <a:rPr lang="ru" sz="1000" b="1" spc="-50" dirty="0">
                <a:solidFill>
                  <a:srgbClr val="CCFFFF"/>
                </a:solidFill>
              </a:rPr>
              <a:t>146,7</a:t>
            </a:r>
            <a:endParaRPr lang="ru" sz="1000" dirty="0">
              <a:solidFill>
                <a:srgbClr val="CCFFFF"/>
              </a:solidFill>
            </a:endParaRPr>
          </a:p>
        </p:txBody>
      </p:sp>
      <p:sp>
        <p:nvSpPr>
          <p:cNvPr id="31" name="TextBox 30"/>
          <p:cNvSpPr txBox="1"/>
          <p:nvPr/>
        </p:nvSpPr>
        <p:spPr>
          <a:xfrm>
            <a:off x="8222096" y="2475947"/>
            <a:ext cx="576064" cy="246221"/>
          </a:xfrm>
          <a:prstGeom prst="rect">
            <a:avLst/>
          </a:prstGeom>
          <a:noFill/>
        </p:spPr>
        <p:txBody>
          <a:bodyPr wrap="square" rtlCol="0">
            <a:spAutoFit/>
          </a:bodyPr>
          <a:lstStyle/>
          <a:p>
            <a:r>
              <a:rPr lang="ru" sz="1000" b="1" spc="-50" dirty="0">
                <a:solidFill>
                  <a:srgbClr val="CCFFFF"/>
                </a:solidFill>
              </a:rPr>
              <a:t>153,6</a:t>
            </a:r>
            <a:endParaRPr lang="ru" sz="1000" dirty="0">
              <a:solidFill>
                <a:srgbClr val="CCFFFF"/>
              </a:solidFill>
            </a:endParaRPr>
          </a:p>
        </p:txBody>
      </p:sp>
      <p:sp>
        <p:nvSpPr>
          <p:cNvPr id="32" name="TextBox 31"/>
          <p:cNvSpPr txBox="1"/>
          <p:nvPr/>
        </p:nvSpPr>
        <p:spPr>
          <a:xfrm>
            <a:off x="7553029" y="3021296"/>
            <a:ext cx="576064" cy="246221"/>
          </a:xfrm>
          <a:prstGeom prst="rect">
            <a:avLst/>
          </a:prstGeom>
          <a:noFill/>
        </p:spPr>
        <p:txBody>
          <a:bodyPr wrap="square" rtlCol="0">
            <a:spAutoFit/>
          </a:bodyPr>
          <a:lstStyle/>
          <a:p>
            <a:r>
              <a:rPr lang="ru" sz="1000" b="1" spc="-50" dirty="0">
                <a:solidFill>
                  <a:srgbClr val="CCFFFF"/>
                </a:solidFill>
              </a:rPr>
              <a:t>9,3</a:t>
            </a:r>
            <a:endParaRPr lang="ru" sz="1000" dirty="0">
              <a:solidFill>
                <a:srgbClr val="CCFFFF"/>
              </a:solidFill>
            </a:endParaRPr>
          </a:p>
        </p:txBody>
      </p:sp>
      <p:sp>
        <p:nvSpPr>
          <p:cNvPr id="33" name="TextBox 32"/>
          <p:cNvSpPr txBox="1"/>
          <p:nvPr/>
        </p:nvSpPr>
        <p:spPr>
          <a:xfrm>
            <a:off x="8254884" y="3010791"/>
            <a:ext cx="576064" cy="246221"/>
          </a:xfrm>
          <a:prstGeom prst="rect">
            <a:avLst/>
          </a:prstGeom>
          <a:noFill/>
        </p:spPr>
        <p:txBody>
          <a:bodyPr wrap="square" rtlCol="0">
            <a:spAutoFit/>
          </a:bodyPr>
          <a:lstStyle/>
          <a:p>
            <a:r>
              <a:rPr lang="ru" sz="1000" b="1" spc="-50" dirty="0">
                <a:solidFill>
                  <a:srgbClr val="CCFFFF"/>
                </a:solidFill>
              </a:rPr>
              <a:t>9,1</a:t>
            </a:r>
            <a:endParaRPr lang="ru" sz="1000" dirty="0">
              <a:solidFill>
                <a:srgbClr val="CCFFFF"/>
              </a:solidFill>
            </a:endParaRPr>
          </a:p>
        </p:txBody>
      </p:sp>
      <p:sp>
        <p:nvSpPr>
          <p:cNvPr id="34" name="TextBox 33"/>
          <p:cNvSpPr txBox="1"/>
          <p:nvPr/>
        </p:nvSpPr>
        <p:spPr>
          <a:xfrm>
            <a:off x="7524328" y="3155583"/>
            <a:ext cx="576064" cy="246221"/>
          </a:xfrm>
          <a:prstGeom prst="rect">
            <a:avLst/>
          </a:prstGeom>
          <a:noFill/>
        </p:spPr>
        <p:txBody>
          <a:bodyPr wrap="square" rtlCol="0">
            <a:spAutoFit/>
          </a:bodyPr>
          <a:lstStyle/>
          <a:p>
            <a:r>
              <a:rPr lang="ru" sz="1000" b="1" spc="-50" dirty="0">
                <a:solidFill>
                  <a:srgbClr val="CCFFFF"/>
                </a:solidFill>
              </a:rPr>
              <a:t>28,6</a:t>
            </a:r>
            <a:endParaRPr lang="ru" sz="1000" dirty="0">
              <a:solidFill>
                <a:srgbClr val="CCFFFF"/>
              </a:solidFill>
            </a:endParaRPr>
          </a:p>
        </p:txBody>
      </p:sp>
      <p:sp>
        <p:nvSpPr>
          <p:cNvPr id="35" name="TextBox 34"/>
          <p:cNvSpPr txBox="1"/>
          <p:nvPr/>
        </p:nvSpPr>
        <p:spPr>
          <a:xfrm>
            <a:off x="8199785" y="3179471"/>
            <a:ext cx="576064" cy="246221"/>
          </a:xfrm>
          <a:prstGeom prst="rect">
            <a:avLst/>
          </a:prstGeom>
          <a:noFill/>
        </p:spPr>
        <p:txBody>
          <a:bodyPr wrap="square" rtlCol="0">
            <a:spAutoFit/>
          </a:bodyPr>
          <a:lstStyle/>
          <a:p>
            <a:r>
              <a:rPr lang="ru" sz="1000" b="1" spc="-50" dirty="0">
                <a:solidFill>
                  <a:srgbClr val="CCFFFF"/>
                </a:solidFill>
              </a:rPr>
              <a:t>32,9</a:t>
            </a:r>
            <a:endParaRPr lang="ru" sz="1000" dirty="0">
              <a:solidFill>
                <a:srgbClr val="CCFFFF"/>
              </a:solidFill>
            </a:endParaRPr>
          </a:p>
        </p:txBody>
      </p:sp>
      <p:sp>
        <p:nvSpPr>
          <p:cNvPr id="36" name="Прямоугольник 35"/>
          <p:cNvSpPr/>
          <p:nvPr/>
        </p:nvSpPr>
        <p:spPr>
          <a:xfrm>
            <a:off x="6250496" y="3933056"/>
            <a:ext cx="2547664" cy="1754326"/>
          </a:xfrm>
          <a:prstGeom prst="rect">
            <a:avLst/>
          </a:prstGeom>
        </p:spPr>
        <p:txBody>
          <a:bodyPr wrap="square">
            <a:spAutoFit/>
          </a:bodyPr>
          <a:lstStyle/>
          <a:p>
            <a:pPr lvl="0"/>
            <a:r>
              <a:rPr lang="ru-RU" sz="900" dirty="0"/>
              <a:t>Прогнозируемые на 2026 год доходы бюджета сельского поселения Салым меньше уточненного плана по доходам на 2025 год на 82,9 </a:t>
            </a:r>
            <a:r>
              <a:rPr lang="ru-RU" sz="900" dirty="0" err="1"/>
              <a:t>млн.рублей</a:t>
            </a:r>
            <a:r>
              <a:rPr lang="ru-RU" sz="900" dirty="0"/>
              <a:t>, или на 69,3% за счет уменьшения неналоговых поступлений (продажа имущества) и  безвозмездных поступлений от других бюджетов бюджетной системы.</a:t>
            </a:r>
          </a:p>
          <a:p>
            <a:pPr lvl="0"/>
            <a:r>
              <a:rPr lang="ru-RU" sz="900" dirty="0"/>
              <a:t>Прогноз доходов на 2027 год меньше прогноза на 2026 год на 2,6 </a:t>
            </a:r>
            <a:r>
              <a:rPr lang="ru-RU" sz="900" dirty="0" err="1"/>
              <a:t>млн.рублей</a:t>
            </a:r>
            <a:r>
              <a:rPr lang="ru-RU" sz="900" dirty="0"/>
              <a:t> за счет уменьшения безвозмездных поступлений от других бюджетов бюджетной системы.</a:t>
            </a:r>
          </a:p>
        </p:txBody>
      </p:sp>
    </p:spTree>
    <p:extLst>
      <p:ext uri="{BB962C8B-B14F-4D97-AF65-F5344CB8AC3E}">
        <p14:creationId xmlns:p14="http://schemas.microsoft.com/office/powerpoint/2010/main" val="377517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Tester\Desktop\Бренд символы\Салым слева.png"/>
          <p:cNvPicPr>
            <a:picLocks noChangeAspect="1" noChangeArrowheads="1"/>
          </p:cNvPicPr>
          <p:nvPr/>
        </p:nvPicPr>
        <p:blipFill>
          <a:blip r:embed="rId2"/>
          <a:srcRect/>
          <a:stretch>
            <a:fillRect/>
          </a:stretch>
        </p:blipFill>
        <p:spPr bwMode="auto">
          <a:xfrm>
            <a:off x="0" y="0"/>
            <a:ext cx="9144000" cy="1052736"/>
          </a:xfrm>
          <a:prstGeom prst="rect">
            <a:avLst/>
          </a:prstGeom>
          <a:noFill/>
        </p:spPr>
      </p:pic>
      <p:sp>
        <p:nvSpPr>
          <p:cNvPr id="2" name="TextBox 1"/>
          <p:cNvSpPr txBox="1"/>
          <p:nvPr/>
        </p:nvSpPr>
        <p:spPr>
          <a:xfrm>
            <a:off x="179512" y="1078665"/>
            <a:ext cx="8964488" cy="446276"/>
          </a:xfrm>
          <a:prstGeom prst="rect">
            <a:avLst/>
          </a:prstGeom>
          <a:noFill/>
        </p:spPr>
        <p:txBody>
          <a:bodyPr wrap="square" rtlCol="0">
            <a:spAutoFit/>
          </a:bodyPr>
          <a:lstStyle/>
          <a:p>
            <a:r>
              <a:rPr lang="ru" sz="1200" b="1" spc="-50" dirty="0">
                <a:solidFill>
                  <a:srgbClr val="008080"/>
                </a:solidFill>
              </a:rPr>
              <a:t>Налоговые</a:t>
            </a:r>
            <a:r>
              <a:rPr lang="ru" sz="1100" b="1" spc="-50" dirty="0">
                <a:solidFill>
                  <a:srgbClr val="008080"/>
                </a:solidFill>
              </a:rPr>
              <a:t> доходы </a:t>
            </a:r>
            <a:r>
              <a:rPr lang="ru" sz="1100" b="1" spc="-50" dirty="0"/>
              <a:t>– </a:t>
            </a:r>
            <a:r>
              <a:rPr lang="ru" sz="1100" b="1" dirty="0"/>
              <a:t>налоги, сборы и платежи, поступающие в бюджет на основе налогового и бюджетного законодательсва Российской Федерации.</a:t>
            </a:r>
          </a:p>
        </p:txBody>
      </p:sp>
      <p:pic>
        <p:nvPicPr>
          <p:cNvPr id="10" name="Picture 8" descr="C:\Users\Tester\Desktop\Бренд символы\патерны елки.png"/>
          <p:cNvPicPr>
            <a:picLocks noChangeAspect="1" noChangeArrowheads="1"/>
          </p:cNvPicPr>
          <p:nvPr/>
        </p:nvPicPr>
        <p:blipFill>
          <a:blip r:embed="rId3"/>
          <a:srcRect/>
          <a:stretch>
            <a:fillRect/>
          </a:stretch>
        </p:blipFill>
        <p:spPr bwMode="auto">
          <a:xfrm>
            <a:off x="-1" y="6757774"/>
            <a:ext cx="9144001" cy="304439"/>
          </a:xfrm>
          <a:prstGeom prst="rect">
            <a:avLst/>
          </a:prstGeom>
          <a:noFill/>
        </p:spPr>
      </p:pic>
      <p:sp>
        <p:nvSpPr>
          <p:cNvPr id="3" name="Номер слайда 2"/>
          <p:cNvSpPr>
            <a:spLocks noGrp="1"/>
          </p:cNvSpPr>
          <p:nvPr>
            <p:ph type="sldNum" sz="quarter" idx="12"/>
          </p:nvPr>
        </p:nvSpPr>
        <p:spPr>
          <a:xfrm>
            <a:off x="7010400" y="6697088"/>
            <a:ext cx="2133600" cy="365125"/>
          </a:xfrm>
        </p:spPr>
        <p:txBody>
          <a:bodyPr/>
          <a:lstStyle/>
          <a:p>
            <a:fld id="{B19B0651-EE4F-4900-A07F-96A6BFA9D0F0}" type="slidenum">
              <a:rPr lang="ru-RU" smtClean="0"/>
              <a:pPr/>
              <a:t>8</a:t>
            </a:fld>
            <a:endParaRPr lang="ru-RU" dirty="0"/>
          </a:p>
        </p:txBody>
      </p:sp>
      <p:sp>
        <p:nvSpPr>
          <p:cNvPr id="12" name="Объект 5"/>
          <p:cNvSpPr txBox="1">
            <a:spLocks/>
          </p:cNvSpPr>
          <p:nvPr/>
        </p:nvSpPr>
        <p:spPr>
          <a:xfrm>
            <a:off x="4388768" y="0"/>
            <a:ext cx="4755976"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2000" b="1" dirty="0">
                <a:solidFill>
                  <a:srgbClr val="CCECFF"/>
                </a:solidFill>
                <a:effectLst>
                  <a:outerShdw blurRad="38100" dist="38100" dir="2700000" algn="tl">
                    <a:srgbClr val="000000">
                      <a:alpha val="43137"/>
                    </a:srgbClr>
                  </a:outerShdw>
                </a:effectLst>
              </a:rPr>
              <a:t>Структура и динамика </a:t>
            </a:r>
          </a:p>
          <a:p>
            <a:pPr marL="0" indent="0" algn="ctr">
              <a:buFont typeface="Arial" pitchFamily="34" charset="0"/>
              <a:buNone/>
            </a:pPr>
            <a:r>
              <a:rPr lang="ru-RU" sz="2000" b="1" dirty="0">
                <a:solidFill>
                  <a:srgbClr val="CCECFF"/>
                </a:solidFill>
                <a:effectLst>
                  <a:outerShdw blurRad="38100" dist="38100" dir="2700000" algn="tl">
                    <a:srgbClr val="000000">
                      <a:alpha val="43137"/>
                    </a:srgbClr>
                  </a:outerShdw>
                </a:effectLst>
              </a:rPr>
              <a:t>налоговых доходов бюджета </a:t>
            </a:r>
          </a:p>
          <a:p>
            <a:pPr marL="0" indent="0" algn="ctr">
              <a:buFont typeface="Arial" pitchFamily="34" charset="0"/>
              <a:buNone/>
            </a:pPr>
            <a:r>
              <a:rPr lang="ru-RU" sz="2000" b="1" dirty="0">
                <a:solidFill>
                  <a:srgbClr val="CCECFF"/>
                </a:solidFill>
                <a:effectLst>
                  <a:outerShdw blurRad="38100" dist="38100" dir="2700000" algn="tl">
                    <a:srgbClr val="000000">
                      <a:alpha val="43137"/>
                    </a:srgbClr>
                  </a:outerShdw>
                </a:effectLst>
              </a:rPr>
              <a:t>сельского поселения Салым</a:t>
            </a:r>
          </a:p>
        </p:txBody>
      </p:sp>
      <p:sp>
        <p:nvSpPr>
          <p:cNvPr id="36" name="Прямоугольник 35"/>
          <p:cNvSpPr/>
          <p:nvPr/>
        </p:nvSpPr>
        <p:spPr>
          <a:xfrm>
            <a:off x="2339752" y="3829690"/>
            <a:ext cx="6804248" cy="492443"/>
          </a:xfrm>
          <a:prstGeom prst="rect">
            <a:avLst/>
          </a:prstGeom>
        </p:spPr>
        <p:txBody>
          <a:bodyPr wrap="square">
            <a:spAutoFit/>
          </a:bodyPr>
          <a:lstStyle/>
          <a:p>
            <a:pPr lvl="0" algn="r"/>
            <a:r>
              <a:rPr lang="ru-RU" sz="1300" b="1" dirty="0">
                <a:solidFill>
                  <a:srgbClr val="0070C0"/>
                </a:solidFill>
              </a:rPr>
              <a:t>С 2026 года на территории </a:t>
            </a:r>
            <a:r>
              <a:rPr lang="ru-RU" sz="1300" b="1" dirty="0" err="1">
                <a:solidFill>
                  <a:srgbClr val="0070C0"/>
                </a:solidFill>
              </a:rPr>
              <a:t>с.п.Салым</a:t>
            </a:r>
            <a:r>
              <a:rPr lang="ru-RU" sz="1300" b="1" dirty="0">
                <a:solidFill>
                  <a:srgbClr val="0070C0"/>
                </a:solidFill>
              </a:rPr>
              <a:t> решением Совета депутатов вводится туристический налог, план на 2026-2028 годы по 100,0 тыс.руб.</a:t>
            </a:r>
          </a:p>
        </p:txBody>
      </p:sp>
      <p:graphicFrame>
        <p:nvGraphicFramePr>
          <p:cNvPr id="38" name="Диаграмма 37"/>
          <p:cNvGraphicFramePr/>
          <p:nvPr>
            <p:extLst>
              <p:ext uri="{D42A27DB-BD31-4B8C-83A1-F6EECF244321}">
                <p14:modId xmlns:p14="http://schemas.microsoft.com/office/powerpoint/2010/main" val="2704541298"/>
              </p:ext>
            </p:extLst>
          </p:nvPr>
        </p:nvGraphicFramePr>
        <p:xfrm>
          <a:off x="-1" y="1294108"/>
          <a:ext cx="4896544" cy="30512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Диаграмма 38"/>
          <p:cNvGraphicFramePr/>
          <p:nvPr>
            <p:extLst>
              <p:ext uri="{D42A27DB-BD31-4B8C-83A1-F6EECF244321}">
                <p14:modId xmlns:p14="http://schemas.microsoft.com/office/powerpoint/2010/main" val="2776511025"/>
              </p:ext>
            </p:extLst>
          </p:nvPr>
        </p:nvGraphicFramePr>
        <p:xfrm>
          <a:off x="4788024" y="1335082"/>
          <a:ext cx="4189565" cy="2497617"/>
        </p:xfrm>
        <a:graphic>
          <a:graphicData uri="http://schemas.openxmlformats.org/drawingml/2006/chart">
            <c:chart xmlns:c="http://schemas.openxmlformats.org/drawingml/2006/chart" xmlns:r="http://schemas.openxmlformats.org/officeDocument/2006/relationships" r:id="rId5"/>
          </a:graphicData>
        </a:graphic>
      </p:graphicFrame>
      <p:sp>
        <p:nvSpPr>
          <p:cNvPr id="42" name="TextBox 41"/>
          <p:cNvSpPr txBox="1"/>
          <p:nvPr/>
        </p:nvSpPr>
        <p:spPr>
          <a:xfrm>
            <a:off x="891479" y="2207145"/>
            <a:ext cx="1656184" cy="461665"/>
          </a:xfrm>
          <a:prstGeom prst="rect">
            <a:avLst/>
          </a:prstGeom>
          <a:noFill/>
        </p:spPr>
        <p:txBody>
          <a:bodyPr wrap="square" rtlCol="0">
            <a:spAutoFit/>
          </a:bodyPr>
          <a:lstStyle/>
          <a:p>
            <a:pPr algn="ctr"/>
            <a:r>
              <a:rPr lang="ru" sz="1200" b="1" spc="-50" dirty="0">
                <a:solidFill>
                  <a:srgbClr val="1BB5B1"/>
                </a:solidFill>
              </a:rPr>
              <a:t>2026 год -</a:t>
            </a:r>
          </a:p>
          <a:p>
            <a:pPr algn="ctr"/>
            <a:r>
              <a:rPr lang="ru" sz="1200" b="1" spc="-50" dirty="0">
                <a:solidFill>
                  <a:srgbClr val="C00000"/>
                </a:solidFill>
              </a:rPr>
              <a:t>136 942 тыс.руб.</a:t>
            </a:r>
          </a:p>
        </p:txBody>
      </p:sp>
      <p:sp>
        <p:nvSpPr>
          <p:cNvPr id="25" name="TextBox 24"/>
          <p:cNvSpPr txBox="1"/>
          <p:nvPr/>
        </p:nvSpPr>
        <p:spPr>
          <a:xfrm>
            <a:off x="885432" y="1708009"/>
            <a:ext cx="583732" cy="284693"/>
          </a:xfrm>
          <a:prstGeom prst="rect">
            <a:avLst/>
          </a:prstGeom>
          <a:noFill/>
        </p:spPr>
        <p:txBody>
          <a:bodyPr wrap="square" rtlCol="0">
            <a:spAutoFit/>
          </a:bodyPr>
          <a:lstStyle/>
          <a:p>
            <a:r>
              <a:rPr lang="ru" sz="1250" b="1" spc="-50" dirty="0">
                <a:solidFill>
                  <a:srgbClr val="CCFFFF"/>
                </a:solidFill>
              </a:rPr>
              <a:t>6%</a:t>
            </a:r>
          </a:p>
        </p:txBody>
      </p:sp>
      <p:sp>
        <p:nvSpPr>
          <p:cNvPr id="26" name="TextBox 25"/>
          <p:cNvSpPr txBox="1"/>
          <p:nvPr/>
        </p:nvSpPr>
        <p:spPr>
          <a:xfrm>
            <a:off x="1408717" y="3645024"/>
            <a:ext cx="583732" cy="369332"/>
          </a:xfrm>
          <a:prstGeom prst="rect">
            <a:avLst/>
          </a:prstGeom>
          <a:noFill/>
        </p:spPr>
        <p:txBody>
          <a:bodyPr wrap="square" rtlCol="0">
            <a:spAutoFit/>
          </a:bodyPr>
          <a:lstStyle/>
          <a:p>
            <a:r>
              <a:rPr lang="ru" b="1" spc="-50" dirty="0">
                <a:solidFill>
                  <a:srgbClr val="CCFFFF"/>
                </a:solidFill>
              </a:rPr>
              <a:t>89%</a:t>
            </a:r>
          </a:p>
        </p:txBody>
      </p:sp>
      <p:sp>
        <p:nvSpPr>
          <p:cNvPr id="27" name="TextBox 26"/>
          <p:cNvSpPr txBox="1"/>
          <p:nvPr/>
        </p:nvSpPr>
        <p:spPr>
          <a:xfrm>
            <a:off x="1177298" y="1487326"/>
            <a:ext cx="583732" cy="284693"/>
          </a:xfrm>
          <a:prstGeom prst="rect">
            <a:avLst/>
          </a:prstGeom>
          <a:noFill/>
        </p:spPr>
        <p:txBody>
          <a:bodyPr wrap="square" rtlCol="0">
            <a:spAutoFit/>
          </a:bodyPr>
          <a:lstStyle/>
          <a:p>
            <a:r>
              <a:rPr lang="ru" sz="1250" b="1" spc="-50" dirty="0">
                <a:solidFill>
                  <a:srgbClr val="CCFFFF"/>
                </a:solidFill>
              </a:rPr>
              <a:t>4%</a:t>
            </a:r>
          </a:p>
        </p:txBody>
      </p:sp>
      <p:sp>
        <p:nvSpPr>
          <p:cNvPr id="29" name="TextBox 28"/>
          <p:cNvSpPr txBox="1"/>
          <p:nvPr/>
        </p:nvSpPr>
        <p:spPr>
          <a:xfrm>
            <a:off x="1469164" y="1367205"/>
            <a:ext cx="583732" cy="284693"/>
          </a:xfrm>
          <a:prstGeom prst="rect">
            <a:avLst/>
          </a:prstGeom>
          <a:noFill/>
        </p:spPr>
        <p:txBody>
          <a:bodyPr wrap="square" rtlCol="0">
            <a:spAutoFit/>
          </a:bodyPr>
          <a:lstStyle/>
          <a:p>
            <a:r>
              <a:rPr lang="ru" sz="1250" b="1" spc="-50" dirty="0">
                <a:solidFill>
                  <a:srgbClr val="CCFFFF"/>
                </a:solidFill>
              </a:rPr>
              <a:t>1%</a:t>
            </a:r>
          </a:p>
        </p:txBody>
      </p:sp>
      <p:sp>
        <p:nvSpPr>
          <p:cNvPr id="31" name="TextBox 30"/>
          <p:cNvSpPr txBox="1"/>
          <p:nvPr/>
        </p:nvSpPr>
        <p:spPr>
          <a:xfrm>
            <a:off x="891479" y="2583891"/>
            <a:ext cx="1656184" cy="461665"/>
          </a:xfrm>
          <a:prstGeom prst="rect">
            <a:avLst/>
          </a:prstGeom>
          <a:noFill/>
        </p:spPr>
        <p:txBody>
          <a:bodyPr wrap="square" rtlCol="0">
            <a:spAutoFit/>
          </a:bodyPr>
          <a:lstStyle/>
          <a:p>
            <a:pPr algn="ctr"/>
            <a:r>
              <a:rPr lang="ru" sz="1200" b="1" spc="-50" dirty="0">
                <a:solidFill>
                  <a:srgbClr val="009999"/>
                </a:solidFill>
              </a:rPr>
              <a:t>2027 год -</a:t>
            </a:r>
          </a:p>
          <a:p>
            <a:pPr algn="ctr"/>
            <a:r>
              <a:rPr lang="ru" sz="1200" b="1" spc="-50" dirty="0">
                <a:solidFill>
                  <a:srgbClr val="C00000"/>
                </a:solidFill>
              </a:rPr>
              <a:t>146 740 тыс.руб.</a:t>
            </a:r>
          </a:p>
        </p:txBody>
      </p:sp>
      <p:sp>
        <p:nvSpPr>
          <p:cNvPr id="32" name="TextBox 31"/>
          <p:cNvSpPr txBox="1"/>
          <p:nvPr/>
        </p:nvSpPr>
        <p:spPr>
          <a:xfrm>
            <a:off x="872491" y="2996952"/>
            <a:ext cx="1656184" cy="461665"/>
          </a:xfrm>
          <a:prstGeom prst="rect">
            <a:avLst/>
          </a:prstGeom>
          <a:noFill/>
        </p:spPr>
        <p:txBody>
          <a:bodyPr wrap="square" rtlCol="0">
            <a:spAutoFit/>
          </a:bodyPr>
          <a:lstStyle/>
          <a:p>
            <a:pPr algn="ctr"/>
            <a:r>
              <a:rPr lang="ru" sz="1200" b="1" spc="-50" dirty="0">
                <a:solidFill>
                  <a:srgbClr val="008080"/>
                </a:solidFill>
              </a:rPr>
              <a:t>2028 год -</a:t>
            </a:r>
          </a:p>
          <a:p>
            <a:pPr algn="ctr"/>
            <a:r>
              <a:rPr lang="ru" sz="1200" b="1" spc="-50" dirty="0">
                <a:solidFill>
                  <a:srgbClr val="C00000"/>
                </a:solidFill>
              </a:rPr>
              <a:t>153 583 тыс.руб.</a:t>
            </a:r>
          </a:p>
        </p:txBody>
      </p:sp>
      <p:graphicFrame>
        <p:nvGraphicFramePr>
          <p:cNvPr id="33" name="Диаграмма 32"/>
          <p:cNvGraphicFramePr/>
          <p:nvPr>
            <p:extLst>
              <p:ext uri="{D42A27DB-BD31-4B8C-83A1-F6EECF244321}">
                <p14:modId xmlns:p14="http://schemas.microsoft.com/office/powerpoint/2010/main" val="1786220222"/>
              </p:ext>
            </p:extLst>
          </p:nvPr>
        </p:nvGraphicFramePr>
        <p:xfrm>
          <a:off x="-1" y="4237494"/>
          <a:ext cx="3338289" cy="25202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Диаграмма 33"/>
          <p:cNvGraphicFramePr/>
          <p:nvPr>
            <p:extLst>
              <p:ext uri="{D42A27DB-BD31-4B8C-83A1-F6EECF244321}">
                <p14:modId xmlns:p14="http://schemas.microsoft.com/office/powerpoint/2010/main" val="765794728"/>
              </p:ext>
            </p:extLst>
          </p:nvPr>
        </p:nvGraphicFramePr>
        <p:xfrm>
          <a:off x="3203848" y="4669542"/>
          <a:ext cx="3240360" cy="208823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Диаграмма 34"/>
          <p:cNvGraphicFramePr/>
          <p:nvPr>
            <p:extLst>
              <p:ext uri="{D42A27DB-BD31-4B8C-83A1-F6EECF244321}">
                <p14:modId xmlns:p14="http://schemas.microsoft.com/office/powerpoint/2010/main" val="691630530"/>
              </p:ext>
            </p:extLst>
          </p:nvPr>
        </p:nvGraphicFramePr>
        <p:xfrm>
          <a:off x="6470830" y="5031371"/>
          <a:ext cx="2565158" cy="177013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2477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Tester\Desktop\Бренд символы\Салым слева.png"/>
          <p:cNvPicPr>
            <a:picLocks noChangeAspect="1" noChangeArrowheads="1"/>
          </p:cNvPicPr>
          <p:nvPr/>
        </p:nvPicPr>
        <p:blipFill>
          <a:blip r:embed="rId2"/>
          <a:srcRect/>
          <a:stretch>
            <a:fillRect/>
          </a:stretch>
        </p:blipFill>
        <p:spPr bwMode="auto">
          <a:xfrm>
            <a:off x="0" y="0"/>
            <a:ext cx="9144000" cy="1052736"/>
          </a:xfrm>
          <a:prstGeom prst="rect">
            <a:avLst/>
          </a:prstGeom>
          <a:noFill/>
        </p:spPr>
      </p:pic>
      <p:sp>
        <p:nvSpPr>
          <p:cNvPr id="2" name="TextBox 1"/>
          <p:cNvSpPr txBox="1"/>
          <p:nvPr/>
        </p:nvSpPr>
        <p:spPr>
          <a:xfrm>
            <a:off x="179512" y="1078665"/>
            <a:ext cx="8964488" cy="623248"/>
          </a:xfrm>
          <a:prstGeom prst="rect">
            <a:avLst/>
          </a:prstGeom>
          <a:noFill/>
        </p:spPr>
        <p:txBody>
          <a:bodyPr wrap="square" rtlCol="0">
            <a:spAutoFit/>
          </a:bodyPr>
          <a:lstStyle/>
          <a:p>
            <a:r>
              <a:rPr lang="ru" sz="1150" b="1" spc="-50" dirty="0">
                <a:solidFill>
                  <a:srgbClr val="008080"/>
                </a:solidFill>
              </a:rPr>
              <a:t>Неналоговые доходы </a:t>
            </a:r>
            <a:r>
              <a:rPr lang="ru" sz="1150" b="1" spc="-50" dirty="0"/>
              <a:t>– </a:t>
            </a:r>
            <a:r>
              <a:rPr lang="ru" sz="1150" b="1" dirty="0"/>
              <a:t>платежи, которые классифицируются по характеру их поступления в бюджет и включают в себя возмездные операции от прямого предоставления государством разных видов услуг, а так же платежи в виде штрафов, санкций за нарушение законодательства.</a:t>
            </a:r>
          </a:p>
        </p:txBody>
      </p:sp>
      <p:pic>
        <p:nvPicPr>
          <p:cNvPr id="10" name="Picture 8" descr="C:\Users\Tester\Desktop\Бренд символы\патерны елки.png"/>
          <p:cNvPicPr>
            <a:picLocks noChangeAspect="1" noChangeArrowheads="1"/>
          </p:cNvPicPr>
          <p:nvPr/>
        </p:nvPicPr>
        <p:blipFill>
          <a:blip r:embed="rId3"/>
          <a:srcRect/>
          <a:stretch>
            <a:fillRect/>
          </a:stretch>
        </p:blipFill>
        <p:spPr bwMode="auto">
          <a:xfrm>
            <a:off x="-1" y="6757774"/>
            <a:ext cx="9144001" cy="304439"/>
          </a:xfrm>
          <a:prstGeom prst="rect">
            <a:avLst/>
          </a:prstGeom>
          <a:noFill/>
        </p:spPr>
      </p:pic>
      <p:sp>
        <p:nvSpPr>
          <p:cNvPr id="3" name="Номер слайда 2"/>
          <p:cNvSpPr>
            <a:spLocks noGrp="1"/>
          </p:cNvSpPr>
          <p:nvPr>
            <p:ph type="sldNum" sz="quarter" idx="12"/>
          </p:nvPr>
        </p:nvSpPr>
        <p:spPr>
          <a:xfrm>
            <a:off x="7002991" y="6675437"/>
            <a:ext cx="2133600" cy="365125"/>
          </a:xfrm>
        </p:spPr>
        <p:txBody>
          <a:bodyPr/>
          <a:lstStyle/>
          <a:p>
            <a:fld id="{B19B0651-EE4F-4900-A07F-96A6BFA9D0F0}" type="slidenum">
              <a:rPr lang="ru-RU" smtClean="0"/>
              <a:pPr/>
              <a:t>9</a:t>
            </a:fld>
            <a:endParaRPr lang="ru-RU" dirty="0"/>
          </a:p>
        </p:txBody>
      </p:sp>
      <p:sp>
        <p:nvSpPr>
          <p:cNvPr id="12" name="Объект 5"/>
          <p:cNvSpPr txBox="1">
            <a:spLocks/>
          </p:cNvSpPr>
          <p:nvPr/>
        </p:nvSpPr>
        <p:spPr>
          <a:xfrm>
            <a:off x="4388768" y="0"/>
            <a:ext cx="4755976" cy="10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2000" b="1" dirty="0">
                <a:solidFill>
                  <a:srgbClr val="CCECFF"/>
                </a:solidFill>
                <a:effectLst>
                  <a:outerShdw blurRad="38100" dist="38100" dir="2700000" algn="tl">
                    <a:srgbClr val="000000">
                      <a:alpha val="43137"/>
                    </a:srgbClr>
                  </a:outerShdw>
                </a:effectLst>
              </a:rPr>
              <a:t>Структура и динамика </a:t>
            </a:r>
          </a:p>
          <a:p>
            <a:pPr marL="0" indent="0" algn="ctr">
              <a:buFont typeface="Arial" pitchFamily="34" charset="0"/>
              <a:buNone/>
            </a:pPr>
            <a:r>
              <a:rPr lang="ru-RU" sz="2000" b="1" dirty="0">
                <a:solidFill>
                  <a:srgbClr val="CCECFF"/>
                </a:solidFill>
                <a:effectLst>
                  <a:outerShdw blurRad="38100" dist="38100" dir="2700000" algn="tl">
                    <a:srgbClr val="000000">
                      <a:alpha val="43137"/>
                    </a:srgbClr>
                  </a:outerShdw>
                </a:effectLst>
              </a:rPr>
              <a:t>неналоговых доходов бюджета </a:t>
            </a:r>
          </a:p>
          <a:p>
            <a:pPr marL="0" indent="0" algn="ctr">
              <a:buFont typeface="Arial" pitchFamily="34" charset="0"/>
              <a:buNone/>
            </a:pPr>
            <a:r>
              <a:rPr lang="ru-RU" sz="2000" b="1" dirty="0">
                <a:solidFill>
                  <a:srgbClr val="CCECFF"/>
                </a:solidFill>
                <a:effectLst>
                  <a:outerShdw blurRad="38100" dist="38100" dir="2700000" algn="tl">
                    <a:srgbClr val="000000">
                      <a:alpha val="43137"/>
                    </a:srgbClr>
                  </a:outerShdw>
                </a:effectLst>
              </a:rPr>
              <a:t>сельского поселения Салым</a:t>
            </a:r>
          </a:p>
        </p:txBody>
      </p:sp>
      <p:sp>
        <p:nvSpPr>
          <p:cNvPr id="36" name="Прямоугольник 35"/>
          <p:cNvSpPr/>
          <p:nvPr/>
        </p:nvSpPr>
        <p:spPr>
          <a:xfrm>
            <a:off x="4847335" y="1556792"/>
            <a:ext cx="4176464" cy="2997744"/>
          </a:xfrm>
          <a:prstGeom prst="rect">
            <a:avLst/>
          </a:prstGeom>
        </p:spPr>
        <p:txBody>
          <a:bodyPr wrap="square">
            <a:spAutoFit/>
          </a:bodyPr>
          <a:lstStyle/>
          <a:p>
            <a:pPr lvl="0" algn="just"/>
            <a:r>
              <a:rPr lang="ru-RU" sz="930" b="1" dirty="0">
                <a:solidFill>
                  <a:srgbClr val="006699"/>
                </a:solidFill>
              </a:rPr>
              <a:t>На 2026 год запланировано 9 325,8 тыс.руб., на 2027 год – 9 325,8 тыс.руб., на 2028 год – 9 125,8 тыс.руб.</a:t>
            </a:r>
          </a:p>
          <a:p>
            <a:pPr lvl="0" algn="just"/>
            <a:r>
              <a:rPr lang="ru-RU" sz="930" b="1" dirty="0">
                <a:solidFill>
                  <a:srgbClr val="006699"/>
                </a:solidFill>
              </a:rPr>
              <a:t>В бюджете сельского поселения Салым основная часть неналоговых доходов приходится на </a:t>
            </a:r>
            <a:r>
              <a:rPr lang="ru-RU" sz="930" b="1" dirty="0">
                <a:solidFill>
                  <a:srgbClr val="C00000"/>
                </a:solidFill>
              </a:rPr>
              <a:t>доходы от использования имущества </a:t>
            </a:r>
            <a:r>
              <a:rPr lang="ru-RU" sz="930" b="1" dirty="0">
                <a:solidFill>
                  <a:srgbClr val="006699"/>
                </a:solidFill>
              </a:rPr>
              <a:t>(договоры аренды муниципального имущества и договоры найма муниципального жилищного фонда) на 2026 год и на плановый период 2027 и 2028 годов запланировано по 5 325,8 тыс.руб., так же </a:t>
            </a:r>
            <a:r>
              <a:rPr lang="ru-RU" sz="930" b="1" dirty="0">
                <a:solidFill>
                  <a:srgbClr val="C00000"/>
                </a:solidFill>
              </a:rPr>
              <a:t>на доходы от продажи материальных и нематериальных активов </a:t>
            </a:r>
            <a:r>
              <a:rPr lang="ru-RU" sz="930" b="1" dirty="0">
                <a:solidFill>
                  <a:srgbClr val="006699"/>
                </a:solidFill>
              </a:rPr>
              <a:t>(договоры мены и купли-продажи), план на 2026 год – 4 000,0 тыс.руб, на 2027 год – 4 000,0 тыс.руб., на 2028 год – 3 800,0тыс.руб.</a:t>
            </a:r>
          </a:p>
          <a:p>
            <a:pPr lvl="0" algn="just"/>
            <a:r>
              <a:rPr lang="ru-RU" sz="930" b="1" dirty="0">
                <a:solidFill>
                  <a:srgbClr val="C00000"/>
                </a:solidFill>
              </a:rPr>
              <a:t>Доходы от оказания платных услуг и компенсации затрат государства </a:t>
            </a:r>
            <a:r>
              <a:rPr lang="ru-RU" sz="930" b="1" dirty="0">
                <a:solidFill>
                  <a:srgbClr val="006699"/>
                </a:solidFill>
              </a:rPr>
              <a:t>(возврат остатков денежных средств после исполнения контрактов) – данная статья носит заявительный характер.</a:t>
            </a:r>
          </a:p>
          <a:p>
            <a:pPr lvl="0" algn="just"/>
            <a:r>
              <a:rPr lang="ru-RU" sz="930" b="1" dirty="0">
                <a:solidFill>
                  <a:srgbClr val="C00000"/>
                </a:solidFill>
              </a:rPr>
              <a:t>Штрафы, санкции, возмещение ущерба </a:t>
            </a:r>
            <a:r>
              <a:rPr lang="ru-RU" sz="930" b="1" dirty="0">
                <a:solidFill>
                  <a:srgbClr val="006699"/>
                </a:solidFill>
              </a:rPr>
              <a:t>– так же носит заявительный характер.</a:t>
            </a:r>
          </a:p>
          <a:p>
            <a:pPr lvl="0" algn="just"/>
            <a:r>
              <a:rPr lang="ru-RU" sz="930" b="1" dirty="0">
                <a:solidFill>
                  <a:srgbClr val="C00000"/>
                </a:solidFill>
              </a:rPr>
              <a:t>Прочие неналоговые платежи </a:t>
            </a:r>
            <a:r>
              <a:rPr lang="ru-RU" sz="930" b="1" dirty="0">
                <a:solidFill>
                  <a:srgbClr val="006699"/>
                </a:solidFill>
              </a:rPr>
              <a:t>– по данной статье поступают средства от физических и юридических лиц на инициативные проекты. В 2025 году поступили инициативные платежи от граждан на сумму 12,650 тыс.руб., для реализации проекта «Благоустройство детской площадки по ул. Северная, д.22».</a:t>
            </a:r>
          </a:p>
        </p:txBody>
      </p:sp>
      <p:graphicFrame>
        <p:nvGraphicFramePr>
          <p:cNvPr id="38" name="Диаграмма 37"/>
          <p:cNvGraphicFramePr/>
          <p:nvPr>
            <p:extLst>
              <p:ext uri="{D42A27DB-BD31-4B8C-83A1-F6EECF244321}">
                <p14:modId xmlns:p14="http://schemas.microsoft.com/office/powerpoint/2010/main" val="2687653300"/>
              </p:ext>
            </p:extLst>
          </p:nvPr>
        </p:nvGraphicFramePr>
        <p:xfrm>
          <a:off x="7950" y="1471312"/>
          <a:ext cx="4896544" cy="3051279"/>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Box 41"/>
          <p:cNvSpPr txBox="1"/>
          <p:nvPr/>
        </p:nvSpPr>
        <p:spPr>
          <a:xfrm>
            <a:off x="768435" y="2992886"/>
            <a:ext cx="1656184" cy="584775"/>
          </a:xfrm>
          <a:prstGeom prst="rect">
            <a:avLst/>
          </a:prstGeom>
          <a:noFill/>
        </p:spPr>
        <p:txBody>
          <a:bodyPr wrap="square" rtlCol="0">
            <a:spAutoFit/>
          </a:bodyPr>
          <a:lstStyle/>
          <a:p>
            <a:pPr algn="ctr"/>
            <a:r>
              <a:rPr lang="ru" sz="1600" b="1" spc="-50" dirty="0">
                <a:solidFill>
                  <a:srgbClr val="0070C0"/>
                </a:solidFill>
              </a:rPr>
              <a:t>2028 год –</a:t>
            </a:r>
          </a:p>
          <a:p>
            <a:pPr algn="ctr"/>
            <a:r>
              <a:rPr lang="ru" sz="1600" b="1" spc="-50" dirty="0">
                <a:solidFill>
                  <a:srgbClr val="C00000"/>
                </a:solidFill>
              </a:rPr>
              <a:t>9 125,8 тыс.руб.</a:t>
            </a:r>
          </a:p>
        </p:txBody>
      </p:sp>
      <p:sp>
        <p:nvSpPr>
          <p:cNvPr id="25" name="TextBox 24"/>
          <p:cNvSpPr txBox="1"/>
          <p:nvPr/>
        </p:nvSpPr>
        <p:spPr>
          <a:xfrm>
            <a:off x="739916" y="1820843"/>
            <a:ext cx="583732" cy="369332"/>
          </a:xfrm>
          <a:prstGeom prst="rect">
            <a:avLst/>
          </a:prstGeom>
          <a:noFill/>
        </p:spPr>
        <p:txBody>
          <a:bodyPr wrap="square" rtlCol="0">
            <a:spAutoFit/>
          </a:bodyPr>
          <a:lstStyle/>
          <a:p>
            <a:r>
              <a:rPr lang="ru" b="1" spc="-50" dirty="0">
                <a:solidFill>
                  <a:srgbClr val="CC3300"/>
                </a:solidFill>
              </a:rPr>
              <a:t>43%</a:t>
            </a:r>
          </a:p>
        </p:txBody>
      </p:sp>
      <p:sp>
        <p:nvSpPr>
          <p:cNvPr id="26" name="TextBox 25"/>
          <p:cNvSpPr txBox="1"/>
          <p:nvPr/>
        </p:nvSpPr>
        <p:spPr>
          <a:xfrm>
            <a:off x="1543848" y="3667825"/>
            <a:ext cx="583732" cy="369332"/>
          </a:xfrm>
          <a:prstGeom prst="rect">
            <a:avLst/>
          </a:prstGeom>
          <a:noFill/>
        </p:spPr>
        <p:txBody>
          <a:bodyPr wrap="square" rtlCol="0">
            <a:spAutoFit/>
          </a:bodyPr>
          <a:lstStyle/>
          <a:p>
            <a:r>
              <a:rPr lang="ru" b="1" spc="-50" dirty="0">
                <a:solidFill>
                  <a:srgbClr val="CC3300"/>
                </a:solidFill>
              </a:rPr>
              <a:t>57%</a:t>
            </a:r>
          </a:p>
        </p:txBody>
      </p:sp>
      <p:graphicFrame>
        <p:nvGraphicFramePr>
          <p:cNvPr id="33" name="Диаграмма 32"/>
          <p:cNvGraphicFramePr/>
          <p:nvPr>
            <p:extLst>
              <p:ext uri="{D42A27DB-BD31-4B8C-83A1-F6EECF244321}">
                <p14:modId xmlns:p14="http://schemas.microsoft.com/office/powerpoint/2010/main" val="204840331"/>
              </p:ext>
            </p:extLst>
          </p:nvPr>
        </p:nvGraphicFramePr>
        <p:xfrm>
          <a:off x="66083" y="4237494"/>
          <a:ext cx="4361902" cy="2520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Диаграмма 33"/>
          <p:cNvGraphicFramePr/>
          <p:nvPr>
            <p:extLst>
              <p:ext uri="{D42A27DB-BD31-4B8C-83A1-F6EECF244321}">
                <p14:modId xmlns:p14="http://schemas.microsoft.com/office/powerpoint/2010/main" val="1472662926"/>
              </p:ext>
            </p:extLst>
          </p:nvPr>
        </p:nvGraphicFramePr>
        <p:xfrm>
          <a:off x="4661756" y="4017685"/>
          <a:ext cx="4482244" cy="2743418"/>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896222" y="2408111"/>
            <a:ext cx="1656184" cy="584775"/>
          </a:xfrm>
          <a:prstGeom prst="rect">
            <a:avLst/>
          </a:prstGeom>
          <a:noFill/>
        </p:spPr>
        <p:txBody>
          <a:bodyPr wrap="square" rtlCol="0">
            <a:spAutoFit/>
          </a:bodyPr>
          <a:lstStyle/>
          <a:p>
            <a:pPr algn="ctr"/>
            <a:r>
              <a:rPr lang="ru" sz="1600" b="1" spc="-50" dirty="0">
                <a:solidFill>
                  <a:srgbClr val="0070C0"/>
                </a:solidFill>
              </a:rPr>
              <a:t>2026 и 2027 год </a:t>
            </a:r>
            <a:r>
              <a:rPr lang="ru" sz="1600" b="1" spc="-50" dirty="0">
                <a:solidFill>
                  <a:srgbClr val="1BB5B1"/>
                </a:solidFill>
              </a:rPr>
              <a:t>-</a:t>
            </a:r>
          </a:p>
          <a:p>
            <a:pPr algn="ctr"/>
            <a:r>
              <a:rPr lang="ru" sz="1600" b="1" spc="-50" dirty="0">
                <a:solidFill>
                  <a:srgbClr val="C00000"/>
                </a:solidFill>
              </a:rPr>
              <a:t>9 325,8 тыс.руб.</a:t>
            </a:r>
          </a:p>
        </p:txBody>
      </p:sp>
    </p:spTree>
    <p:extLst>
      <p:ext uri="{BB962C8B-B14F-4D97-AF65-F5344CB8AC3E}">
        <p14:creationId xmlns:p14="http://schemas.microsoft.com/office/powerpoint/2010/main" val="2168357187"/>
      </p:ext>
    </p:extLst>
  </p:cSld>
  <p:clrMapOvr>
    <a:masterClrMapping/>
  </p:clrMapOvr>
</p:sld>
</file>

<file path=ppt/theme/theme1.xml><?xml version="1.0" encoding="utf-8"?>
<a:theme xmlns:a="http://schemas.openxmlformats.org/drawingml/2006/main" name="Тема Office">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20516</TotalTime>
  <Words>4468</Words>
  <Application>Microsoft Office PowerPoint</Application>
  <PresentationFormat>Экран (4:3)</PresentationFormat>
  <Paragraphs>706</Paragraphs>
  <Slides>26</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параметры расходов бюджета на 2026 год и плановый период 2027 и 2028 годов </vt:lpstr>
      <vt:lpstr>Расходы за счет местного бюджета и межбюджетных трансфертов на 2026 год и плановый период 2027 и 2028 годов</vt:lpstr>
      <vt:lpstr>Расходы бюджета на 2026 год и плановый период 2027-2028 годов по разделам бюджетной классификации</vt:lpstr>
      <vt:lpstr>Расходы бюджета на 2026 год и плановый период 2027-2028 годов в разрезе направлений по муниципальным программам</vt:lpstr>
      <vt:lpstr>Основные направления расходов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Иванова Мария Петровна</dc:creator>
  <cp:lastModifiedBy>Кусков АС</cp:lastModifiedBy>
  <cp:revision>1463</cp:revision>
  <cp:lastPrinted>2024-11-18T04:14:00Z</cp:lastPrinted>
  <dcterms:created xsi:type="dcterms:W3CDTF">2015-09-18T04:17:24Z</dcterms:created>
  <dcterms:modified xsi:type="dcterms:W3CDTF">2025-12-05T04:31:12Z</dcterms:modified>
</cp:coreProperties>
</file>