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38" r:id="rId2"/>
    <p:sldMasterId id="2147483951" r:id="rId3"/>
  </p:sldMasterIdLst>
  <p:notesMasterIdLst>
    <p:notesMasterId r:id="rId49"/>
  </p:notesMasterIdLst>
  <p:sldIdLst>
    <p:sldId id="473" r:id="rId4"/>
    <p:sldId id="482" r:id="rId5"/>
    <p:sldId id="483" r:id="rId6"/>
    <p:sldId id="468" r:id="rId7"/>
    <p:sldId id="469" r:id="rId8"/>
    <p:sldId id="470" r:id="rId9"/>
    <p:sldId id="471" r:id="rId10"/>
    <p:sldId id="472" r:id="rId11"/>
    <p:sldId id="356" r:id="rId12"/>
    <p:sldId id="357" r:id="rId13"/>
    <p:sldId id="341" r:id="rId14"/>
    <p:sldId id="474" r:id="rId15"/>
    <p:sldId id="454" r:id="rId16"/>
    <p:sldId id="455" r:id="rId17"/>
    <p:sldId id="456" r:id="rId18"/>
    <p:sldId id="443" r:id="rId19"/>
    <p:sldId id="440" r:id="rId20"/>
    <p:sldId id="423" r:id="rId21"/>
    <p:sldId id="477" r:id="rId22"/>
    <p:sldId id="476" r:id="rId23"/>
    <p:sldId id="478" r:id="rId24"/>
    <p:sldId id="479" r:id="rId25"/>
    <p:sldId id="407" r:id="rId26"/>
    <p:sldId id="458" r:id="rId27"/>
    <p:sldId id="475" r:id="rId28"/>
    <p:sldId id="457" r:id="rId29"/>
    <p:sldId id="389" r:id="rId30"/>
    <p:sldId id="390" r:id="rId31"/>
    <p:sldId id="415" r:id="rId32"/>
    <p:sldId id="393" r:id="rId33"/>
    <p:sldId id="439" r:id="rId34"/>
    <p:sldId id="338" r:id="rId35"/>
    <p:sldId id="459" r:id="rId36"/>
    <p:sldId id="378" r:id="rId37"/>
    <p:sldId id="460" r:id="rId38"/>
    <p:sldId id="376" r:id="rId39"/>
    <p:sldId id="377" r:id="rId40"/>
    <p:sldId id="480" r:id="rId41"/>
    <p:sldId id="402" r:id="rId42"/>
    <p:sldId id="371" r:id="rId43"/>
    <p:sldId id="446" r:id="rId44"/>
    <p:sldId id="481" r:id="rId45"/>
    <p:sldId id="463" r:id="rId46"/>
    <p:sldId id="466" r:id="rId47"/>
    <p:sldId id="467" r:id="rId4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CC"/>
    <a:srgbClr val="33CCFF"/>
    <a:srgbClr val="008080"/>
    <a:srgbClr val="00CC99"/>
    <a:srgbClr val="006666"/>
    <a:srgbClr val="006699"/>
    <a:srgbClr val="0000FF"/>
    <a:srgbClr val="FF9900"/>
    <a:srgbClr val="00CC00"/>
    <a:srgbClr val="0363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4" autoAdjust="0"/>
    <p:restoredTop sz="91254" autoAdjust="0"/>
  </p:normalViewPr>
  <p:slideViewPr>
    <p:cSldViewPr>
      <p:cViewPr varScale="1">
        <p:scale>
          <a:sx n="106" d="100"/>
          <a:sy n="106" d="100"/>
        </p:scale>
        <p:origin x="18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3;&#1054;%20&#1080;%20&#1063;&#1057;\Desktop\&#1054;&#1041;&#1065;&#1040;&#1071;\&#1054;&#1058;&#1063;&#1045;&#1058;&#1067;\&#1086;&#1090;&#1095;&#1077;&#1090;%20&#1074;%20&#1101;&#1082;&#1089;&#1077;&#1083;&#1100;%20(&#1040;&#1074;&#1090;&#1086;&#1089;&#1086;&#1093;&#1088;&#1072;&#1085;&#1077;&#1085;&#1085;&#1099;&#1081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rgbClr val="008080"/>
                  </a:gs>
                  <a:gs pos="7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A3-4125-877C-40D1519377C0}"/>
              </c:ext>
            </c:extLst>
          </c:dPt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Налог на имущество</c:v>
                </c:pt>
                <c:pt idx="3">
                  <c:v>Транспортный налог</c:v>
                </c:pt>
                <c:pt idx="4">
                  <c:v>Земельный налог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109411.2</c:v>
                </c:pt>
                <c:pt idx="1">
                  <c:v>7000.1</c:v>
                </c:pt>
                <c:pt idx="2">
                  <c:v>5503.9</c:v>
                </c:pt>
                <c:pt idx="3">
                  <c:v>489</c:v>
                </c:pt>
                <c:pt idx="4">
                  <c:v>2100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FA3-4125-877C-40D1519377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5294399478489318"/>
          <c:y val="0.12285473711136929"/>
          <c:w val="0.2381220305586961"/>
          <c:h val="0.66104141723126408"/>
        </c:manualLayout>
      </c:layout>
      <c:overlay val="0"/>
      <c:txPr>
        <a:bodyPr/>
        <a:lstStyle/>
        <a:p>
          <a:pPr>
            <a:defRPr lang="ru-RU" sz="1200" b="0" i="0" u="none" strike="noStrike" kern="0" spc="0" baseline="0">
              <a:solidFill>
                <a:prstClr val="black"/>
              </a:solidFill>
              <a:latin typeface="Arial" pitchFamily="34" charset="0"/>
              <a:ea typeface="Batang" pitchFamily="18" charset="-127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44750588664936E-2"/>
          <c:y val="5.7644009158488232E-2"/>
          <c:w val="0.93331049882267014"/>
          <c:h val="0.76755322525810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rgbClr val="008080"/>
                </a:gs>
                <a:gs pos="9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1.7767376380932549E-3"/>
                  <c:y val="-0.39334013392451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945-46F6-9DF1-A416F2D4CD8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861866518957943E-3"/>
                  <c:y val="-8.2309667612689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45-46F6-9DF1-A416F2D4CD8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6758705860105704E-3"/>
                  <c:y val="-9.2972308632374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945-46F6-9DF1-A416F2D4CD8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861866518957457E-3"/>
                  <c:y val="-6.0620158366241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945-46F6-9DF1-A416F2D4CD8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504041846646658E-3"/>
                  <c:y val="-8.0812043611315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945-46F6-9DF1-A416F2D4CD8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Налог на имущество</c:v>
                </c:pt>
                <c:pt idx="3">
                  <c:v>Транспортный налог</c:v>
                </c:pt>
                <c:pt idx="4">
                  <c:v>Земельный налог</c:v>
                </c:pt>
              </c:strCache>
            </c:strRef>
          </c:cat>
          <c:val>
            <c:numRef>
              <c:f>Лист1!$B$2:$B$6</c:f>
              <c:numCache>
                <c:formatCode>_-* #,##0.0_р_._-;\-* #,##0.0_р_._-;_-* "-"??_р_._-;_-@_-</c:formatCode>
                <c:ptCount val="5"/>
                <c:pt idx="0">
                  <c:v>109411.2</c:v>
                </c:pt>
                <c:pt idx="1">
                  <c:v>7000.1</c:v>
                </c:pt>
                <c:pt idx="2">
                  <c:v>5503.9</c:v>
                </c:pt>
                <c:pt idx="3">
                  <c:v>489.04</c:v>
                </c:pt>
                <c:pt idx="4">
                  <c:v>2100.1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945-46F6-9DF1-A416F2D4CD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51664064"/>
        <c:axId val="251664624"/>
      </c:barChart>
      <c:catAx>
        <c:axId val="251664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251664624"/>
        <c:crosses val="autoZero"/>
        <c:auto val="1"/>
        <c:lblAlgn val="ctr"/>
        <c:lblOffset val="100"/>
        <c:noMultiLvlLbl val="0"/>
      </c:catAx>
      <c:valAx>
        <c:axId val="251664624"/>
        <c:scaling>
          <c:orientation val="minMax"/>
        </c:scaling>
        <c:delete val="1"/>
        <c:axPos val="l"/>
        <c:numFmt formatCode="_-* #,##0.0_р_._-;\-* #,##0.0_р_._-;_-* &quot;-&quot;??_р_._-;_-@_-" sourceLinked="1"/>
        <c:majorTickMark val="none"/>
        <c:minorTickMark val="none"/>
        <c:tickLblPos val="nextTo"/>
        <c:crossAx val="251664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solidFill>
                <a:srgbClr val="0EB9C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3B7-4B70-A06C-221F348A3E08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B7-4B70-A06C-221F348A3E08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3B7-4B70-A06C-221F348A3E08}"/>
              </c:ext>
            </c:extLst>
          </c:dPt>
          <c:dPt>
            <c:idx val="3"/>
            <c:bubble3D val="0"/>
            <c:spPr>
              <a:solidFill>
                <a:srgbClr val="CC33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3B7-4B70-A06C-221F348A3E08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3B7-4B70-A06C-221F348A3E08}"/>
              </c:ext>
            </c:extLst>
          </c:dPt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оказания платных услуг</c:v>
                </c:pt>
                <c:pt idx="2">
                  <c:v>Доходы от продажи материальных ресурсов</c:v>
                </c:pt>
                <c:pt idx="3">
                  <c:v>Штрафы, санкции, возмещение ущерба</c:v>
                </c:pt>
                <c:pt idx="4">
                  <c:v>Прочие неналоговые 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4954.1000000000004</c:v>
                </c:pt>
                <c:pt idx="1">
                  <c:v>42.1</c:v>
                </c:pt>
                <c:pt idx="2">
                  <c:v>9323.6</c:v>
                </c:pt>
                <c:pt idx="3">
                  <c:v>120.2</c:v>
                </c:pt>
                <c:pt idx="4">
                  <c:v>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3B7-4B70-A06C-221F348A3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"/>
        <c:holeSize val="37"/>
      </c:doughnutChart>
    </c:plotArea>
    <c:legend>
      <c:legendPos val="r"/>
      <c:layout>
        <c:manualLayout>
          <c:xMode val="edge"/>
          <c:yMode val="edge"/>
          <c:x val="0.63481508590548763"/>
          <c:y val="0.10326809011724217"/>
          <c:w val="0.35688538691779342"/>
          <c:h val="0.85574677455778281"/>
        </c:manualLayout>
      </c:layout>
      <c:overlay val="0"/>
      <c:txPr>
        <a:bodyPr/>
        <a:lstStyle/>
        <a:p>
          <a:pPr>
            <a:defRPr lang="ru-RU" sz="1100" b="0" i="0" u="none" strike="noStrike" kern="0" spc="0" baseline="0">
              <a:solidFill>
                <a:prstClr val="black"/>
              </a:solidFill>
              <a:latin typeface="Arial" pitchFamily="34" charset="0"/>
              <a:ea typeface="Batang" pitchFamily="18" charset="-127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F8-407A-A650-B8B7CCD05DEB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F8-407A-A650-B8B7CCD05DEB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7F8-407A-A650-B8B7CCD05DEB}"/>
              </c:ext>
            </c:extLst>
          </c:dPt>
          <c:dPt>
            <c:idx val="3"/>
            <c:bubble3D val="0"/>
            <c:spPr>
              <a:solidFill>
                <a:srgbClr val="99CC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7F8-407A-A650-B8B7CCD05DE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7F8-407A-A650-B8B7CCD05DEB}"/>
              </c:ext>
            </c:extLst>
          </c:dPt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межбюджетные трансферты</c:v>
                </c:pt>
                <c:pt idx="4">
                  <c:v>Безвозмездные поступления от негосударственных организаций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18495.8</c:v>
                </c:pt>
                <c:pt idx="1">
                  <c:v>1099.7</c:v>
                </c:pt>
                <c:pt idx="2">
                  <c:v>70590.399999999994</c:v>
                </c:pt>
                <c:pt idx="3">
                  <c:v>27339.4</c:v>
                </c:pt>
                <c:pt idx="4">
                  <c:v>18000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7F8-407A-A650-B8B7CCD05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484459480523874"/>
          <c:y val="5.790784782381421E-2"/>
          <c:w val="0.30426218394011484"/>
          <c:h val="0.88862047685577095"/>
        </c:manualLayout>
      </c:layout>
      <c:overlay val="0"/>
      <c:txPr>
        <a:bodyPr/>
        <a:lstStyle/>
        <a:p>
          <a:pPr>
            <a:defRPr lang="ru-RU" sz="1000" b="1" i="0" u="none" strike="noStrike" kern="0" spc="0" baseline="0">
              <a:solidFill>
                <a:prstClr val="black"/>
              </a:solidFill>
              <a:latin typeface="Arial" pitchFamily="34" charset="0"/>
              <a:ea typeface="Batang" pitchFamily="18" charset="-127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717821782178221E-2"/>
          <c:y val="3.4064850727452731E-2"/>
          <c:w val="0.72284845984598911"/>
          <c:h val="0.942351791076618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80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9C-4783-B9DA-A2C1F303FC78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89C-4783-B9DA-A2C1F303FC78}"/>
              </c:ext>
            </c:extLst>
          </c:dPt>
          <c:dLbls>
            <c:dLbl>
              <c:idx val="0"/>
              <c:layout>
                <c:manualLayout>
                  <c:x val="-0.21126938943894569"/>
                  <c:y val="3.7142035365546194E-2"/>
                </c:manualLayout>
              </c:layout>
              <c:tx>
                <c:rich>
                  <a:bodyPr/>
                  <a:lstStyle/>
                  <a:p>
                    <a:pPr>
                      <a:defRPr sz="1695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97" b="1" dirty="0" smtClean="0">
                        <a:latin typeface="Times New Roman" pitchFamily="18" charset="0"/>
                        <a:cs typeface="Times New Roman" pitchFamily="18" charset="0"/>
                      </a:rPr>
                      <a:t>282 130,4</a:t>
                    </a:r>
                    <a:endParaRPr lang="ru-RU" sz="1697" b="1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>
                      <a:defRPr sz="1695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97" b="1" dirty="0">
                        <a:latin typeface="Times New Roman" pitchFamily="18" charset="0"/>
                        <a:cs typeface="Times New Roman" pitchFamily="18" charset="0"/>
                      </a:rPr>
                      <a:t>тыс.руб.</a:t>
                    </a:r>
                    <a:endParaRPr lang="ru-RU" sz="17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89C-4783-B9DA-A2C1F303FC7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221007745414724"/>
                  <c:y val="-9.4333432783715213E-2"/>
                </c:manualLayout>
              </c:layout>
              <c:tx>
                <c:rich>
                  <a:bodyPr/>
                  <a:lstStyle/>
                  <a:p>
                    <a:pPr>
                      <a:defRPr sz="1695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97" b="1" dirty="0" smtClean="0">
                        <a:latin typeface="Times New Roman" pitchFamily="18" charset="0"/>
                        <a:cs typeface="Times New Roman" pitchFamily="18" charset="0"/>
                      </a:rPr>
                      <a:t>5 743,2</a:t>
                    </a:r>
                    <a:endParaRPr lang="ru-RU" sz="1697" b="1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>
                      <a:defRPr sz="1695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697" b="1" dirty="0">
                        <a:latin typeface="Times New Roman" pitchFamily="18" charset="0"/>
                        <a:cs typeface="Times New Roman" pitchFamily="18" charset="0"/>
                      </a:rPr>
                      <a:t>тыс.руб.</a:t>
                    </a:r>
                    <a:endParaRPr lang="ru-RU" sz="17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89C-4783-B9DA-A2C1F303FC7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69">
                <a:noFill/>
              </a:ln>
            </c:spPr>
            <c:txPr>
              <a:bodyPr/>
              <a:lstStyle/>
              <a:p>
                <a:pPr>
                  <a:defRPr sz="1697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Исполнено</c:v>
                </c:pt>
                <c:pt idx="1">
                  <c:v>Не исполнено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282130.42</c:v>
                </c:pt>
                <c:pt idx="1">
                  <c:v>5743.179999999993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89C-4783-B9DA-A2C1F303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9">
          <a:noFill/>
        </a:ln>
      </c:spPr>
    </c:plotArea>
    <c:legend>
      <c:legendPos val="r"/>
      <c:overlay val="0"/>
      <c:txPr>
        <a:bodyPr/>
        <a:lstStyle/>
        <a:p>
          <a:pPr>
            <a:defRPr sz="17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49624537763032E-2"/>
          <c:y val="0.12787039099807038"/>
          <c:w val="0.51648621216689783"/>
          <c:h val="0.854179949498014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rgbClr val="00FFFF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60-46D7-9FD1-C5730A185D1E}"/>
              </c:ext>
            </c:extLst>
          </c:dPt>
          <c:dPt>
            <c:idx val="1"/>
            <c:bubble3D val="0"/>
            <c:spPr>
              <a:solidFill>
                <a:srgbClr val="0033CC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E60-46D7-9FD1-C5730A185D1E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E60-46D7-9FD1-C5730A185D1E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E60-46D7-9FD1-C5730A185D1E}"/>
              </c:ext>
            </c:extLst>
          </c:dPt>
          <c:dPt>
            <c:idx val="4"/>
            <c:bubble3D val="0"/>
            <c:spPr>
              <a:solidFill>
                <a:srgbClr val="00CC00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E60-46D7-9FD1-C5730A185D1E}"/>
              </c:ext>
            </c:extLst>
          </c:dPt>
          <c:dPt>
            <c:idx val="5"/>
            <c:bubble3D val="0"/>
            <c:explosion val="34"/>
            <c:spPr>
              <a:solidFill>
                <a:srgbClr val="FF0066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E60-46D7-9FD1-C5730A185D1E}"/>
              </c:ext>
            </c:extLst>
          </c:dPt>
          <c:dPt>
            <c:idx val="6"/>
            <c:bubble3D val="0"/>
            <c:spPr>
              <a:solidFill>
                <a:srgbClr val="FF9900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E60-46D7-9FD1-C5730A185D1E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E60-46D7-9FD1-C5730A185D1E}"/>
              </c:ext>
            </c:extLst>
          </c:dPt>
          <c:dLbls>
            <c:dLbl>
              <c:idx val="0"/>
              <c:layout>
                <c:manualLayout>
                  <c:x val="-9.0479764174921887E-2"/>
                  <c:y val="0.17661415264463018"/>
                </c:manualLayout>
              </c:layout>
              <c:spPr/>
              <c:txPr>
                <a:bodyPr/>
                <a:lstStyle/>
                <a:p>
                  <a:pPr>
                    <a:defRPr sz="1596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464240472411726"/>
                  <c:y val="-5.1800920312297695E-2"/>
                </c:manualLayout>
              </c:layout>
              <c:spPr/>
              <c:txPr>
                <a:bodyPr/>
                <a:lstStyle/>
                <a:p>
                  <a:pPr>
                    <a:defRPr sz="1596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208893367682865E-2"/>
                  <c:y val="-9.4480193888838951E-2"/>
                </c:manualLayout>
              </c:layout>
              <c:spPr/>
              <c:txPr>
                <a:bodyPr/>
                <a:lstStyle/>
                <a:p>
                  <a:pPr>
                    <a:defRPr sz="1596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052936910804931E-2"/>
                  <c:y val="1.0874325303070779E-2"/>
                </c:manualLayout>
              </c:layout>
              <c:spPr/>
              <c:txPr>
                <a:bodyPr/>
                <a:lstStyle/>
                <a:p>
                  <a:pPr>
                    <a:defRPr sz="1596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2883874560966632"/>
                  <c:y val="3.9863789447669856E-2"/>
                </c:manualLayout>
              </c:layout>
              <c:spPr/>
              <c:txPr>
                <a:bodyPr/>
                <a:lstStyle/>
                <a:p>
                  <a:pPr>
                    <a:defRPr sz="1596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9800407099300732E-2"/>
                  <c:y val="-9.0382685566793783E-3"/>
                </c:manualLayout>
              </c:layout>
              <c:spPr/>
              <c:txPr>
                <a:bodyPr/>
                <a:lstStyle/>
                <a:p>
                  <a:pPr>
                    <a:defRPr sz="1596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1137778311615976E-2"/>
                  <c:y val="-4.1236225076244873E-2"/>
                </c:manualLayout>
              </c:layout>
              <c:spPr/>
              <c:txPr>
                <a:bodyPr/>
                <a:lstStyle/>
                <a:p>
                  <a:pPr>
                    <a:defRPr sz="1596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020523056335647"/>
                  <c:y val="1.6918071962996335E-2"/>
                </c:manualLayout>
              </c:layout>
              <c:spPr/>
              <c:txPr>
                <a:bodyPr/>
                <a:lstStyle/>
                <a:p>
                  <a:pPr>
                    <a:defRPr sz="1596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11460055759314303"/>
                  <c:y val="-0.15730976074483291"/>
                </c:manualLayout>
              </c:layout>
              <c:spPr/>
              <c:txPr>
                <a:bodyPr/>
                <a:lstStyle/>
                <a:p>
                  <a:pPr>
                    <a:defRPr sz="1596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640036289015488E-2"/>
                  <c:y val="-0.17098890107004092"/>
                </c:manualLayout>
              </c:layout>
              <c:tx>
                <c:rich>
                  <a:bodyPr/>
                  <a:lstStyle/>
                  <a:p>
                    <a:pPr>
                      <a:defRPr sz="1593" b="1"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ru-RU" sz="1600" b="1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>
                      <a:defRPr sz="1593" b="1"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en-US" sz="16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FE60-46D7-9FD1-C5730A185D1E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FE60-46D7-9FD1-C5730A185D1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65">
                <a:noFill/>
              </a:ln>
            </c:spPr>
            <c:txPr>
              <a:bodyPr/>
              <a:lstStyle/>
              <a:p>
                <a:pPr>
                  <a:defRPr sz="1596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1. Межбюджетные трансферты, переданные на исполнение полномочий Нефтеюганскому району</c:v>
                </c:pt>
                <c:pt idx="1">
                  <c:v>2. Национальная экономика</c:v>
                </c:pt>
                <c:pt idx="2">
                  <c:v>3.Общегосударственные вопросы</c:v>
                </c:pt>
                <c:pt idx="3">
                  <c:v>4.Национальная оборона</c:v>
                </c:pt>
                <c:pt idx="4">
                  <c:v>5. Жилищно-коммунальное хозяйство поселения </c:v>
                </c:pt>
                <c:pt idx="5">
                  <c:v>6. Национальная безопасность и правоохранительная деятельность</c:v>
                </c:pt>
                <c:pt idx="6">
                  <c:v>7.Образование</c:v>
                </c:pt>
                <c:pt idx="7">
                  <c:v>8.Социальная политика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62233.78</c:v>
                </c:pt>
                <c:pt idx="1">
                  <c:v>43384.13</c:v>
                </c:pt>
                <c:pt idx="2">
                  <c:v>56307.35</c:v>
                </c:pt>
                <c:pt idx="3">
                  <c:v>862.93</c:v>
                </c:pt>
                <c:pt idx="4">
                  <c:v>115291.56</c:v>
                </c:pt>
                <c:pt idx="5">
                  <c:v>3429.88</c:v>
                </c:pt>
                <c:pt idx="6">
                  <c:v>80.8</c:v>
                </c:pt>
                <c:pt idx="7">
                  <c:v>540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E60-46D7-9FD1-C5730A185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65">
          <a:noFill/>
        </a:ln>
      </c:spPr>
    </c:plotArea>
    <c:legend>
      <c:legendPos val="r"/>
      <c:layout>
        <c:manualLayout>
          <c:xMode val="edge"/>
          <c:yMode val="edge"/>
          <c:x val="0.53176333137753196"/>
          <c:y val="0"/>
          <c:w val="0.4682366686224681"/>
          <c:h val="1"/>
        </c:manualLayout>
      </c:layout>
      <c:overlay val="0"/>
      <c:txPr>
        <a:bodyPr/>
        <a:lstStyle/>
        <a:p>
          <a:pPr>
            <a:defRPr sz="1300" kern="20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5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Запланировано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400216812407787E-2"/>
                  <c:y val="-6.9325894901355462E-2"/>
                </c:manualLayout>
              </c:layout>
              <c:tx>
                <c:rich>
                  <a:bodyPr/>
                  <a:lstStyle/>
                  <a:p>
                    <a:r>
                      <a:rPr lang="en-US" sz="1519" dirty="0" smtClean="0">
                        <a:latin typeface="Times New Roman" pitchFamily="18" charset="0"/>
                        <a:cs typeface="Times New Roman" pitchFamily="18" charset="0"/>
                      </a:rPr>
                      <a:t>20 021,5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D33-4FB3-8D50-0AA6CEE3239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878501918915968E-4"/>
                  <c:y val="-6.8173052718123059E-2"/>
                </c:manualLayout>
              </c:layout>
              <c:tx>
                <c:rich>
                  <a:bodyPr/>
                  <a:lstStyle/>
                  <a:p>
                    <a:r>
                      <a:rPr lang="en-US" sz="1519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519" baseline="0" dirty="0" smtClean="0">
                        <a:latin typeface="Times New Roman" pitchFamily="18" charset="0"/>
                        <a:cs typeface="Times New Roman" pitchFamily="18" charset="0"/>
                      </a:rPr>
                      <a:t> 998,6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33-4FB3-8D50-0AA6CEE3239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6026804949148944E-3"/>
                  <c:y val="-7.0839433291252127E-2"/>
                </c:manualLayout>
              </c:layout>
              <c:tx>
                <c:rich>
                  <a:bodyPr/>
                  <a:lstStyle/>
                  <a:p>
                    <a:r>
                      <a:rPr lang="en-US" sz="1519" dirty="0" smtClean="0">
                        <a:latin typeface="Times New Roman" pitchFamily="18" charset="0"/>
                        <a:cs typeface="Times New Roman" pitchFamily="18" charset="0"/>
                      </a:rPr>
                      <a:t>15 706,1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D33-4FB3-8D50-0AA6CEE3239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7478">
                <a:noFill/>
              </a:ln>
            </c:spPr>
            <c:txPr>
              <a:bodyPr/>
              <a:lstStyle/>
              <a:p>
                <a:pPr>
                  <a:defRPr sz="1519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Транспорное обслуживание населения</c:v>
                </c:pt>
                <c:pt idx="1">
                  <c:v>Ремонт автомобильных дорог</c:v>
                </c:pt>
                <c:pt idx="2">
                  <c:v>Содержание автомобильных дорог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20021.5</c:v>
                </c:pt>
                <c:pt idx="1">
                  <c:v>2998.6</c:v>
                </c:pt>
                <c:pt idx="2">
                  <c:v>15706.1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D33-4FB3-8D50-0AA6CEE323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834799740904622E-2"/>
                  <c:y val="-7.4841103663208008E-2"/>
                </c:manualLayout>
              </c:layout>
              <c:tx>
                <c:rich>
                  <a:bodyPr/>
                  <a:lstStyle/>
                  <a:p>
                    <a:r>
                      <a:rPr lang="en-US" sz="1519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20 021,5</a:t>
                    </a:r>
                    <a:endParaRPr lang="en-US" sz="14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D33-4FB3-8D50-0AA6CEE3239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575205187236655E-2"/>
                  <c:y val="-7.4262688034942612E-2"/>
                </c:manualLayout>
              </c:layout>
              <c:tx>
                <c:rich>
                  <a:bodyPr/>
                  <a:lstStyle/>
                  <a:p>
                    <a:r>
                      <a:rPr lang="en-US" sz="1519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2 998,6</a:t>
                    </a:r>
                    <a:endParaRPr lang="en-US" sz="14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33-4FB3-8D50-0AA6CEE3239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6777841304651536E-2"/>
                  <c:y val="-6.3344804368497182E-2"/>
                </c:manualLayout>
              </c:layout>
              <c:tx>
                <c:rich>
                  <a:bodyPr/>
                  <a:lstStyle/>
                  <a:p>
                    <a:r>
                      <a:rPr lang="en-US" sz="1519" dirty="0" smtClean="0">
                        <a:latin typeface="Times New Roman" pitchFamily="18" charset="0"/>
                        <a:cs typeface="Times New Roman" pitchFamily="18" charset="0"/>
                      </a:rPr>
                      <a:t>15 248,0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D33-4FB3-8D50-0AA6CEE3239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7478">
                <a:noFill/>
              </a:ln>
            </c:spPr>
            <c:txPr>
              <a:bodyPr/>
              <a:lstStyle/>
              <a:p>
                <a:pPr>
                  <a:defRPr sz="1519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Транспорное обслуживание населения</c:v>
                </c:pt>
                <c:pt idx="1">
                  <c:v>Ремонт автомобильных дорог</c:v>
                </c:pt>
                <c:pt idx="2">
                  <c:v>Содержание автомобильных дорог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20021.5</c:v>
                </c:pt>
                <c:pt idx="1">
                  <c:v>2998.6</c:v>
                </c:pt>
                <c:pt idx="2">
                  <c:v>15248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D33-4FB3-8D50-0AA6CEE323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5871200"/>
        <c:axId val="245871760"/>
        <c:axId val="0"/>
      </c:bar3DChart>
      <c:catAx>
        <c:axId val="245871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84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5871760"/>
        <c:crosses val="autoZero"/>
        <c:auto val="1"/>
        <c:lblAlgn val="ctr"/>
        <c:lblOffset val="100"/>
        <c:noMultiLvlLbl val="0"/>
      </c:catAx>
      <c:valAx>
        <c:axId val="245871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5871200"/>
        <c:crosses val="autoZero"/>
        <c:crossBetween val="between"/>
      </c:valAx>
      <c:spPr>
        <a:noFill/>
        <a:ln w="25360">
          <a:noFill/>
        </a:ln>
      </c:spPr>
    </c:plotArea>
    <c:legend>
      <c:legendPos val="r"/>
      <c:overlay val="0"/>
      <c:txPr>
        <a:bodyPr/>
        <a:lstStyle/>
        <a:p>
          <a:pPr>
            <a:defRPr sz="1735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945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Анализ пожаров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Лист1!$B$50</c:f>
              <c:strCache>
                <c:ptCount val="1"/>
                <c:pt idx="0">
                  <c:v>пожары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Лист1!$K$49:$O$49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Лист1!$K$50:$O$50</c:f>
              <c:numCache>
                <c:formatCode>General</c:formatCode>
                <c:ptCount val="5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6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Лист1!$B$51</c:f>
              <c:strCache>
                <c:ptCount val="1"/>
                <c:pt idx="0">
                  <c:v>загорания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Лист1!$K$49:$O$49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Лист1!$K$51:$O$51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245867840"/>
        <c:axId val="245868400"/>
        <c:axId val="0"/>
      </c:bar3DChart>
      <c:catAx>
        <c:axId val="24586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5868400"/>
        <c:crosses val="autoZero"/>
        <c:auto val="1"/>
        <c:lblAlgn val="ctr"/>
        <c:lblOffset val="100"/>
        <c:noMultiLvlLbl val="0"/>
      </c:catAx>
      <c:valAx>
        <c:axId val="245868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5867840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0CA75-B620-4F91-99F8-7BACEEB198E6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10D118F-CF84-4A7A-BC1E-BDE8DABACF19}">
      <dgm:prSet custT="1"/>
      <dgm:spPr>
        <a:solidFill>
          <a:srgbClr val="1BB5B1"/>
        </a:solidFill>
        <a:ln cmpd="dbl"/>
        <a:effectLst/>
      </dgm:spPr>
      <dgm:t>
        <a:bodyPr/>
        <a:lstStyle/>
        <a:p>
          <a:pPr algn="ctr" rtl="0"/>
          <a:r>
            <a:rPr lang="ru-RU" sz="1100" b="1" kern="1200" dirty="0" smtClean="0">
              <a:solidFill>
                <a:srgbClr val="002060"/>
              </a:solidFill>
              <a:effectLst/>
              <a:latin typeface="+mn-lt"/>
              <a:ea typeface="Segoe UI Symbol" pitchFamily="34" charset="0"/>
              <a:cs typeface="Times New Roman" pitchFamily="18" charset="0"/>
            </a:rPr>
            <a:t>1 ЭТАП. Составление проекта бюджета </a:t>
          </a:r>
        </a:p>
        <a:p>
          <a:pPr algn="ctr" rtl="0"/>
          <a:r>
            <a:rPr lang="ru-RU" sz="1100" b="1" kern="1200" dirty="0" smtClean="0">
              <a:solidFill>
                <a:srgbClr val="002060"/>
              </a:solidFill>
              <a:effectLst/>
              <a:latin typeface="+mn-lt"/>
              <a:ea typeface="Segoe UI Symbol" pitchFamily="34" charset="0"/>
              <a:cs typeface="Times New Roman" pitchFamily="18" charset="0"/>
            </a:rPr>
            <a:t>МАЙ-ОКТЯБРЬ </a:t>
          </a:r>
        </a:p>
        <a:p>
          <a:pPr algn="l" rtl="0"/>
          <a:r>
            <a:rPr lang="ru-RU" sz="1000" b="0" kern="120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Начальный этап бюджетного процесса. На этом этапе  составляется прогноз социально-экономического развития, определяются основные характеристики бюджета, налоговая и бюджетная политика на очередной финансовый год и плановый период, источники покрытия дефицита бюджета, долговая политика, а так же осуществляется распределение </a:t>
          </a:r>
          <a:r>
            <a:rPr lang="ru-RU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предельных</a:t>
          </a:r>
          <a:r>
            <a:rPr lang="ru-RU" sz="1000" b="0" kern="120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 объемов бюджетных ассигнований на предстоящий плановый период</a:t>
          </a:r>
          <a:r>
            <a:rPr lang="ru-RU" sz="10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</a:t>
          </a:r>
          <a:endParaRPr lang="ru-RU" sz="10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1E9A64F-65F0-4A99-BB68-6C10D665214C}" type="parTrans" cxnId="{6210DCAE-FE33-4F67-8115-293C32E5F62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5EF6253-6F0F-4BE8-BBDD-6DFA9462793F}" type="sibTrans" cxnId="{6210DCAE-FE33-4F67-8115-293C32E5F62F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44C3C77-FAD5-4C17-A6F0-F94EAC57C9C1}">
      <dgm:prSet custT="1"/>
      <dgm:spPr>
        <a:solidFill>
          <a:srgbClr val="77BBB8"/>
        </a:solidFill>
      </dgm:spPr>
      <dgm:t>
        <a:bodyPr/>
        <a:lstStyle/>
        <a:p>
          <a:pPr algn="ctr" rtl="0"/>
          <a:r>
            <a:rPr lang="ru-RU" sz="1000" b="1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3 ЭТАП. Исполнение бюджета</a:t>
          </a:r>
        </a:p>
        <a:p>
          <a:pPr algn="ctr" rtl="0"/>
          <a:r>
            <a:rPr lang="ru-RU" sz="1000" b="1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ЯНВАРЬ-ДЕКАБРЬ </a:t>
          </a:r>
        </a:p>
        <a:p>
          <a:pPr algn="l" rtl="0"/>
          <a:r>
            <a:rPr lang="ru-RU" sz="1000" b="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Исполнение бюджета сельского поселения Салым в соответствии с Бюджетным кодексом Российской Федерации обеспечивается администрацией сельского поселения Салым и  организуется на основе сводной бюджетной росписи и кассового плана</a:t>
          </a:r>
          <a:r>
            <a:rPr lang="ru-RU" sz="1000" b="1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.</a:t>
          </a:r>
          <a:endParaRPr lang="ru-RU" sz="1000" b="1" dirty="0">
            <a:solidFill>
              <a:schemeClr val="tx1"/>
            </a:solidFill>
            <a:effectLst/>
            <a:latin typeface="+mn-lt"/>
            <a:cs typeface="Times New Roman" pitchFamily="18" charset="0"/>
          </a:endParaRPr>
        </a:p>
      </dgm:t>
    </dgm:pt>
    <dgm:pt modelId="{704013FE-5AF2-47BC-91E7-EF95D80B5303}" type="parTrans" cxnId="{334E7AE8-FBB6-4E1F-B074-8E580BD64C38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4567616-0374-4E9C-966A-831040B9697A}" type="sibTrans" cxnId="{334E7AE8-FBB6-4E1F-B074-8E580BD64C38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8913818-B005-46FD-8B91-CDA1AD55E138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ru-RU" sz="1000" b="1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5 ЭТАП. Финансовый контроль </a:t>
          </a:r>
        </a:p>
        <a:p>
          <a:pPr algn="ctr" rtl="0"/>
          <a:r>
            <a:rPr lang="ru-RU" sz="1000" b="1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ЯНВАРЬ-ДЕКАБРЬ </a:t>
          </a:r>
        </a:p>
        <a:p>
          <a:pPr algn="l" rtl="0"/>
          <a:r>
            <a:rPr lang="ru-RU" sz="1000" b="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Контроль за исполнением бюджета сельского поселения Салым осуществляется уполномоченными органами сельского поселения Салым. Внешняя проверка годового отчета об исполнении бюджета сельского поселения Салым осуществляется Контрольно-счетной палатой Нефтеюганского района в порядке, установленном решением Совета депутатов с соблюдением требований Бюджетного кодекса Российской Федерации и с учетом особенностей, установленных Федеральными законами. </a:t>
          </a:r>
          <a:endParaRPr lang="ru-RU" sz="1000" b="0" dirty="0">
            <a:solidFill>
              <a:schemeClr val="tx1"/>
            </a:solidFill>
            <a:effectLst/>
            <a:latin typeface="+mn-lt"/>
            <a:cs typeface="Times New Roman" pitchFamily="18" charset="0"/>
          </a:endParaRPr>
        </a:p>
      </dgm:t>
    </dgm:pt>
    <dgm:pt modelId="{E61DC8E2-27B0-4619-8ED7-33A2BE08C0ED}" type="parTrans" cxnId="{2CBB9C14-8C6E-425A-B2C0-CBBF8A7494A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E1E749CF-9B9C-4E88-89F2-17FB66FCA496}" type="sibTrans" cxnId="{2CBB9C14-8C6E-425A-B2C0-CBBF8A7494A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B9C1272E-C39A-4964-B9C1-6890F9F7F0E9}">
      <dgm:prSet custT="1"/>
      <dgm:spPr>
        <a:solidFill>
          <a:srgbClr val="56C3C6"/>
        </a:solidFill>
      </dgm:spPr>
      <dgm:t>
        <a:bodyPr/>
        <a:lstStyle/>
        <a:p>
          <a:pPr algn="ctr" rtl="0"/>
          <a:r>
            <a:rPr lang="ru-RU" sz="1000" b="1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2 ЭТАП. Рассмотрение и утверждение бюджета </a:t>
          </a:r>
        </a:p>
        <a:p>
          <a:pPr algn="ctr" rtl="0"/>
          <a:r>
            <a:rPr lang="ru-RU" sz="1000" b="1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НОЯБРЬ-ДЕКАБРЬ</a:t>
          </a:r>
        </a:p>
        <a:p>
          <a:pPr algn="l" rtl="0"/>
          <a:r>
            <a:rPr lang="ru-RU" sz="1000" b="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Администрация сельского поселения Салым вносит проект Решения о бюджете сельского поселения на рассмотрение в Совет депутатов не позднее 15 ноября текущего года. </a:t>
          </a:r>
          <a:endParaRPr lang="ru-RU" sz="1000" b="0" dirty="0">
            <a:solidFill>
              <a:schemeClr val="tx1"/>
            </a:solidFill>
            <a:effectLst/>
            <a:latin typeface="+mn-lt"/>
            <a:cs typeface="Times New Roman" pitchFamily="18" charset="0"/>
          </a:endParaRPr>
        </a:p>
      </dgm:t>
    </dgm:pt>
    <dgm:pt modelId="{67CC472B-5BFD-48A4-99D4-61DF82BB78C0}" type="parTrans" cxnId="{02B49652-6D68-41FD-889B-8EDDB96BE6A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5EB9BAB-84D5-4CC6-8373-10D712187957}" type="sibTrans" cxnId="{02B49652-6D68-41FD-889B-8EDDB96BE6A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44D9B00-6684-41DE-B409-3DE8F323EC93}">
      <dgm:prSet custT="1"/>
      <dgm:spPr>
        <a:solidFill>
          <a:srgbClr val="95CFCE"/>
        </a:solidFill>
      </dgm:spPr>
      <dgm:t>
        <a:bodyPr/>
        <a:lstStyle/>
        <a:p>
          <a:pPr algn="ctr" rtl="0"/>
          <a:r>
            <a:rPr lang="ru-RU" sz="1000" b="1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4 ЭТАП. Подготовка и утверждение годового отчета об исполнении</a:t>
          </a:r>
        </a:p>
        <a:p>
          <a:pPr algn="ctr" rtl="0"/>
          <a:r>
            <a:rPr lang="ru-RU" sz="1000" b="1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ФЕВРАЛЬ-МАЙ </a:t>
          </a:r>
        </a:p>
        <a:p>
          <a:pPr algn="l" rtl="0"/>
          <a:r>
            <a:rPr lang="ru-RU" sz="1000" b="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По итогам отчетного финансового года составляется бюджетная отчетность об исполнении бюджета. Годовой отчет об исполнении бюджета сельского поселения Салым за отчетный финансовый год, вносится администрацией сельского поселения Салым в Совет депутатов не позднее 1 мая текущего года.</a:t>
          </a:r>
          <a:endParaRPr lang="ru-RU" sz="1000" b="0" dirty="0">
            <a:solidFill>
              <a:schemeClr val="tx1"/>
            </a:solidFill>
            <a:effectLst/>
            <a:latin typeface="+mn-lt"/>
            <a:cs typeface="Times New Roman" pitchFamily="18" charset="0"/>
          </a:endParaRPr>
        </a:p>
      </dgm:t>
    </dgm:pt>
    <dgm:pt modelId="{FC1D15E2-AD0B-43C4-8CDE-3F36BE25A784}" type="parTrans" cxnId="{8309C984-925E-4FA5-9F97-B23E380078EC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DCA1F78-EB94-4000-8944-4E94E9EB039E}" type="sibTrans" cxnId="{8309C984-925E-4FA5-9F97-B23E380078EC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E71C6DD-534D-4F26-9490-DD51D8CFDA58}" type="pres">
      <dgm:prSet presAssocID="{3460CA75-B620-4F91-99F8-7BACEEB198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27E76B-608D-48C7-B7EE-F1C9CFAC5AF2}" type="pres">
      <dgm:prSet presAssocID="{E10D118F-CF84-4A7A-BC1E-BDE8DABACF19}" presName="linNode" presStyleCnt="0"/>
      <dgm:spPr/>
      <dgm:t>
        <a:bodyPr/>
        <a:lstStyle/>
        <a:p>
          <a:endParaRPr lang="ru-RU"/>
        </a:p>
      </dgm:t>
    </dgm:pt>
    <dgm:pt modelId="{96DA42E9-B029-48C5-A230-9ADC6375EB4A}" type="pres">
      <dgm:prSet presAssocID="{E10D118F-CF84-4A7A-BC1E-BDE8DABACF19}" presName="parentText" presStyleLbl="node1" presStyleIdx="0" presStyleCnt="5" custScaleX="277778" custScaleY="30300" custLinFactNeighborX="899" custLinFactNeighborY="-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1D3A8-8CC0-4729-9770-F08BA3FF7024}" type="pres">
      <dgm:prSet presAssocID="{05EF6253-6F0F-4BE8-BBDD-6DFA9462793F}" presName="sp" presStyleCnt="0"/>
      <dgm:spPr/>
      <dgm:t>
        <a:bodyPr/>
        <a:lstStyle/>
        <a:p>
          <a:endParaRPr lang="ru-RU"/>
        </a:p>
      </dgm:t>
    </dgm:pt>
    <dgm:pt modelId="{D39C234B-94BC-45AD-813E-8D2E63B6EF49}" type="pres">
      <dgm:prSet presAssocID="{B9C1272E-C39A-4964-B9C1-6890F9F7F0E9}" presName="linNode" presStyleCnt="0"/>
      <dgm:spPr/>
      <dgm:t>
        <a:bodyPr/>
        <a:lstStyle/>
        <a:p>
          <a:endParaRPr lang="ru-RU"/>
        </a:p>
      </dgm:t>
    </dgm:pt>
    <dgm:pt modelId="{F39F1124-FDC1-447A-A57B-C3041A332EAE}" type="pres">
      <dgm:prSet presAssocID="{B9C1272E-C39A-4964-B9C1-6890F9F7F0E9}" presName="parentText" presStyleLbl="node1" presStyleIdx="1" presStyleCnt="5" custScaleX="277778" custScaleY="25486" custLinFactNeighborX="899" custLinFactNeighborY="-14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935B9-0483-467F-BC2F-E3A3347B030D}" type="pres">
      <dgm:prSet presAssocID="{A5EB9BAB-84D5-4CC6-8373-10D712187957}" presName="sp" presStyleCnt="0"/>
      <dgm:spPr/>
      <dgm:t>
        <a:bodyPr/>
        <a:lstStyle/>
        <a:p>
          <a:endParaRPr lang="ru-RU"/>
        </a:p>
      </dgm:t>
    </dgm:pt>
    <dgm:pt modelId="{16C0D212-18CB-4E63-B3B1-37420D6C9E35}" type="pres">
      <dgm:prSet presAssocID="{544C3C77-FAD5-4C17-A6F0-F94EAC57C9C1}" presName="linNode" presStyleCnt="0"/>
      <dgm:spPr/>
      <dgm:t>
        <a:bodyPr/>
        <a:lstStyle/>
        <a:p>
          <a:endParaRPr lang="ru-RU"/>
        </a:p>
      </dgm:t>
    </dgm:pt>
    <dgm:pt modelId="{B53D4112-0EA3-4EDF-B065-2F79CE80421F}" type="pres">
      <dgm:prSet presAssocID="{544C3C77-FAD5-4C17-A6F0-F94EAC57C9C1}" presName="parentText" presStyleLbl="node1" presStyleIdx="2" presStyleCnt="5" custScaleX="276626" custScaleY="23368" custLinFactNeighborX="1860" custLinFactNeighborY="-44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548DF7-FEC9-4D29-9812-A251E633E1BB}" type="pres">
      <dgm:prSet presAssocID="{D4567616-0374-4E9C-966A-831040B9697A}" presName="sp" presStyleCnt="0"/>
      <dgm:spPr/>
      <dgm:t>
        <a:bodyPr/>
        <a:lstStyle/>
        <a:p>
          <a:endParaRPr lang="ru-RU"/>
        </a:p>
      </dgm:t>
    </dgm:pt>
    <dgm:pt modelId="{90EB9965-1C54-4E25-8601-1D7896319AEB}" type="pres">
      <dgm:prSet presAssocID="{844D9B00-6684-41DE-B409-3DE8F323EC93}" presName="linNode" presStyleCnt="0"/>
      <dgm:spPr/>
      <dgm:t>
        <a:bodyPr/>
        <a:lstStyle/>
        <a:p>
          <a:endParaRPr lang="ru-RU"/>
        </a:p>
      </dgm:t>
    </dgm:pt>
    <dgm:pt modelId="{87DE261C-5F44-4FFD-9A8D-D63AD2192562}" type="pres">
      <dgm:prSet presAssocID="{844D9B00-6684-41DE-B409-3DE8F323EC93}" presName="parentText" presStyleLbl="node1" presStyleIdx="3" presStyleCnt="5" custScaleX="277023" custScaleY="25064" custLinFactNeighborX="1382" custLinFactNeighborY="-59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1FAF2-7EC5-4505-A9B0-DF4C915B32A4}" type="pres">
      <dgm:prSet presAssocID="{9DCA1F78-EB94-4000-8944-4E94E9EB039E}" presName="sp" presStyleCnt="0"/>
      <dgm:spPr/>
      <dgm:t>
        <a:bodyPr/>
        <a:lstStyle/>
        <a:p>
          <a:endParaRPr lang="ru-RU"/>
        </a:p>
      </dgm:t>
    </dgm:pt>
    <dgm:pt modelId="{DF1D04FF-61C2-4F97-95F6-71F5906C10D6}" type="pres">
      <dgm:prSet presAssocID="{A8913818-B005-46FD-8B91-CDA1AD55E138}" presName="linNode" presStyleCnt="0"/>
      <dgm:spPr/>
      <dgm:t>
        <a:bodyPr/>
        <a:lstStyle/>
        <a:p>
          <a:endParaRPr lang="ru-RU"/>
        </a:p>
      </dgm:t>
    </dgm:pt>
    <dgm:pt modelId="{3BD4013F-0439-4810-9791-E8CC55DDB1ED}" type="pres">
      <dgm:prSet presAssocID="{A8913818-B005-46FD-8B91-CDA1AD55E138}" presName="parentText" presStyleLbl="node1" presStyleIdx="4" presStyleCnt="5" custScaleX="277350" custScaleY="29214" custLinFactNeighborX="1055" custLinFactNeighborY="-91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6E3A6B-3BD8-4206-BC8A-E814D2A0C02F}" type="presOf" srcId="{844D9B00-6684-41DE-B409-3DE8F323EC93}" destId="{87DE261C-5F44-4FFD-9A8D-D63AD2192562}" srcOrd="0" destOrd="0" presId="urn:microsoft.com/office/officeart/2005/8/layout/vList5"/>
    <dgm:cxn modelId="{6210DCAE-FE33-4F67-8115-293C32E5F62F}" srcId="{3460CA75-B620-4F91-99F8-7BACEEB198E6}" destId="{E10D118F-CF84-4A7A-BC1E-BDE8DABACF19}" srcOrd="0" destOrd="0" parTransId="{71E9A64F-65F0-4A99-BB68-6C10D665214C}" sibTransId="{05EF6253-6F0F-4BE8-BBDD-6DFA9462793F}"/>
    <dgm:cxn modelId="{BF0CBD8F-8A6D-4104-A776-6CA3A87F0718}" type="presOf" srcId="{B9C1272E-C39A-4964-B9C1-6890F9F7F0E9}" destId="{F39F1124-FDC1-447A-A57B-C3041A332EAE}" srcOrd="0" destOrd="0" presId="urn:microsoft.com/office/officeart/2005/8/layout/vList5"/>
    <dgm:cxn modelId="{CEEE70EE-02C9-4EE3-9AC1-DE8A492442CF}" type="presOf" srcId="{A8913818-B005-46FD-8B91-CDA1AD55E138}" destId="{3BD4013F-0439-4810-9791-E8CC55DDB1ED}" srcOrd="0" destOrd="0" presId="urn:microsoft.com/office/officeart/2005/8/layout/vList5"/>
    <dgm:cxn modelId="{8309C984-925E-4FA5-9F97-B23E380078EC}" srcId="{3460CA75-B620-4F91-99F8-7BACEEB198E6}" destId="{844D9B00-6684-41DE-B409-3DE8F323EC93}" srcOrd="3" destOrd="0" parTransId="{FC1D15E2-AD0B-43C4-8CDE-3F36BE25A784}" sibTransId="{9DCA1F78-EB94-4000-8944-4E94E9EB039E}"/>
    <dgm:cxn modelId="{5DDBBA79-981A-4A93-BD01-E1B48A790012}" type="presOf" srcId="{E10D118F-CF84-4A7A-BC1E-BDE8DABACF19}" destId="{96DA42E9-B029-48C5-A230-9ADC6375EB4A}" srcOrd="0" destOrd="0" presId="urn:microsoft.com/office/officeart/2005/8/layout/vList5"/>
    <dgm:cxn modelId="{02B49652-6D68-41FD-889B-8EDDB96BE6AA}" srcId="{3460CA75-B620-4F91-99F8-7BACEEB198E6}" destId="{B9C1272E-C39A-4964-B9C1-6890F9F7F0E9}" srcOrd="1" destOrd="0" parTransId="{67CC472B-5BFD-48A4-99D4-61DF82BB78C0}" sibTransId="{A5EB9BAB-84D5-4CC6-8373-10D712187957}"/>
    <dgm:cxn modelId="{2CBB9C14-8C6E-425A-B2C0-CBBF8A7494AB}" srcId="{3460CA75-B620-4F91-99F8-7BACEEB198E6}" destId="{A8913818-B005-46FD-8B91-CDA1AD55E138}" srcOrd="4" destOrd="0" parTransId="{E61DC8E2-27B0-4619-8ED7-33A2BE08C0ED}" sibTransId="{E1E749CF-9B9C-4E88-89F2-17FB66FCA496}"/>
    <dgm:cxn modelId="{334E7AE8-FBB6-4E1F-B074-8E580BD64C38}" srcId="{3460CA75-B620-4F91-99F8-7BACEEB198E6}" destId="{544C3C77-FAD5-4C17-A6F0-F94EAC57C9C1}" srcOrd="2" destOrd="0" parTransId="{704013FE-5AF2-47BC-91E7-EF95D80B5303}" sibTransId="{D4567616-0374-4E9C-966A-831040B9697A}"/>
    <dgm:cxn modelId="{37C0DB5C-9514-4E3F-B980-F9EEDF2D7A81}" type="presOf" srcId="{3460CA75-B620-4F91-99F8-7BACEEB198E6}" destId="{0E71C6DD-534D-4F26-9490-DD51D8CFDA58}" srcOrd="0" destOrd="0" presId="urn:microsoft.com/office/officeart/2005/8/layout/vList5"/>
    <dgm:cxn modelId="{F5E0BD8C-CE0A-435F-8A81-5200D9AFCFEE}" type="presOf" srcId="{544C3C77-FAD5-4C17-A6F0-F94EAC57C9C1}" destId="{B53D4112-0EA3-4EDF-B065-2F79CE80421F}" srcOrd="0" destOrd="0" presId="urn:microsoft.com/office/officeart/2005/8/layout/vList5"/>
    <dgm:cxn modelId="{CD1CD6C1-BD68-4A17-812C-E23CE3EE32E8}" type="presParOf" srcId="{0E71C6DD-534D-4F26-9490-DD51D8CFDA58}" destId="{0327E76B-608D-48C7-B7EE-F1C9CFAC5AF2}" srcOrd="0" destOrd="0" presId="urn:microsoft.com/office/officeart/2005/8/layout/vList5"/>
    <dgm:cxn modelId="{78FC5CA6-6746-44FF-8FB7-1273EC1DC73A}" type="presParOf" srcId="{0327E76B-608D-48C7-B7EE-F1C9CFAC5AF2}" destId="{96DA42E9-B029-48C5-A230-9ADC6375EB4A}" srcOrd="0" destOrd="0" presId="urn:microsoft.com/office/officeart/2005/8/layout/vList5"/>
    <dgm:cxn modelId="{7C5BA008-F035-4205-A731-72EC5584629E}" type="presParOf" srcId="{0E71C6DD-534D-4F26-9490-DD51D8CFDA58}" destId="{AC61D3A8-8CC0-4729-9770-F08BA3FF7024}" srcOrd="1" destOrd="0" presId="urn:microsoft.com/office/officeart/2005/8/layout/vList5"/>
    <dgm:cxn modelId="{6EA04029-F995-48AC-9110-5B590A5CA66F}" type="presParOf" srcId="{0E71C6DD-534D-4F26-9490-DD51D8CFDA58}" destId="{D39C234B-94BC-45AD-813E-8D2E63B6EF49}" srcOrd="2" destOrd="0" presId="urn:microsoft.com/office/officeart/2005/8/layout/vList5"/>
    <dgm:cxn modelId="{C6C8B3C2-3E86-4EB0-850B-51A5CC1E83BF}" type="presParOf" srcId="{D39C234B-94BC-45AD-813E-8D2E63B6EF49}" destId="{F39F1124-FDC1-447A-A57B-C3041A332EAE}" srcOrd="0" destOrd="0" presId="urn:microsoft.com/office/officeart/2005/8/layout/vList5"/>
    <dgm:cxn modelId="{AA9FFAFC-F704-4E39-A1F0-62419931C0CB}" type="presParOf" srcId="{0E71C6DD-534D-4F26-9490-DD51D8CFDA58}" destId="{96E935B9-0483-467F-BC2F-E3A3347B030D}" srcOrd="3" destOrd="0" presId="urn:microsoft.com/office/officeart/2005/8/layout/vList5"/>
    <dgm:cxn modelId="{8C77BEEB-11F4-49D9-A522-AA9B90E51905}" type="presParOf" srcId="{0E71C6DD-534D-4F26-9490-DD51D8CFDA58}" destId="{16C0D212-18CB-4E63-B3B1-37420D6C9E35}" srcOrd="4" destOrd="0" presId="urn:microsoft.com/office/officeart/2005/8/layout/vList5"/>
    <dgm:cxn modelId="{7B20CFEE-28AD-4380-9827-15DC77AB742F}" type="presParOf" srcId="{16C0D212-18CB-4E63-B3B1-37420D6C9E35}" destId="{B53D4112-0EA3-4EDF-B065-2F79CE80421F}" srcOrd="0" destOrd="0" presId="urn:microsoft.com/office/officeart/2005/8/layout/vList5"/>
    <dgm:cxn modelId="{5A2670BC-3E19-4D38-A6B7-C22AC649897C}" type="presParOf" srcId="{0E71C6DD-534D-4F26-9490-DD51D8CFDA58}" destId="{9C548DF7-FEC9-4D29-9812-A251E633E1BB}" srcOrd="5" destOrd="0" presId="urn:microsoft.com/office/officeart/2005/8/layout/vList5"/>
    <dgm:cxn modelId="{9811D480-541B-4A82-B824-19752E07018E}" type="presParOf" srcId="{0E71C6DD-534D-4F26-9490-DD51D8CFDA58}" destId="{90EB9965-1C54-4E25-8601-1D7896319AEB}" srcOrd="6" destOrd="0" presId="urn:microsoft.com/office/officeart/2005/8/layout/vList5"/>
    <dgm:cxn modelId="{8340AA73-3AAD-42C1-83F0-EFE98BF7F601}" type="presParOf" srcId="{90EB9965-1C54-4E25-8601-1D7896319AEB}" destId="{87DE261C-5F44-4FFD-9A8D-D63AD2192562}" srcOrd="0" destOrd="0" presId="urn:microsoft.com/office/officeart/2005/8/layout/vList5"/>
    <dgm:cxn modelId="{8C010D33-3B75-4001-BC28-4ED3DB1E1CA5}" type="presParOf" srcId="{0E71C6DD-534D-4F26-9490-DD51D8CFDA58}" destId="{0711FAF2-7EC5-4505-A9B0-DF4C915B32A4}" srcOrd="7" destOrd="0" presId="urn:microsoft.com/office/officeart/2005/8/layout/vList5"/>
    <dgm:cxn modelId="{E81A0416-7F71-499C-8B7E-DACAF71D747B}" type="presParOf" srcId="{0E71C6DD-534D-4F26-9490-DD51D8CFDA58}" destId="{DF1D04FF-61C2-4F97-95F6-71F5906C10D6}" srcOrd="8" destOrd="0" presId="urn:microsoft.com/office/officeart/2005/8/layout/vList5"/>
    <dgm:cxn modelId="{B58F331A-CC26-4D00-A6A5-DCFA9B19D3D4}" type="presParOf" srcId="{DF1D04FF-61C2-4F97-95F6-71F5906C10D6}" destId="{3BD4013F-0439-4810-9791-E8CC55DDB1ED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7846AB-E198-43B7-9409-4C560422DB8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D32379C-E7DD-43FD-AFA4-C4F92F0C3393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20 021,5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9356CC69-81F8-4359-9535-8C62D7A93CC4}" type="parTrans" cxnId="{01B0D783-02A3-4F18-A10E-C69CA539572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AD81D9B-AAB3-4571-B9D9-DF0B6A76ABB4}" type="sibTrans" cxnId="{01B0D783-02A3-4F18-A10E-C69CA539572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85F2DC8-F62F-4341-9190-8B2347520A90}">
      <dgm:prSet phldrT="[Текст]"/>
      <dgm:spPr>
        <a:solidFill>
          <a:srgbClr val="008080">
            <a:alpha val="89804"/>
          </a:srgbClr>
        </a:solidFill>
      </dgm:spPr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Общая стоимость оказанных услуг по осуществлению пассажирских перевозок в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2025 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году (тыс.руб.)</a:t>
          </a:r>
        </a:p>
      </dgm:t>
    </dgm:pt>
    <dgm:pt modelId="{D22B1B3A-2CBC-4119-B7C7-4E8A679825FD}" type="parTrans" cxnId="{957A0F83-4CF9-47F1-8E2C-F66E4DC6597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8B7C4DB-9B30-434C-84B5-6980133CF173}" type="sibTrans" cxnId="{957A0F83-4CF9-47F1-8E2C-F66E4DC6597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E5994C6-3330-4F70-B3BD-A74930B5F009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27 925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ACBA86DB-51B5-47A9-BCBE-F8CF3BCBE751}" type="parTrans" cxnId="{C0B86D33-4C44-4A47-9FD0-CE2852794CA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E2A8ABD-C857-4053-A95C-BB38176B1E64}" type="sibTrans" cxnId="{C0B86D33-4C44-4A47-9FD0-CE2852794CA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1156228-8564-4CFC-89BD-DE8B28F55BE3}">
      <dgm:prSet phldrT="[Текст]"/>
      <dgm:spPr>
        <a:solidFill>
          <a:srgbClr val="008080">
            <a:alpha val="90000"/>
          </a:srgbClr>
        </a:solidFill>
      </dgm:spPr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Количество перевезенных пассажиров</a:t>
          </a:r>
        </a:p>
      </dgm:t>
    </dgm:pt>
    <dgm:pt modelId="{1703A099-CABB-46E5-9EA1-6F80D9636C0A}" type="parTrans" cxnId="{59BBDBCB-B58C-4FC3-8509-58DEA1C91E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3E51A10-B5D7-4550-B15D-0F555F58CFD8}" type="sibTrans" cxnId="{59BBDBCB-B58C-4FC3-8509-58DEA1C91E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EAEE2BB-66DB-4484-973B-23AF191ECF15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2 732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6F5B6283-D40B-4667-87C7-1C8F23B4ADBB}" type="parTrans" cxnId="{AE147AA7-8336-4A19-8FA6-5CEB6B70A12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83A39A2-66FE-4CC4-8EDA-86556E17E9C5}" type="sibTrans" cxnId="{AE147AA7-8336-4A19-8FA6-5CEB6B70A12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514787E-8723-46E7-85AF-E00D95F8236D}">
      <dgm:prSet phldrT="[Текст]"/>
      <dgm:spPr>
        <a:solidFill>
          <a:srgbClr val="008080">
            <a:alpha val="90000"/>
          </a:srgbClr>
        </a:solidFill>
      </dgm:spPr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Количество рейсов</a:t>
          </a:r>
        </a:p>
      </dgm:t>
    </dgm:pt>
    <dgm:pt modelId="{B4F695D2-8A96-4FC7-8134-F08F3E88C205}" type="parTrans" cxnId="{75E5C1E6-9937-4F89-B940-524EFF4C5FE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2D31131-18B5-4B25-8D11-08B36920AA28}" type="sibTrans" cxnId="{75E5C1E6-9937-4F89-B940-524EFF4C5FE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5E90E10-DDC9-4845-99D7-1C01977CBDB0}" type="pres">
      <dgm:prSet presAssocID="{F67846AB-E198-43B7-9409-4C560422DB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643FEB-DAC3-4CF5-A1DB-7BF17EE01C01}" type="pres">
      <dgm:prSet presAssocID="{BD32379C-E7DD-43FD-AFA4-C4F92F0C3393}" presName="linNode" presStyleCnt="0"/>
      <dgm:spPr/>
    </dgm:pt>
    <dgm:pt modelId="{E237440D-5D9D-4207-B80F-C1807135D0AC}" type="pres">
      <dgm:prSet presAssocID="{BD32379C-E7DD-43FD-AFA4-C4F92F0C339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F3C5B-3DA7-4B6A-A8FD-54EBDA950E8C}" type="pres">
      <dgm:prSet presAssocID="{BD32379C-E7DD-43FD-AFA4-C4F92F0C339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54A16-DDCD-405B-AB05-2A97D5752D33}" type="pres">
      <dgm:prSet presAssocID="{DAD81D9B-AAB3-4571-B9D9-DF0B6A76ABB4}" presName="sp" presStyleCnt="0"/>
      <dgm:spPr/>
    </dgm:pt>
    <dgm:pt modelId="{9E79B470-570D-42FB-88A3-A3C7F3F62292}" type="pres">
      <dgm:prSet presAssocID="{0E5994C6-3330-4F70-B3BD-A74930B5F009}" presName="linNode" presStyleCnt="0"/>
      <dgm:spPr/>
    </dgm:pt>
    <dgm:pt modelId="{0B3B366C-4DD5-4A62-B281-E4EE8220C3E2}" type="pres">
      <dgm:prSet presAssocID="{0E5994C6-3330-4F70-B3BD-A74930B5F00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AF8AF-A167-4457-85F7-C4EB8F602310}" type="pres">
      <dgm:prSet presAssocID="{0E5994C6-3330-4F70-B3BD-A74930B5F00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76622-1FFA-4338-A6A5-CD8EE5692F4D}" type="pres">
      <dgm:prSet presAssocID="{1E2A8ABD-C857-4053-A95C-BB38176B1E64}" presName="sp" presStyleCnt="0"/>
      <dgm:spPr/>
    </dgm:pt>
    <dgm:pt modelId="{FD5D8937-D2A4-43E2-B0AB-16F867C1EFAD}" type="pres">
      <dgm:prSet presAssocID="{1EAEE2BB-66DB-4484-973B-23AF191ECF15}" presName="linNode" presStyleCnt="0"/>
      <dgm:spPr/>
    </dgm:pt>
    <dgm:pt modelId="{B3D93172-111A-4E9B-A0C4-84B4AD883D88}" type="pres">
      <dgm:prSet presAssocID="{1EAEE2BB-66DB-4484-973B-23AF191ECF15}" presName="parentText" presStyleLbl="node1" presStyleIdx="2" presStyleCnt="3" custLinFactNeighborX="-30915" custLinFactNeighborY="46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03914-56BD-4CF5-89A1-3C5BC1E2847D}" type="pres">
      <dgm:prSet presAssocID="{1EAEE2BB-66DB-4484-973B-23AF191ECF1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125230-C4EA-4D51-9533-9067868ACF3A}" type="presOf" srcId="{C85F2DC8-F62F-4341-9190-8B2347520A90}" destId="{B95F3C5B-3DA7-4B6A-A8FD-54EBDA950E8C}" srcOrd="0" destOrd="0" presId="urn:microsoft.com/office/officeart/2005/8/layout/vList5"/>
    <dgm:cxn modelId="{18DCB312-3760-442A-8744-77B7ABD0951C}" type="presOf" srcId="{1EAEE2BB-66DB-4484-973B-23AF191ECF15}" destId="{B3D93172-111A-4E9B-A0C4-84B4AD883D88}" srcOrd="0" destOrd="0" presId="urn:microsoft.com/office/officeart/2005/8/layout/vList5"/>
    <dgm:cxn modelId="{62D12A29-2A54-4B91-8C39-780D735C6E2B}" type="presOf" srcId="{BD32379C-E7DD-43FD-AFA4-C4F92F0C3393}" destId="{E237440D-5D9D-4207-B80F-C1807135D0AC}" srcOrd="0" destOrd="0" presId="urn:microsoft.com/office/officeart/2005/8/layout/vList5"/>
    <dgm:cxn modelId="{01B0D783-02A3-4F18-A10E-C69CA5395720}" srcId="{F67846AB-E198-43B7-9409-4C560422DB87}" destId="{BD32379C-E7DD-43FD-AFA4-C4F92F0C3393}" srcOrd="0" destOrd="0" parTransId="{9356CC69-81F8-4359-9535-8C62D7A93CC4}" sibTransId="{DAD81D9B-AAB3-4571-B9D9-DF0B6A76ABB4}"/>
    <dgm:cxn modelId="{C411BF85-50A7-4AB4-AB91-906CC565CB5D}" type="presOf" srcId="{0E5994C6-3330-4F70-B3BD-A74930B5F009}" destId="{0B3B366C-4DD5-4A62-B281-E4EE8220C3E2}" srcOrd="0" destOrd="0" presId="urn:microsoft.com/office/officeart/2005/8/layout/vList5"/>
    <dgm:cxn modelId="{68924692-DD58-49E9-A3AE-58CE0694D3D8}" type="presOf" srcId="{F67846AB-E198-43B7-9409-4C560422DB87}" destId="{B5E90E10-DDC9-4845-99D7-1C01977CBDB0}" srcOrd="0" destOrd="0" presId="urn:microsoft.com/office/officeart/2005/8/layout/vList5"/>
    <dgm:cxn modelId="{59BBDBCB-B58C-4FC3-8509-58DEA1C91E31}" srcId="{0E5994C6-3330-4F70-B3BD-A74930B5F009}" destId="{C1156228-8564-4CFC-89BD-DE8B28F55BE3}" srcOrd="0" destOrd="0" parTransId="{1703A099-CABB-46E5-9EA1-6F80D9636C0A}" sibTransId="{D3E51A10-B5D7-4550-B15D-0F555F58CFD8}"/>
    <dgm:cxn modelId="{C0B86D33-4C44-4A47-9FD0-CE2852794CAD}" srcId="{F67846AB-E198-43B7-9409-4C560422DB87}" destId="{0E5994C6-3330-4F70-B3BD-A74930B5F009}" srcOrd="1" destOrd="0" parTransId="{ACBA86DB-51B5-47A9-BCBE-F8CF3BCBE751}" sibTransId="{1E2A8ABD-C857-4053-A95C-BB38176B1E64}"/>
    <dgm:cxn modelId="{1BE158CE-14A5-442F-B672-C72ABFD9F6E8}" type="presOf" srcId="{D514787E-8723-46E7-85AF-E00D95F8236D}" destId="{40503914-56BD-4CF5-89A1-3C5BC1E2847D}" srcOrd="0" destOrd="0" presId="urn:microsoft.com/office/officeart/2005/8/layout/vList5"/>
    <dgm:cxn modelId="{0C88D90F-3692-456B-97B0-FF0A29D0B972}" type="presOf" srcId="{C1156228-8564-4CFC-89BD-DE8B28F55BE3}" destId="{751AF8AF-A167-4457-85F7-C4EB8F602310}" srcOrd="0" destOrd="0" presId="urn:microsoft.com/office/officeart/2005/8/layout/vList5"/>
    <dgm:cxn modelId="{AE147AA7-8336-4A19-8FA6-5CEB6B70A12E}" srcId="{F67846AB-E198-43B7-9409-4C560422DB87}" destId="{1EAEE2BB-66DB-4484-973B-23AF191ECF15}" srcOrd="2" destOrd="0" parTransId="{6F5B6283-D40B-4667-87C7-1C8F23B4ADBB}" sibTransId="{983A39A2-66FE-4CC4-8EDA-86556E17E9C5}"/>
    <dgm:cxn modelId="{75E5C1E6-9937-4F89-B940-524EFF4C5FE8}" srcId="{1EAEE2BB-66DB-4484-973B-23AF191ECF15}" destId="{D514787E-8723-46E7-85AF-E00D95F8236D}" srcOrd="0" destOrd="0" parTransId="{B4F695D2-8A96-4FC7-8134-F08F3E88C205}" sibTransId="{32D31131-18B5-4B25-8D11-08B36920AA28}"/>
    <dgm:cxn modelId="{957A0F83-4CF9-47F1-8E2C-F66E4DC6597D}" srcId="{BD32379C-E7DD-43FD-AFA4-C4F92F0C3393}" destId="{C85F2DC8-F62F-4341-9190-8B2347520A90}" srcOrd="0" destOrd="0" parTransId="{D22B1B3A-2CBC-4119-B7C7-4E8A679825FD}" sibTransId="{A8B7C4DB-9B30-434C-84B5-6980133CF173}"/>
    <dgm:cxn modelId="{FF663D15-2A1F-4F88-B746-33BE12A976D9}" type="presParOf" srcId="{B5E90E10-DDC9-4845-99D7-1C01977CBDB0}" destId="{6F643FEB-DAC3-4CF5-A1DB-7BF17EE01C01}" srcOrd="0" destOrd="0" presId="urn:microsoft.com/office/officeart/2005/8/layout/vList5"/>
    <dgm:cxn modelId="{2CA7C99F-D85D-41E3-AFE2-005051C489D3}" type="presParOf" srcId="{6F643FEB-DAC3-4CF5-A1DB-7BF17EE01C01}" destId="{E237440D-5D9D-4207-B80F-C1807135D0AC}" srcOrd="0" destOrd="0" presId="urn:microsoft.com/office/officeart/2005/8/layout/vList5"/>
    <dgm:cxn modelId="{0F9051A3-BFBF-41D4-83D7-BE3647BB59D6}" type="presParOf" srcId="{6F643FEB-DAC3-4CF5-A1DB-7BF17EE01C01}" destId="{B95F3C5B-3DA7-4B6A-A8FD-54EBDA950E8C}" srcOrd="1" destOrd="0" presId="urn:microsoft.com/office/officeart/2005/8/layout/vList5"/>
    <dgm:cxn modelId="{42B2C825-7051-4EE0-A4C6-8024A5440364}" type="presParOf" srcId="{B5E90E10-DDC9-4845-99D7-1C01977CBDB0}" destId="{5F054A16-DDCD-405B-AB05-2A97D5752D33}" srcOrd="1" destOrd="0" presId="urn:microsoft.com/office/officeart/2005/8/layout/vList5"/>
    <dgm:cxn modelId="{98A8E483-31E1-4730-AD9B-9718A452DF40}" type="presParOf" srcId="{B5E90E10-DDC9-4845-99D7-1C01977CBDB0}" destId="{9E79B470-570D-42FB-88A3-A3C7F3F62292}" srcOrd="2" destOrd="0" presId="urn:microsoft.com/office/officeart/2005/8/layout/vList5"/>
    <dgm:cxn modelId="{0E4A5BC9-B9AE-438A-A959-D86237AC7D72}" type="presParOf" srcId="{9E79B470-570D-42FB-88A3-A3C7F3F62292}" destId="{0B3B366C-4DD5-4A62-B281-E4EE8220C3E2}" srcOrd="0" destOrd="0" presId="urn:microsoft.com/office/officeart/2005/8/layout/vList5"/>
    <dgm:cxn modelId="{41C425B1-CF48-4D15-AE0D-FA675F9346B4}" type="presParOf" srcId="{9E79B470-570D-42FB-88A3-A3C7F3F62292}" destId="{751AF8AF-A167-4457-85F7-C4EB8F602310}" srcOrd="1" destOrd="0" presId="urn:microsoft.com/office/officeart/2005/8/layout/vList5"/>
    <dgm:cxn modelId="{53E1496C-E1D6-4F57-805D-0090290CE85F}" type="presParOf" srcId="{B5E90E10-DDC9-4845-99D7-1C01977CBDB0}" destId="{00776622-1FFA-4338-A6A5-CD8EE5692F4D}" srcOrd="3" destOrd="0" presId="urn:microsoft.com/office/officeart/2005/8/layout/vList5"/>
    <dgm:cxn modelId="{1D297184-D7BE-42DB-9612-3900EF825C26}" type="presParOf" srcId="{B5E90E10-DDC9-4845-99D7-1C01977CBDB0}" destId="{FD5D8937-D2A4-43E2-B0AB-16F867C1EFAD}" srcOrd="4" destOrd="0" presId="urn:microsoft.com/office/officeart/2005/8/layout/vList5"/>
    <dgm:cxn modelId="{AF4F2C0D-90AB-42F9-8A9E-0F45F83BCF5E}" type="presParOf" srcId="{FD5D8937-D2A4-43E2-B0AB-16F867C1EFAD}" destId="{B3D93172-111A-4E9B-A0C4-84B4AD883D88}" srcOrd="0" destOrd="0" presId="urn:microsoft.com/office/officeart/2005/8/layout/vList5"/>
    <dgm:cxn modelId="{A3B293A1-EE65-4079-858A-A075B3BF46F3}" type="presParOf" srcId="{FD5D8937-D2A4-43E2-B0AB-16F867C1EFAD}" destId="{40503914-56BD-4CF5-89A1-3C5BC1E2847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A42E9-B029-48C5-A230-9ADC6375EB4A}">
      <dsp:nvSpPr>
        <dsp:cNvPr id="0" name=""/>
        <dsp:cNvSpPr/>
      </dsp:nvSpPr>
      <dsp:spPr>
        <a:xfrm>
          <a:off x="8653" y="386"/>
          <a:ext cx="8859482" cy="1009038"/>
        </a:xfrm>
        <a:prstGeom prst="roundRect">
          <a:avLst/>
        </a:prstGeom>
        <a:solidFill>
          <a:srgbClr val="1BB5B1"/>
        </a:solidFill>
        <a:ln cmpd="dbl"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  <a:effectLst/>
              <a:latin typeface="+mn-lt"/>
              <a:ea typeface="Segoe UI Symbol" pitchFamily="34" charset="0"/>
              <a:cs typeface="Times New Roman" pitchFamily="18" charset="0"/>
            </a:rPr>
            <a:t>1 ЭТАП. Составление проекта бюджета 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  <a:effectLst/>
              <a:latin typeface="+mn-lt"/>
              <a:ea typeface="Segoe UI Symbol" pitchFamily="34" charset="0"/>
              <a:cs typeface="Times New Roman" pitchFamily="18" charset="0"/>
            </a:rPr>
            <a:t>МАЙ-ОКТЯБРЬ </a:t>
          </a:r>
        </a:p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Начальный этап бюджетного процесса. На этом этапе  составляется прогноз социально-экономического развития, определяются основные характеристики бюджета, налоговая и бюджетная политика на очередной финансовый год и плановый период, источники покрытия дефицита бюджета, долговая политика, а так же осуществляется распределение </a:t>
          </a:r>
          <a:r>
            <a:rPr lang="ru-RU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предельных</a:t>
          </a:r>
          <a:r>
            <a:rPr lang="ru-RU" sz="1000" b="0" kern="120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 объемов бюджетных ассигнований на предстоящий плановый период</a:t>
          </a:r>
          <a:r>
            <a:rPr lang="ru-RU" sz="10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</a:t>
          </a:r>
          <a:endParaRPr lang="ru-RU" sz="10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7910" y="49643"/>
        <a:ext cx="8760968" cy="910524"/>
      </dsp:txXfrm>
    </dsp:sp>
    <dsp:sp modelId="{F39F1124-FDC1-447A-A57B-C3041A332EAE}">
      <dsp:nvSpPr>
        <dsp:cNvPr id="0" name=""/>
        <dsp:cNvSpPr/>
      </dsp:nvSpPr>
      <dsp:spPr>
        <a:xfrm>
          <a:off x="8653" y="1127312"/>
          <a:ext cx="8859482" cy="848724"/>
        </a:xfrm>
        <a:prstGeom prst="roundRect">
          <a:avLst/>
        </a:prstGeom>
        <a:solidFill>
          <a:srgbClr val="56C3C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2 ЭТАП. Рассмотрение и утверждение бюджета 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НОЯБРЬ-ДЕКАБРЬ</a:t>
          </a:r>
        </a:p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Администрация сельского поселения Салым вносит проект Решения о бюджете сельского поселения на рассмотрение в Совет депутатов не позднее 15 ноября текущего года. </a:t>
          </a:r>
          <a:endParaRPr lang="ru-RU" sz="1000" b="0" kern="1200" dirty="0">
            <a:solidFill>
              <a:schemeClr val="tx1"/>
            </a:solidFill>
            <a:effectLst/>
            <a:latin typeface="+mn-lt"/>
            <a:cs typeface="Times New Roman" pitchFamily="18" charset="0"/>
          </a:endParaRPr>
        </a:p>
      </dsp:txBody>
      <dsp:txXfrm>
        <a:off x="50084" y="1168743"/>
        <a:ext cx="8776620" cy="765862"/>
      </dsp:txXfrm>
    </dsp:sp>
    <dsp:sp modelId="{B53D4112-0EA3-4EDF-B065-2F79CE80421F}">
      <dsp:nvSpPr>
        <dsp:cNvPr id="0" name=""/>
        <dsp:cNvSpPr/>
      </dsp:nvSpPr>
      <dsp:spPr>
        <a:xfrm>
          <a:off x="36770" y="2043872"/>
          <a:ext cx="8831365" cy="778191"/>
        </a:xfrm>
        <a:prstGeom prst="roundRect">
          <a:avLst/>
        </a:prstGeom>
        <a:solidFill>
          <a:srgbClr val="77BBB8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3 ЭТАП. Исполнение бюджета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ЯНВАРЬ-ДЕКАБРЬ </a:t>
          </a:r>
        </a:p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Исполнение бюджета сельского поселения Салым в соответствии с Бюджетным кодексом Российской Федерации обеспечивается администрацией сельского поселения Салым и  организуется на основе сводной бюджетной росписи и кассового плана</a:t>
          </a:r>
          <a:r>
            <a:rPr lang="ru-RU" sz="1000" b="1" kern="120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.</a:t>
          </a:r>
          <a:endParaRPr lang="ru-RU" sz="1000" b="1" kern="1200" dirty="0">
            <a:solidFill>
              <a:schemeClr val="tx1"/>
            </a:solidFill>
            <a:effectLst/>
            <a:latin typeface="+mn-lt"/>
            <a:cs typeface="Times New Roman" pitchFamily="18" charset="0"/>
          </a:endParaRPr>
        </a:p>
      </dsp:txBody>
      <dsp:txXfrm>
        <a:off x="74758" y="2081860"/>
        <a:ext cx="8755389" cy="702215"/>
      </dsp:txXfrm>
    </dsp:sp>
    <dsp:sp modelId="{87DE261C-5F44-4FFD-9A8D-D63AD2192562}">
      <dsp:nvSpPr>
        <dsp:cNvPr id="0" name=""/>
        <dsp:cNvSpPr/>
      </dsp:nvSpPr>
      <dsp:spPr>
        <a:xfrm>
          <a:off x="24096" y="2937787"/>
          <a:ext cx="8844039" cy="834671"/>
        </a:xfrm>
        <a:prstGeom prst="roundRect">
          <a:avLst/>
        </a:prstGeom>
        <a:solidFill>
          <a:srgbClr val="95CFCE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4 ЭТАП. Подготовка и утверждение годового отчета об исполнении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ФЕВРАЛЬ-МАЙ </a:t>
          </a:r>
        </a:p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По итогам отчетного финансового года составляется бюджетная отчетность об исполнении бюджета. Годовой отчет об исполнении бюджета сельского поселения Салым за отчетный финансовый год, вносится администрацией сельского поселения Салым в Совет депутатов не позднее 1 мая текущего года.</a:t>
          </a:r>
          <a:endParaRPr lang="ru-RU" sz="1000" b="0" kern="1200" dirty="0">
            <a:solidFill>
              <a:schemeClr val="tx1"/>
            </a:solidFill>
            <a:effectLst/>
            <a:latin typeface="+mn-lt"/>
            <a:cs typeface="Times New Roman" pitchFamily="18" charset="0"/>
          </a:endParaRPr>
        </a:p>
      </dsp:txBody>
      <dsp:txXfrm>
        <a:off x="64841" y="2978532"/>
        <a:ext cx="8762549" cy="753181"/>
      </dsp:txXfrm>
    </dsp:sp>
    <dsp:sp modelId="{3BD4013F-0439-4810-9791-E8CC55DDB1ED}">
      <dsp:nvSpPr>
        <dsp:cNvPr id="0" name=""/>
        <dsp:cNvSpPr/>
      </dsp:nvSpPr>
      <dsp:spPr>
        <a:xfrm>
          <a:off x="13656" y="3834265"/>
          <a:ext cx="8854479" cy="972872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5 ЭТАП. Финансовый контроль 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effectLst/>
              <a:latin typeface="+mn-lt"/>
              <a:cs typeface="Times New Roman" pitchFamily="18" charset="0"/>
            </a:rPr>
            <a:t>ЯНВАРЬ-ДЕКАБРЬ </a:t>
          </a:r>
        </a:p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 smtClean="0">
              <a:solidFill>
                <a:schemeClr val="tx1"/>
              </a:solidFill>
              <a:effectLst/>
              <a:latin typeface="+mn-lt"/>
              <a:cs typeface="Times New Roman" pitchFamily="18" charset="0"/>
            </a:rPr>
            <a:t>Контроль за исполнением бюджета сельского поселения Салым осуществляется уполномоченными органами сельского поселения Салым. Внешняя проверка годового отчета об исполнении бюджета сельского поселения Салым осуществляется Контрольно-счетной палатой Нефтеюганского района в порядке, установленном решением Совета депутатов с соблюдением требований Бюджетного кодекса Российской Федерации и с учетом особенностей, установленных Федеральными законами. </a:t>
          </a:r>
          <a:endParaRPr lang="ru-RU" sz="1000" b="0" kern="1200" dirty="0">
            <a:solidFill>
              <a:schemeClr val="tx1"/>
            </a:solidFill>
            <a:effectLst/>
            <a:latin typeface="+mn-lt"/>
            <a:cs typeface="Times New Roman" pitchFamily="18" charset="0"/>
          </a:endParaRPr>
        </a:p>
      </dsp:txBody>
      <dsp:txXfrm>
        <a:off x="61148" y="3881757"/>
        <a:ext cx="8759495" cy="877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0.21453</cdr:x>
      <cdr:y>0.14056</cdr:y>
    </cdr:from>
    <cdr:to>
      <cdr:x>0.2487</cdr:x>
      <cdr:y>0.21616</cdr:y>
    </cdr:to>
    <cdr:cxnSp macro="">
      <cdr:nvCxnSpPr>
        <cdr:cNvPr id="3" name="Соединительная линия уступом 2">
          <a:extLst xmlns:a="http://schemas.openxmlformats.org/drawingml/2006/main">
            <a:ext uri="{FF2B5EF4-FFF2-40B4-BE49-F238E27FC236}">
              <a16:creationId xmlns="" xmlns:a16="http://schemas.microsoft.com/office/drawing/2014/main" id="{2E5E05D1-276D-D5F7-954A-DC7FAF5E0C51}"/>
            </a:ext>
          </a:extLst>
        </cdr:cNvPr>
        <cdr:cNvCxnSpPr/>
      </cdr:nvCxnSpPr>
      <cdr:spPr>
        <a:xfrm xmlns:a="http://schemas.openxmlformats.org/drawingml/2006/main" rot="16200000" flipV="1">
          <a:off x="1879620" y="697587"/>
          <a:ext cx="360046" cy="303878"/>
        </a:xfrm>
        <a:prstGeom xmlns:a="http://schemas.openxmlformats.org/drawingml/2006/main" prst="bentConnector3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0.28741</cdr:x>
      <cdr:y>0.15568</cdr:y>
    </cdr:from>
    <cdr:to>
      <cdr:x>0.32123</cdr:x>
      <cdr:y>0.21615</cdr:y>
    </cdr:to>
    <cdr:cxnSp macro="">
      <cdr:nvCxnSpPr>
        <cdr:cNvPr id="5" name="Соединительная линия уступом 4">
          <a:extLst xmlns:a="http://schemas.openxmlformats.org/drawingml/2006/main">
            <a:ext uri="{FF2B5EF4-FFF2-40B4-BE49-F238E27FC236}">
              <a16:creationId xmlns="" xmlns:a16="http://schemas.microsoft.com/office/drawing/2014/main" id="{105738EC-551F-9B11-31BC-2BFEAB981ED3}"/>
            </a:ext>
          </a:extLst>
        </cdr:cNvPr>
        <cdr:cNvCxnSpPr/>
      </cdr:nvCxnSpPr>
      <cdr:spPr>
        <a:xfrm xmlns:a="http://schemas.openxmlformats.org/drawingml/2006/main" rot="5400000" flipH="1" flipV="1">
          <a:off x="2562139" y="735148"/>
          <a:ext cx="288019" cy="300744"/>
        </a:xfrm>
        <a:prstGeom xmlns:a="http://schemas.openxmlformats.org/drawingml/2006/main" prst="bentConnector3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0.39268</cdr:x>
      <cdr:y>0.59411</cdr:y>
    </cdr:from>
    <cdr:to>
      <cdr:x>0.41804</cdr:x>
      <cdr:y>0.65459</cdr:y>
    </cdr:to>
    <cdr:cxnSp macro="">
      <cdr:nvCxnSpPr>
        <cdr:cNvPr id="7" name="Соединительная линия уступом 6">
          <a:extLst xmlns:a="http://schemas.openxmlformats.org/drawingml/2006/main">
            <a:ext uri="{FF2B5EF4-FFF2-40B4-BE49-F238E27FC236}">
              <a16:creationId xmlns="" xmlns:a16="http://schemas.microsoft.com/office/drawing/2014/main" id="{251C914A-187B-6DA0-29D5-438278C4DC38}"/>
            </a:ext>
          </a:extLst>
        </cdr:cNvPr>
        <cdr:cNvCxnSpPr/>
      </cdr:nvCxnSpPr>
      <cdr:spPr>
        <a:xfrm xmlns:a="http://schemas.openxmlformats.org/drawingml/2006/main" rot="16200000" flipV="1">
          <a:off x="3460603" y="2861020"/>
          <a:ext cx="288068" cy="225514"/>
        </a:xfrm>
        <a:prstGeom xmlns:a="http://schemas.openxmlformats.org/drawingml/2006/main" prst="bentConnector3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0.45746</cdr:x>
      <cdr:y>0.60923</cdr:y>
    </cdr:from>
    <cdr:to>
      <cdr:x>0.48175</cdr:x>
      <cdr:y>0.6697</cdr:y>
    </cdr:to>
    <cdr:cxnSp macro="">
      <cdr:nvCxnSpPr>
        <cdr:cNvPr id="9" name="Соединительная линия уступом 8">
          <a:extLst xmlns:a="http://schemas.openxmlformats.org/drawingml/2006/main">
            <a:ext uri="{FF2B5EF4-FFF2-40B4-BE49-F238E27FC236}">
              <a16:creationId xmlns="" xmlns:a16="http://schemas.microsoft.com/office/drawing/2014/main" id="{9721B66F-AFE9-4EFC-ABF9-EC7504033D0F}"/>
            </a:ext>
          </a:extLst>
        </cdr:cNvPr>
        <cdr:cNvCxnSpPr/>
      </cdr:nvCxnSpPr>
      <cdr:spPr>
        <a:xfrm xmlns:a="http://schemas.openxmlformats.org/drawingml/2006/main" rot="5400000" flipH="1" flipV="1">
          <a:off x="4031937" y="2937758"/>
          <a:ext cx="288038" cy="216024"/>
        </a:xfrm>
        <a:prstGeom xmlns:a="http://schemas.openxmlformats.org/drawingml/2006/main" prst="bentConnector3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0.56273</cdr:x>
      <cdr:y>0.30686</cdr:y>
    </cdr:from>
    <cdr:to>
      <cdr:x>0.58809</cdr:x>
      <cdr:y>0.36734</cdr:y>
    </cdr:to>
    <cdr:cxnSp macro="">
      <cdr:nvCxnSpPr>
        <cdr:cNvPr id="13" name="Соединительная линия уступом 12">
          <a:extLst xmlns:a="http://schemas.openxmlformats.org/drawingml/2006/main">
            <a:ext uri="{FF2B5EF4-FFF2-40B4-BE49-F238E27FC236}">
              <a16:creationId xmlns="" xmlns:a16="http://schemas.microsoft.com/office/drawing/2014/main" id="{D1AD4D6C-5ECC-6D61-3195-63D96A8DC89F}"/>
            </a:ext>
          </a:extLst>
        </cdr:cNvPr>
        <cdr:cNvCxnSpPr/>
      </cdr:nvCxnSpPr>
      <cdr:spPr>
        <a:xfrm xmlns:a="http://schemas.openxmlformats.org/drawingml/2006/main" rot="16200000" flipV="1">
          <a:off x="4972786" y="1492853"/>
          <a:ext cx="288038" cy="225514"/>
        </a:xfrm>
        <a:prstGeom xmlns:a="http://schemas.openxmlformats.org/drawingml/2006/main" prst="bentConnector3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0.6437</cdr:x>
      <cdr:y>0.3371</cdr:y>
    </cdr:from>
    <cdr:to>
      <cdr:x>0.67752</cdr:x>
      <cdr:y>0.39757</cdr:y>
    </cdr:to>
    <cdr:cxnSp macro="">
      <cdr:nvCxnSpPr>
        <cdr:cNvPr id="14" name="Соединительная линия уступом 13">
          <a:extLst xmlns:a="http://schemas.openxmlformats.org/drawingml/2006/main">
            <a:ext uri="{FF2B5EF4-FFF2-40B4-BE49-F238E27FC236}">
              <a16:creationId xmlns="" xmlns:a16="http://schemas.microsoft.com/office/drawing/2014/main" id="{105738EC-551F-9B11-31BC-2BFEAB981ED3}"/>
            </a:ext>
          </a:extLst>
        </cdr:cNvPr>
        <cdr:cNvCxnSpPr/>
      </cdr:nvCxnSpPr>
      <cdr:spPr>
        <a:xfrm xmlns:a="http://schemas.openxmlformats.org/drawingml/2006/main" rot="5400000" flipH="1" flipV="1">
          <a:off x="5730491" y="1599245"/>
          <a:ext cx="288019" cy="300744"/>
        </a:xfrm>
        <a:prstGeom xmlns:a="http://schemas.openxmlformats.org/drawingml/2006/main" prst="bentConnector3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222A9C9C-61A9-47CE-84D2-BB3F4E7A3FDF}" type="datetimeFigureOut">
              <a:rPr lang="ru-RU"/>
              <a:pPr>
                <a:defRPr/>
              </a:pPr>
              <a:t>24.03.2026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BC4B34-6950-4AB8-8F00-7497BBA34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19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3BD75C46-A7FF-4EA0-9E30-24C18BE79573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815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C4B34-6950-4AB8-8F00-7497BBA34035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306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C4B34-6950-4AB8-8F00-7497BBA34035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95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8A1FEC-B9FB-42EB-9938-F8DAD8519AB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72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E403D-4E56-4479-BC01-317F586D032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99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F03C6-47D8-4A0B-A883-FC1973D8805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194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61158-4993-4181-9FD2-9B97A56C41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208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66A5D-194D-49DF-9E8E-A8FC9B5ABB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584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8A1FEC-B9FB-42EB-9938-F8DAD8519ABB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91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8859-6ADB-434E-9428-7E28B50B224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12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92ED2-A1CB-4A26-A0BF-52A9CDFF8DA0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27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082F6-C141-4045-8AB4-697114DD957F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65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DEA61-6040-46E1-82B8-60960F8299BD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59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BDCBE-E692-47B2-B7DB-361263850FA1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1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8859-6ADB-434E-9428-7E28B50B224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6136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BCA52-6B98-4821-A2F0-2D50D80F8109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47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9C451-20F5-41E1-96F5-A62F039E30E2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11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75B0-C20C-4DE3-B16D-8D2D2083584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04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E403D-4E56-4479-BC01-317F586D032F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92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F03C6-47D8-4A0B-A883-FC1973D8805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64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61158-4993-4181-9FD2-9B97A56C4170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93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8A1FEC-B9FB-42EB-9938-F8DAD8519ABB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19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8859-6ADB-434E-9428-7E28B50B224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45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92ED2-A1CB-4A26-A0BF-52A9CDFF8DA0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75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082F6-C141-4045-8AB4-697114DD957F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92ED2-A1CB-4A26-A0BF-52A9CDFF8DA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2479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DEA61-6040-46E1-82B8-60960F8299BD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76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BDCBE-E692-47B2-B7DB-361263850FA1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44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BCA52-6B98-4821-A2F0-2D50D80F8109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36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9C451-20F5-41E1-96F5-A62F039E30E2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14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75B0-C20C-4DE3-B16D-8D2D2083584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39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E403D-4E56-4479-BC01-317F586D032F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40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F03C6-47D8-4A0B-A883-FC1973D8805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13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61158-4993-4181-9FD2-9B97A56C4170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5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082F6-C141-4045-8AB4-697114DD957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78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DEA61-6040-46E1-82B8-60960F8299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543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BDCBE-E692-47B2-B7DB-361263850FA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83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BCA52-6B98-4821-A2F0-2D50D80F810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088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9C451-20F5-41E1-96F5-A62F039E30E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509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E75B0-C20C-4DE3-B16D-8D2D2083584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155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309D76-F98A-453D-9AE9-B6A255855D9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703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309D76-F98A-453D-9AE9-B6A255855D9D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6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309D76-F98A-453D-9AE9-B6A255855D9D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4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2.png"/><Relationship Id="rId5" Type="http://schemas.openxmlformats.org/officeDocument/2006/relationships/image" Target="../media/image31.jpeg"/><Relationship Id="rId10" Type="http://schemas.openxmlformats.org/officeDocument/2006/relationships/image" Target="../media/image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1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42875"/>
            <a:ext cx="9144000" cy="5286375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ГОДОВОЙ ОТЧЕТ                          об исполнении бюджета муниципального образования сельское поселение Салым </a:t>
            </a:r>
            <a:br>
              <a:rPr lang="ru-RU" altLang="ru-RU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ru-RU" sz="4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altLang="ru-RU" sz="48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646" y="0"/>
            <a:ext cx="9144000" cy="1110472"/>
          </a:xfrm>
          <a:prstGeom prst="rect">
            <a:avLst/>
          </a:prstGeom>
          <a:noFill/>
        </p:spPr>
      </p:pic>
      <p:pic>
        <p:nvPicPr>
          <p:cNvPr id="6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93279"/>
            <a:ext cx="9144000" cy="1164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327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013" y="1128946"/>
            <a:ext cx="6408712" cy="347489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(282 130,4 тыс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888543"/>
              </p:ext>
            </p:extLst>
          </p:nvPr>
        </p:nvGraphicFramePr>
        <p:xfrm>
          <a:off x="107504" y="1526706"/>
          <a:ext cx="8928991" cy="4062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250825" y="6165850"/>
            <a:ext cx="1500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altLang="ru-RU"/>
              <a:t>.</a:t>
            </a:r>
          </a:p>
        </p:txBody>
      </p:sp>
      <p:pic>
        <p:nvPicPr>
          <p:cNvPr id="6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93279"/>
            <a:ext cx="9144000" cy="1164721"/>
          </a:xfrm>
          <a:prstGeom prst="rect">
            <a:avLst/>
          </a:prstGeom>
          <a:noFill/>
        </p:spPr>
      </p:pic>
      <p:pic>
        <p:nvPicPr>
          <p:cNvPr id="7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110472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44008" y="0"/>
            <a:ext cx="4248472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Расходы бюджета муниципального образования сельское поселение Салым в </a:t>
            </a: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2025 </a:t>
            </a: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году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07504" y="1110473"/>
            <a:ext cx="8928992" cy="462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и содержание общественных и дворовых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 отчетного периода выполнялись работы по содержанию сквера Солнечный: очистка от мусора, снега и снежно-ледяных образований пешеходных зон, детского игрового городка, скейт площадки, урн, текущий ремонт скамеек, уход за цветами, кустарниками и газонами 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350,00000 тыс.руб.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сухого фонтана на сквере Солнечный организована работа и выполнена в полном объеме по водоснабжению и водоотведению, техническому обслуживанию сетей водоснабжения и водоотведения на общую сумму 200,17696 тыс.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Благоустройство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содержание территории берега озера Сырковый Сор и зоны пляжа в соответствии с заключенным муниципальным контрактом проводились работы по санитарному содержанию туалетов, душевых кабинок и кабинок для переодевания, поставке и откачке воды очистке от мусора, покос травы. Общая стоимость работ по содержанию территории берега озера составила 447,55771 тыс.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 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берега озера Сырковый сор расположена многофункциональная спортивная площадка всесезонного использования площадью 1800 кв.м. На содержание площадки в зимний период по очистке от снега использованы денежные средства в размере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а так же на заливку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150,00000 тыс.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и общих территориях поселения расположены 18 детских игровых площадок, 3 спортивные площадки, 5 комплексов уличных тренажеров, на которых установлены более 140 элементов игрового и спортивного оборудования. С целью поддержания в исправном состоянии детского спортивного и игрового оборудования, регулярно проводились работы по техническому обслуживанию и ремонту оборудования. В течении летнего периода выполнены работы по покосу травы. Всего на выполнение работ было потрачено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696,50000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В весенний и осенний периоды проведены два комиссионных обследования детских игровых площадок на предмет технического содержания и обеспечения безопасного нахождения детей на игровых площадках. </a:t>
            </a:r>
          </a:p>
        </p:txBody>
      </p:sp>
      <p:pic>
        <p:nvPicPr>
          <p:cNvPr id="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534" y="5949279"/>
            <a:ext cx="9144000" cy="924312"/>
          </a:xfrm>
          <a:prstGeom prst="rect">
            <a:avLst/>
          </a:prstGeom>
          <a:noFill/>
        </p:spPr>
      </p:pic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87284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32040" y="123188"/>
            <a:ext cx="3922576" cy="86409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Отчет о проделанной работе по благоустройству</a:t>
            </a:r>
            <a:b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за </a:t>
            </a: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2025 </a:t>
            </a: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год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07504" y="1110473"/>
            <a:ext cx="8928992" cy="462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Важным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направлением работ по благоустройству поселения является работа по санитарному содержанию территории поселения.  На санитарную очистку от мусора, захламления и поддержание в чистоте территорий улиц, тротуаров, скверов, пешеходных зон, контейнерных площадок, автобусных остановок на 2025 год были запланированы и исполнены в полном объёме денежные средства в размере 1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440,00000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В период с 01 января по 31 декабря регулярно содержались и очищались от снега, мусора и захламления: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- 36 контейнерных площадок для ТКО, общей площадью 486 кв.м., 121 контейнер и 8 бункер контейнеров;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- 9 автобусных остановочных комплексов общей площадью 720 кв.м.;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пешеходные тротуары общей площадью 7044 кв.м.;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пешеходная зона Православная, сквер «У Самовара» ул. 45 лет Победы,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сквер Воинской Славы, берег озера Сырковый Сор общей площадью 19 714 кв.м.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по содержанию и техническому обслуживанию уличного освещения.</a:t>
            </a:r>
          </a:p>
          <a:p>
            <a:pPr indent="41402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отчетный период проводились работы по техническому обслуживанию электрооборудования уличного освещения: 23,5 км воздушных линий, 323 м. силовых кабельных линий, светильников наружного освещения, трансформаторных подстанций (КТПН). Общее количество светильников уличного и дворового освещения на территории поселения 436 штук. В течении 2025 года светильники приходили в негодность, перегорали и заканчивались сроки годности эксплуатации. Всего за отчетный период заменены светильники в количестве 61 штуки. В рамках заключаемых муниципальных контрактов техническое обслуживание и текущий ремонт электрооборудования уличного освещения составило 699,79384 тыс.руб. За 2025 год расход электрической энергии уличного освещения составил 139,036 тыс.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кВтч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сумму 1 539,67811 тыс.руб.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534" y="5949279"/>
            <a:ext cx="9144000" cy="924312"/>
          </a:xfrm>
          <a:prstGeom prst="rect">
            <a:avLst/>
          </a:prstGeom>
          <a:noFill/>
        </p:spPr>
      </p:pic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87284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32040" y="123188"/>
            <a:ext cx="3922576" cy="86409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Отчет о проделанной работе по благоустройству</a:t>
            </a:r>
            <a:b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за </a:t>
            </a: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2025 </a:t>
            </a: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14623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11803"/>
          </a:xfrm>
        </p:spPr>
        <p:txBody>
          <a:bodyPr>
            <a:normAutofit/>
          </a:bodyPr>
          <a:lstStyle/>
          <a:p>
            <a:pPr marL="108000" indent="-27305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ru-RU" sz="700" dirty="0"/>
          </a:p>
        </p:txBody>
      </p:sp>
      <p:pic>
        <p:nvPicPr>
          <p:cNvPr id="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48515"/>
            <a:ext cx="9144000" cy="809485"/>
          </a:xfrm>
          <a:prstGeom prst="rect">
            <a:avLst/>
          </a:prstGeom>
          <a:noFill/>
        </p:spPr>
      </p:pic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91323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32040" y="27227"/>
            <a:ext cx="392257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Отчет о проделанной работе по благоустройству</a:t>
            </a:r>
            <a:b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за </a:t>
            </a: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2025 </a:t>
            </a: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3508" y="1016524"/>
            <a:ext cx="88569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массового отдыха жителей поселения, и организация обустройства мест массового отдыха населения, включая обеспечение свободного доступа граждан к водным объектам общего пользования и их береговым полосам</a:t>
            </a:r>
            <a:r>
              <a:rPr lang="ru-RU" sz="1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Для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решения задач национального проекта «Жилье и городская среда», в рамках регионального проекта Формирование комфортной городской среды, на территории поселения реализован проект «Благоустройство рекреационно – досуговой зоны общественной территории «Берег озера Сырковый Сор». Стоимость проекта 10 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011,00000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тыс.руб., в том числе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счет федерального бюджета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3 123,43174 тыс.руб.,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окружного бюджета –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4 885,36826 тыс.руб.,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местного бюджета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 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002,20000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тыс.руб. Разработан Проект и проведена негосударственная экспертиза сметной стоимости на выполнение работ по проекту, стоимость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515,00000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На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 берега нашего озера благоустроена современная и комфортная зона для отдыха, которая включает: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Арт- объект «На берегу счастье!» с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аудиосопровождением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5 беседок с освещением, столами, скамейками и урнами;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 мангальных зоны;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детский игровой комплекс «Корабль»;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шахматная доска с фигурами, арт-объект для игр «Набей мяч»;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дизайнерская подсветка деревьев «Радуга»;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мост «Дружбы»;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информационные интерактивные стенды;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контейнерная площадка «Мусора нет».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Благоустройство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зоны отдыха на берегу озера стало возможным и благодаря нашим жителям поселения, которые приняли активное участие в обсуждении проекта и поддерживали его на всех этапах реализации.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1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508" y="836712"/>
            <a:ext cx="8856984" cy="54006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48515"/>
            <a:ext cx="9144000" cy="809485"/>
          </a:xfrm>
          <a:prstGeom prst="rect">
            <a:avLst/>
          </a:prstGeom>
          <a:noFill/>
        </p:spPr>
      </p:pic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32040" y="5796"/>
            <a:ext cx="3922576" cy="86409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Отчет о проделанной работе по благоустройству</a:t>
            </a:r>
            <a:b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за </a:t>
            </a: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2025 </a:t>
            </a: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4806" y="888155"/>
            <a:ext cx="88569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социального партнерства по Соглашению от 11 марта 2025 года о сотрудничестве между ПАО «Газпром нефть», ООО «Салым Петролеум Девелопмент» и Администрацией Нефтеюганского района на территории поселения реализовано 3 проекта: 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инновационного остановочного комплекса «Умная остановка»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буккросингом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2 500,00000 тыс.руб. В рамках реализации проекта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среднеобразовательной школы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 установлен остановочный комплекс, который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 освещением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потолочным ИК обогревателем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терморегулятором,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скамейкой с подогревом и датчиком температуры, информационным светодиодным табло для расписания маршрутов движения автобусов, информационным светодиодным табло с бегущей строкой (температура, время, название остановки, текстовая информация), кнопкой вызова ЕДДС 112, модулем звукового оповещения, 2-мя видеокамерами, шкафом для обмена книг –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буккросинг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проект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культурных и массовых мероприятий «Праздник для всех» 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5 300,00000 тыс.руб. В рамках реализации проекта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сквере Солнечный установлена новогодняя ель высотой 11 метров со световым шатром из гирлянд «Звездное небо».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сувенирная продукция, призы и подарки, которые были вручены участником праздничных мероприятий, проводимых в течении отчетного периода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берега озера Сырковый Сор установлены камни времени в количестве 8 штук, закуплена мебель (столы и стулья) для проведения мероприятий в Квадросфере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- проект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«Обустройство новой зоны отдыха на пляже озера Сырковый Сор — «Уютное местечко» - 5 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000,00000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 берега озера Сырковый Сор установлен парклет с подсветкой, скамейками, столиками и гамаками, беседка с качелей и панелью для рисования мелками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А так же в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году реализован инициативный проект сельского поселения «Благоустройство детской площадки по ул. Северная д.22».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инициативе и участию активных жителей многоквартирного дома №22 ул. Северная на детской дворовой площадке установлены новые скамейки, качели, карусели, песочница и детский игровой комплекс. Стоимость проекта 1 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265,00000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тыс.руб, в том числе денежные средства жителей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12,65000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тыс.руб.</a:t>
            </a:r>
          </a:p>
          <a:p>
            <a:pPr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3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876773"/>
            <a:ext cx="7886700" cy="488418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65305"/>
            <a:ext cx="9144000" cy="692696"/>
          </a:xfrm>
          <a:prstGeom prst="rect">
            <a:avLst/>
          </a:prstGeom>
          <a:noFill/>
        </p:spPr>
      </p:pic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32040" y="-40061"/>
            <a:ext cx="392257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Отчет о проделанной работе по благоустройству</a:t>
            </a:r>
            <a:b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за </a:t>
            </a: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2025 </a:t>
            </a: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8426" y="811002"/>
            <a:ext cx="885698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по формированию экологической культуры в области обращения с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ТКО.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мероприятий муниципальной программы Нефтеюганского района «Экологическая безопасность», проведена работа по озеленению и ликвидации мест захламления, вывозу несанкционированных свалок с территории сельского поселения Салым. В рамках мероприятий выполнены следующие работы на общую сумму 11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588,15182 тыс.руб., в том числе: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сумму 1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600,00000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выполнен комплекс работ по созданию Рокария площадью 238 кв.м. (устройство покрытия из декоративного щебня Яшма, высажено 50 саженцев хвойных культур: можжевельник, сосна горная, ель и лиственница);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на сумму 467,57826 тыс.руб. выполнены работы по вырубке мелкой поросли деревьев 100 шт., формовочная обрезка деревьев в количестве 42 шт. по ул. Привокзальная и ул. Центральная и вывоз порубочного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903,06200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сквера Солнечный, в вазонах вертикального озеленение по улицам Северная, 55 лет Победы, Привокзальная площадь высажено 5692 шт. цветов петунии, сальвии, бархатцев и в течении летнего периода выполнены работы по уходу и поливу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цветами;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сумму 1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173,64000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закуплено 1315 рулонов газонной травы и выполнены работы по устройству газона на площади 238 кв.м. на территории берега озера Сырковый Сор;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закуплены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саженцы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ивы памяти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Миндовского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30 шт. и высажены на территории берега озера Сырковый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сумму 7 404,87156 тыс. руб.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захламления и ликвидировано несанкционированных свалок с территории поселка Салым по ул. Привокзальная, Юбилейная, Набережная, Зеленая, Южная, с территории кладбища, с прилегающих территорий к контейнерным площадкам ТКО. Транспортировано и утилизировано 37 тонн и 2695,7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мусора;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проведении Акций «Спасти и Сохранить», «Чистый берег», «Вода России», «Мой чистый дом Югра» проведены экологические и общепоселковые субботники по очистке от мусора, сухой травы и кустарника береговой линии Озера Сырковый Сор и реки «Вандрас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убранных территорий составила 26 000 кв.м., вывезено 160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мусора. </a:t>
            </a:r>
          </a:p>
        </p:txBody>
      </p:sp>
    </p:spTree>
    <p:extLst>
      <p:ext uri="{BB962C8B-B14F-4D97-AF65-F5344CB8AC3E}">
        <p14:creationId xmlns:p14="http://schemas.microsoft.com/office/powerpoint/2010/main" val="23588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22622"/>
            <a:ext cx="8229600" cy="647799"/>
          </a:xfrm>
        </p:spPr>
        <p:txBody>
          <a:bodyPr/>
          <a:lstStyle/>
          <a:p>
            <a:pPr algn="ctr">
              <a:defRPr/>
            </a:pPr>
            <a:r>
              <a:rPr lang="ru-RU" sz="2000" b="1" dirty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Санитарное содержание территории </a:t>
            </a:r>
            <a:r>
              <a:rPr lang="ru-RU" sz="20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поселения</a:t>
            </a:r>
            <a:endParaRPr lang="ru-RU" sz="2000" b="1" dirty="0"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3676"/>
            <a:ext cx="3960440" cy="2493924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50856"/>
            <a:ext cx="2808312" cy="30464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3550855"/>
            <a:ext cx="2808312" cy="30464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92" y="889094"/>
            <a:ext cx="4444913" cy="25185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76831"/>
            <a:ext cx="2846445" cy="30205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9063" y="548680"/>
            <a:ext cx="8788400" cy="3740150"/>
          </a:xfrm>
        </p:spPr>
        <p:txBody>
          <a:bodyPr>
            <a:noAutofit/>
          </a:bodyPr>
          <a:lstStyle/>
          <a:p>
            <a:pPr marL="273050" indent="-273050"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itchFamily="18" charset="0"/>
              </a:rPr>
              <a:t>            </a:t>
            </a:r>
          </a:p>
          <a:p>
            <a:pPr marL="273050" indent="-273050" algn="just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19157"/>
            <a:ext cx="9144000" cy="794567"/>
          </a:xfrm>
          <a:prstGeom prst="rect">
            <a:avLst/>
          </a:prstGeom>
          <a:noFill/>
        </p:spPr>
      </p:pic>
      <p:pic>
        <p:nvPicPr>
          <p:cNvPr id="8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9790"/>
            <a:ext cx="9144000" cy="111851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83968" y="-91845"/>
            <a:ext cx="5076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CECFF"/>
                </a:solidFill>
                <a:latin typeface="+mn-lt"/>
                <a:cs typeface="+mn-cs"/>
              </a:rPr>
              <a:t>Реализация </a:t>
            </a:r>
            <a:r>
              <a:rPr lang="ru-RU" dirty="0">
                <a:solidFill>
                  <a:srgbClr val="CCECFF"/>
                </a:solidFill>
                <a:latin typeface="+mn-lt"/>
                <a:cs typeface="+mn-cs"/>
              </a:rPr>
              <a:t>инициативного проекта «Благоустройство детской площадки по ул. Северная д.22»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225" y="3539104"/>
            <a:ext cx="3908247" cy="2579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26" y="949669"/>
            <a:ext cx="3908246" cy="2450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9" y="3561994"/>
            <a:ext cx="3965245" cy="2556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949430"/>
            <a:ext cx="3960440" cy="2450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16826"/>
            <a:ext cx="9144000" cy="696898"/>
          </a:xfrm>
          <a:prstGeom prst="rect">
            <a:avLst/>
          </a:prstGeom>
          <a:noFill/>
        </p:spPr>
      </p:pic>
      <p:pic>
        <p:nvPicPr>
          <p:cNvPr id="14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9790"/>
            <a:ext cx="9144000" cy="8476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54830" y="-84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CECFF"/>
                </a:solidFill>
              </a:rPr>
              <a:t>Реализация </a:t>
            </a:r>
            <a:r>
              <a:rPr lang="ru-RU" dirty="0" smtClean="0">
                <a:solidFill>
                  <a:srgbClr val="CCECFF"/>
                </a:solidFill>
              </a:rPr>
              <a:t>проектов в </a:t>
            </a:r>
            <a:r>
              <a:rPr lang="ru-RU" dirty="0">
                <a:solidFill>
                  <a:srgbClr val="CCECFF"/>
                </a:solidFill>
              </a:rPr>
              <a:t>рамках социального партнерства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746968"/>
            <a:ext cx="3600403" cy="2593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936" y="3150774"/>
            <a:ext cx="2935633" cy="3600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42" y="746968"/>
            <a:ext cx="3541652" cy="253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77300"/>
            <a:ext cx="3467846" cy="2941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16826"/>
            <a:ext cx="9144000" cy="696898"/>
          </a:xfrm>
          <a:prstGeom prst="rect">
            <a:avLst/>
          </a:prstGeom>
          <a:noFill/>
        </p:spPr>
      </p:pic>
      <p:pic>
        <p:nvPicPr>
          <p:cNvPr id="14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9790"/>
            <a:ext cx="9144000" cy="8877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39173" y="-245388"/>
            <a:ext cx="49560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CECFF"/>
                </a:solidFill>
                <a:latin typeface="+mn-lt"/>
                <a:cs typeface="+mn-cs"/>
              </a:rPr>
              <a:t>Реализация проекта «Благоустройство рекреационно – досуговой зоны общественной территории «Берег озера Сырковый Сор».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64704"/>
            <a:ext cx="3672408" cy="2183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655564" cy="243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60" y="3940562"/>
            <a:ext cx="3672408" cy="2495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015256"/>
            <a:ext cx="3655564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586897"/>
            <a:ext cx="3816424" cy="174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76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68760"/>
          </a:xfrm>
          <a:prstGeom prst="rect">
            <a:avLst/>
          </a:prstGeom>
          <a:noFill/>
        </p:spPr>
      </p:pic>
      <p:pic>
        <p:nvPicPr>
          <p:cNvPr id="8" name="Picture 2" descr="C:\Users\YakovlevaAV\Desktop\-13-1024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826"/>
            <a:ext cx="9144001" cy="170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475" y="1283913"/>
            <a:ext cx="890304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99"/>
                </a:solidFill>
              </a:rPr>
              <a:t>В соответствии: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6699"/>
                </a:solidFill>
              </a:rPr>
              <a:t>с</a:t>
            </a:r>
            <a:r>
              <a:rPr lang="ru-RU" sz="1400" b="1" dirty="0" smtClean="0">
                <a:solidFill>
                  <a:srgbClr val="006699"/>
                </a:solidFill>
              </a:rPr>
              <a:t>о </a:t>
            </a:r>
            <a:r>
              <a:rPr lang="ru-RU" sz="1400" b="1" dirty="0">
                <a:solidFill>
                  <a:srgbClr val="006699"/>
                </a:solidFill>
              </a:rPr>
              <a:t>статьей </a:t>
            </a:r>
            <a:r>
              <a:rPr lang="ru-RU" sz="1400" b="1" dirty="0" smtClean="0">
                <a:solidFill>
                  <a:srgbClr val="006699"/>
                </a:solidFill>
              </a:rPr>
              <a:t>28 </a:t>
            </a:r>
            <a:r>
              <a:rPr lang="ru-RU" sz="1400" b="1" dirty="0">
                <a:solidFill>
                  <a:srgbClr val="006699"/>
                </a:solidFill>
              </a:rPr>
              <a:t>Федерального закона от 06.10.2003 № 131-ФЗ «Об общих принципах организации местного самоуправления в Российской Федерации</a:t>
            </a:r>
            <a:r>
              <a:rPr lang="ru-RU" sz="1400" b="1" dirty="0" smtClean="0">
                <a:solidFill>
                  <a:srgbClr val="006699"/>
                </a:solidFill>
              </a:rPr>
              <a:t>»;</a:t>
            </a:r>
          </a:p>
          <a:p>
            <a:pPr marL="171450" indent="-171450">
              <a:buFont typeface="Wingdings" pitchFamily="2" charset="2"/>
              <a:buChar char="Ø"/>
            </a:pPr>
            <a:endParaRPr lang="ru-RU" sz="1400" b="1" dirty="0" smtClean="0">
              <a:solidFill>
                <a:srgbClr val="006699"/>
              </a:solidFill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6699"/>
                </a:solidFill>
              </a:rPr>
              <a:t>Федеральный </a:t>
            </a:r>
            <a:r>
              <a:rPr lang="ru-RU" sz="1400" b="1" dirty="0">
                <a:solidFill>
                  <a:srgbClr val="006699"/>
                </a:solidFill>
              </a:rPr>
              <a:t>закон от 20.03.2025 № 33-ФЗ «Об общих принципах организации местного самоуправления в единой системе публичной власти</a:t>
            </a:r>
            <a:r>
              <a:rPr lang="ru-RU" sz="1400" b="1" dirty="0" smtClean="0">
                <a:solidFill>
                  <a:srgbClr val="006699"/>
                </a:solidFill>
              </a:rPr>
              <a:t>»</a:t>
            </a:r>
          </a:p>
          <a:p>
            <a:pPr marL="171450" indent="-171450">
              <a:buFont typeface="Wingdings" pitchFamily="2" charset="2"/>
              <a:buChar char="Ø"/>
            </a:pPr>
            <a:endParaRPr lang="ru-RU" sz="1400" b="1" dirty="0" smtClean="0">
              <a:solidFill>
                <a:srgbClr val="006699"/>
              </a:solidFill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6699"/>
                </a:solidFill>
              </a:rPr>
              <a:t>со </a:t>
            </a:r>
            <a:r>
              <a:rPr lang="ru-RU" sz="1400" b="1" dirty="0">
                <a:solidFill>
                  <a:srgbClr val="006699"/>
                </a:solidFill>
              </a:rPr>
              <a:t>статьей 9 Устава муниципального </a:t>
            </a:r>
            <a:r>
              <a:rPr lang="ru-RU" sz="1400" b="1" dirty="0" smtClean="0">
                <a:solidFill>
                  <a:srgbClr val="006699"/>
                </a:solidFill>
              </a:rPr>
              <a:t>образования сельского </a:t>
            </a:r>
            <a:r>
              <a:rPr lang="ru-RU" sz="1400" b="1" dirty="0">
                <a:solidFill>
                  <a:srgbClr val="006699"/>
                </a:solidFill>
              </a:rPr>
              <a:t>поселения </a:t>
            </a:r>
            <a:r>
              <a:rPr lang="ru-RU" sz="1400" b="1" dirty="0" smtClean="0">
                <a:solidFill>
                  <a:srgbClr val="006699"/>
                </a:solidFill>
              </a:rPr>
              <a:t>Салым;</a:t>
            </a:r>
          </a:p>
          <a:p>
            <a:endParaRPr lang="ru-RU" sz="1400" b="1" dirty="0" smtClean="0">
              <a:solidFill>
                <a:srgbClr val="006699"/>
              </a:solidFill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6699"/>
                </a:solidFill>
              </a:rPr>
              <a:t> </a:t>
            </a:r>
            <a:r>
              <a:rPr lang="ru-RU" sz="1400" b="1" dirty="0">
                <a:solidFill>
                  <a:srgbClr val="006699"/>
                </a:solidFill>
              </a:rPr>
              <a:t>с решением Совета депутатов сельского поселения Салым от 26.01.2024 № 39 «Об утверждении порядка организации и проведения публичных слушаний на территории сельского поселения Салым</a:t>
            </a:r>
            <a:r>
              <a:rPr lang="ru-RU" sz="1400" b="1" dirty="0" smtClean="0">
                <a:solidFill>
                  <a:srgbClr val="006699"/>
                </a:solidFill>
              </a:rPr>
              <a:t>»;</a:t>
            </a:r>
          </a:p>
          <a:p>
            <a:endParaRPr lang="ru-RU" sz="1400" b="1" dirty="0">
              <a:solidFill>
                <a:srgbClr val="006699"/>
              </a:solidFill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dirty="0">
                <a:solidFill>
                  <a:srgbClr val="006699"/>
                </a:solidFill>
              </a:rPr>
              <a:t>с решением Совета депутатов от 20.03.2026 № 176 «О назначении публичных слушаний по проекту решения Совета депутатов сельского поселения Салым «Об исполнении бюджета муниципального </a:t>
            </a:r>
            <a:r>
              <a:rPr lang="ru-RU" sz="1400" b="1" dirty="0">
                <a:solidFill>
                  <a:srgbClr val="006699"/>
                </a:solidFill>
              </a:rPr>
              <a:t>образования </a:t>
            </a:r>
            <a:r>
              <a:rPr lang="ru-RU" sz="1400" b="1" dirty="0">
                <a:solidFill>
                  <a:srgbClr val="006699"/>
                </a:solidFill>
              </a:rPr>
              <a:t>сельское поселение Салым за </a:t>
            </a:r>
            <a:r>
              <a:rPr lang="ru-RU" sz="1400" b="1" dirty="0">
                <a:solidFill>
                  <a:srgbClr val="006699"/>
                </a:solidFill>
              </a:rPr>
              <a:t>2025 </a:t>
            </a:r>
            <a:r>
              <a:rPr lang="ru-RU" sz="1400" b="1" dirty="0">
                <a:solidFill>
                  <a:srgbClr val="006699"/>
                </a:solidFill>
              </a:rPr>
              <a:t>год»;</a:t>
            </a:r>
          </a:p>
          <a:p>
            <a:pPr marL="171450" indent="-171450">
              <a:buFont typeface="Wingdings" pitchFamily="2" charset="2"/>
              <a:buChar char="Ø"/>
            </a:pPr>
            <a:endParaRPr lang="ru-RU" sz="1400" b="1" dirty="0" smtClean="0">
              <a:solidFill>
                <a:srgbClr val="FF0000"/>
              </a:solidFill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6699"/>
                </a:solidFill>
              </a:rPr>
              <a:t>с решением </a:t>
            </a:r>
            <a:r>
              <a:rPr lang="ru-RU" sz="1400" b="1" dirty="0">
                <a:solidFill>
                  <a:srgbClr val="006699"/>
                </a:solidFill>
              </a:rPr>
              <a:t>Совета депутатов от </a:t>
            </a:r>
            <a:r>
              <a:rPr lang="ru-RU" sz="1400" b="1" dirty="0" smtClean="0">
                <a:solidFill>
                  <a:srgbClr val="006699"/>
                </a:solidFill>
              </a:rPr>
              <a:t>13.12.2024 </a:t>
            </a:r>
            <a:r>
              <a:rPr lang="ru-RU" sz="1400" b="1" dirty="0">
                <a:solidFill>
                  <a:srgbClr val="006699"/>
                </a:solidFill>
              </a:rPr>
              <a:t>№ </a:t>
            </a:r>
            <a:r>
              <a:rPr lang="ru-RU" sz="1400" b="1" dirty="0" smtClean="0">
                <a:solidFill>
                  <a:srgbClr val="006699"/>
                </a:solidFill>
              </a:rPr>
              <a:t>93 «</a:t>
            </a:r>
            <a:r>
              <a:rPr lang="ru-RU" sz="1400" b="1" dirty="0">
                <a:solidFill>
                  <a:srgbClr val="006699"/>
                </a:solidFill>
              </a:rPr>
              <a:t>Об утверждении бюджета муниципального образования сельского поселения </a:t>
            </a:r>
            <a:r>
              <a:rPr lang="ru-RU" sz="1400" b="1" dirty="0" smtClean="0">
                <a:solidFill>
                  <a:srgbClr val="006699"/>
                </a:solidFill>
              </a:rPr>
              <a:t>Салым </a:t>
            </a:r>
            <a:r>
              <a:rPr lang="ru-RU" sz="1400" b="1" dirty="0">
                <a:solidFill>
                  <a:srgbClr val="006699"/>
                </a:solidFill>
              </a:rPr>
              <a:t>на </a:t>
            </a:r>
            <a:r>
              <a:rPr lang="ru-RU" sz="1400" b="1" dirty="0" smtClean="0">
                <a:solidFill>
                  <a:srgbClr val="006699"/>
                </a:solidFill>
              </a:rPr>
              <a:t>2025 </a:t>
            </a:r>
            <a:r>
              <a:rPr lang="ru-RU" sz="1400" b="1" dirty="0">
                <a:solidFill>
                  <a:srgbClr val="006699"/>
                </a:solidFill>
              </a:rPr>
              <a:t>год и плановый период </a:t>
            </a:r>
            <a:r>
              <a:rPr lang="ru-RU" sz="1400" b="1" dirty="0" smtClean="0">
                <a:solidFill>
                  <a:srgbClr val="006699"/>
                </a:solidFill>
              </a:rPr>
              <a:t>2026 </a:t>
            </a:r>
            <a:r>
              <a:rPr lang="ru-RU" sz="1400" b="1" dirty="0">
                <a:solidFill>
                  <a:srgbClr val="006699"/>
                </a:solidFill>
              </a:rPr>
              <a:t>и </a:t>
            </a:r>
            <a:r>
              <a:rPr lang="ru-RU" sz="1400" b="1" dirty="0" smtClean="0">
                <a:solidFill>
                  <a:srgbClr val="006699"/>
                </a:solidFill>
              </a:rPr>
              <a:t>2027 </a:t>
            </a:r>
            <a:r>
              <a:rPr lang="ru-RU" sz="1400" b="1" dirty="0">
                <a:solidFill>
                  <a:srgbClr val="006699"/>
                </a:solidFill>
              </a:rPr>
              <a:t>годов</a:t>
            </a:r>
            <a:r>
              <a:rPr lang="ru-RU" sz="1400" b="1" dirty="0" smtClean="0">
                <a:solidFill>
                  <a:srgbClr val="006699"/>
                </a:solidFill>
              </a:rPr>
              <a:t>»;</a:t>
            </a:r>
          </a:p>
          <a:p>
            <a:pPr marL="171450" indent="-171450">
              <a:buFont typeface="Wingdings" pitchFamily="2" charset="2"/>
              <a:buChar char="Ø"/>
            </a:pPr>
            <a:endParaRPr lang="ru-RU" sz="1600" b="1" dirty="0" smtClean="0">
              <a:solidFill>
                <a:srgbClr val="006699"/>
              </a:solidFill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6699"/>
                </a:solidFill>
              </a:rPr>
              <a:t>решением </a:t>
            </a:r>
            <a:r>
              <a:rPr lang="ru-RU" sz="1400" b="1" dirty="0">
                <a:solidFill>
                  <a:srgbClr val="006699"/>
                </a:solidFill>
              </a:rPr>
              <a:t>Совета депутатов сельского поселения Салым от 10.06.2014 № 65 «Об утверждении Положения о бюджетном процессе в муниципальном образовании сельское поселение Салым</a:t>
            </a:r>
            <a:r>
              <a:rPr lang="ru-RU" sz="1400" b="1" dirty="0" smtClean="0">
                <a:solidFill>
                  <a:srgbClr val="006699"/>
                </a:solidFill>
              </a:rPr>
              <a:t>».</a:t>
            </a:r>
            <a:endParaRPr lang="ru-RU" sz="1400" b="1" dirty="0">
              <a:solidFill>
                <a:srgbClr val="006699"/>
              </a:solidFill>
            </a:endParaRPr>
          </a:p>
        </p:txBody>
      </p:sp>
      <p:pic>
        <p:nvPicPr>
          <p:cNvPr id="10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6525343"/>
            <a:ext cx="9144001" cy="536871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11852" y="6577754"/>
            <a:ext cx="442392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Объект 5"/>
          <p:cNvSpPr txBox="1">
            <a:spLocks/>
          </p:cNvSpPr>
          <p:nvPr/>
        </p:nvSpPr>
        <p:spPr>
          <a:xfrm>
            <a:off x="3779912" y="0"/>
            <a:ext cx="5274333" cy="126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ru-RU" sz="16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Публичные слушания по проекту решения Совета депутатов сельского поселения Салым </a:t>
            </a:r>
          </a:p>
          <a:p>
            <a:pPr marL="0" indent="0" algn="r">
              <a:buFont typeface="Arial" pitchFamily="34" charset="0"/>
              <a:buNone/>
            </a:pPr>
            <a:r>
              <a:rPr lang="ru-RU" sz="16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 исполнении бюджета муниципального образования сельское поселение Салым за 2025 год»</a:t>
            </a:r>
          </a:p>
        </p:txBody>
      </p:sp>
    </p:spTree>
    <p:extLst>
      <p:ext uri="{BB962C8B-B14F-4D97-AF65-F5344CB8AC3E}">
        <p14:creationId xmlns:p14="http://schemas.microsoft.com/office/powerpoint/2010/main" val="24347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50778"/>
            <a:ext cx="9144000" cy="762946"/>
          </a:xfrm>
          <a:prstGeom prst="rect">
            <a:avLst/>
          </a:prstGeom>
          <a:noFill/>
        </p:spPr>
      </p:pic>
      <p:pic>
        <p:nvPicPr>
          <p:cNvPr id="14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9790"/>
            <a:ext cx="9144000" cy="111851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707099" y="0"/>
            <a:ext cx="4217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территории поселения</a:t>
            </a:r>
            <a:endParaRPr lang="ru-RU" sz="20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2" y="896290"/>
            <a:ext cx="3141372" cy="2748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6" y="3709028"/>
            <a:ext cx="2971887" cy="245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9860" y="804576"/>
            <a:ext cx="2810295" cy="299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2219" y="3699772"/>
            <a:ext cx="2458720" cy="247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090" y="3706585"/>
            <a:ext cx="3096334" cy="251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5690" y="1172229"/>
            <a:ext cx="2851781" cy="2489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04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7239000" y="5829300"/>
            <a:ext cx="1905000" cy="17145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9" y="1846983"/>
            <a:ext cx="1668753" cy="2390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2" y="4286142"/>
            <a:ext cx="2599544" cy="147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196" y="1890287"/>
            <a:ext cx="2462062" cy="185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41" y="1430982"/>
            <a:ext cx="1784171" cy="237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82" y="1473788"/>
            <a:ext cx="1787135" cy="2382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584863"/>
            <a:ext cx="1683328" cy="224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48" y="3542001"/>
            <a:ext cx="1747621" cy="233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43" y="3982202"/>
            <a:ext cx="2834770" cy="160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4926"/>
            <a:ext cx="9144000" cy="91679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95936" y="316356"/>
            <a:ext cx="5502857" cy="31393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Ликвидация мест захламления</a:t>
            </a:r>
          </a:p>
        </p:txBody>
      </p:sp>
      <p:pic>
        <p:nvPicPr>
          <p:cNvPr id="1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963757"/>
            <a:ext cx="9144000" cy="1049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7239000" y="5829300"/>
            <a:ext cx="1905000" cy="171450"/>
          </a:xfrm>
          <a:prstGeom prst="rect">
            <a:avLst/>
          </a:prstGeo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" y="1778773"/>
            <a:ext cx="2740230" cy="154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61" y="1457195"/>
            <a:ext cx="2550509" cy="191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4" y="3399645"/>
            <a:ext cx="1649428" cy="219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7" y="3314864"/>
            <a:ext cx="1554091" cy="207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56" y="3735640"/>
            <a:ext cx="1620047" cy="215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77" y="3652041"/>
            <a:ext cx="1730087" cy="230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85" y="1485272"/>
            <a:ext cx="3100820" cy="1395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01" y="2931250"/>
            <a:ext cx="2536504" cy="144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23" y="4516417"/>
            <a:ext cx="1809470" cy="1357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14926"/>
            <a:ext cx="9144000" cy="1003212"/>
          </a:xfrm>
          <a:prstGeom prst="rect">
            <a:avLst/>
          </a:prstGeom>
          <a:noFill/>
        </p:spPr>
      </p:pic>
      <p:pic>
        <p:nvPicPr>
          <p:cNvPr id="17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6037939"/>
            <a:ext cx="9144000" cy="97578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72000" y="268471"/>
            <a:ext cx="4464496" cy="94412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Акции «Спасти и Сохранить», «Вода России», «Чистый двор»,  «Югра-</a:t>
            </a:r>
            <a:r>
              <a:rPr lang="ru-RU" sz="20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Экозабег</a:t>
            </a: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Чисто побегать!»</a:t>
            </a:r>
            <a:b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5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975823"/>
              </p:ext>
            </p:extLst>
          </p:nvPr>
        </p:nvGraphicFramePr>
        <p:xfrm>
          <a:off x="0" y="1103313"/>
          <a:ext cx="8892480" cy="4763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11163"/>
            <a:ext cx="9144000" cy="1102561"/>
          </a:xfrm>
          <a:prstGeom prst="rect">
            <a:avLst/>
          </a:prstGeom>
          <a:noFill/>
        </p:spPr>
      </p:pic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09790"/>
            <a:ext cx="9144000" cy="1118510"/>
          </a:xfrm>
          <a:prstGeom prst="rect">
            <a:avLst/>
          </a:prstGeom>
          <a:noFill/>
        </p:spPr>
      </p:pic>
      <p:pic>
        <p:nvPicPr>
          <p:cNvPr id="7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88250"/>
            <a:ext cx="9144000" cy="1102561"/>
          </a:xfrm>
          <a:prstGeom prst="rect">
            <a:avLst/>
          </a:prstGeom>
          <a:noFill/>
        </p:spPr>
      </p:pic>
      <p:pic>
        <p:nvPicPr>
          <p:cNvPr id="8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32703"/>
            <a:ext cx="9144000" cy="11185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5934" y="-198346"/>
            <a:ext cx="4608066" cy="115190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9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в рамках Муниципальной программы «Развитие транспортной системы  сельского поселения Салым» </a:t>
            </a:r>
            <a:br>
              <a:rPr lang="ru-RU" sz="19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9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(38 268,10 </a:t>
            </a:r>
            <a:r>
              <a:rPr lang="ru-RU" sz="19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руб.)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48598"/>
            <a:ext cx="8712968" cy="527995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сельского поселения Салым 28,2 км дорог местного значения общего пользования общей площадью 139,765 тыс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кв. 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 них с асфальтобетонным покрытием – 18,6 км., щебеночным покрытием – 0,9 км., цементобетонным покрытием – 1,7 км. и грунтовые дороги 7,0 км.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на территории поселения осуществляется в рамках муниципальной программы «Развитие транспортной системы сельского поселения Салым». Общий объем денежных средств, направленных на дорожную деятельность в 2025 году составил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18 246,59392 тыс.руб.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безопасности дорожного движения, повышения качества содержания автомобильных дорог, создания необходимых условий для свободного и безопасного движения пешеходов и транспортных средств на улично-дорожной сети сельского поселения Салым, за отчетный период выполнены комплекс работ по зимнему и летнему содержанию автомобильных дорог, внутри дворовых проездов, тротуаров, автобусных остановок, водоотводных канав и ливневой канализации: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механизированная очистка дорог, проездов и тротуаров погрузка и вывоз снега с улично-дорожной сети осуществлялась в соответствии с графиками уборки и вывоза снега, которые корректировались еженедельно. За отчетный очищено от снега 112 899 кв.м. дорог, проездов, площадей и тротуаров 30 792 кв.м., дворовых территорий МКД 14 359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вывезено 9020 куб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снежных масс. Очищено от снега водоотводных канав общей протяженностью 6670 м. Общая сумма расходов на зимний период – 12 834,89357 тыс.руб.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и замена дорожных знаков, нанесение и обновление дорожной разметки на 13-ти пешеходных переходах, очистка от мусора, покос травы на обочинах автомобильных дорог 76 884 кв.м., нанесение линейных краевых и осевых линий протяженностью 8,556 км., очистка ливневой канализации протяженностью 644 м., покраска автобусных остановок и стел на южной и северной границе поселка Салым. Общая сумма расходов на летний период – 2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техническое обслуживание и интернет сопровождение интеллектуального комплекса пешеходного перехода по ул. 55 лет Победы около школы №1 – 152,16212 тыс.руб.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/>
          </a:p>
        </p:txBody>
      </p:sp>
      <p:pic>
        <p:nvPicPr>
          <p:cNvPr id="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49280"/>
            <a:ext cx="9144000" cy="958545"/>
          </a:xfrm>
          <a:prstGeom prst="rect">
            <a:avLst/>
          </a:prstGeom>
          <a:noFill/>
        </p:spPr>
      </p:pic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9807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-44343"/>
            <a:ext cx="5489084" cy="1069415"/>
          </a:xfrm>
        </p:spPr>
        <p:txBody>
          <a:bodyPr>
            <a:noAutofit/>
          </a:bodyPr>
          <a:lstStyle/>
          <a:p>
            <a:pPr algn="ctr"/>
            <a:r>
              <a:rPr lang="ru-RU" sz="17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Дорожная деятельность в отношении автомобильных дорог местного значения в границах населенных пунктов поселения и обеспечение безопасности дорожного движения на </a:t>
            </a:r>
            <a:r>
              <a:rPr lang="ru-RU" sz="17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них</a:t>
            </a:r>
            <a:endParaRPr lang="ru-RU" sz="18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7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5"/>
            <a:ext cx="8640960" cy="424359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приведения автомобильных дорог местного значения поселения в соответствие с требованиями к эксплуатационному состоянию, допустимому по условиям обеспечения безопасности дорожного движения, администрацией сельского поселения Салым выполнены следующие мероприятия: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участка автомобильной дороги по ул. Молодежная, площадью 1086 кв.м., на сумму 2 998,57124 тыс.руб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актуализирован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организации дорожного движения на автомобильных дорогах сельского поселения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168,00000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инструментальная диагностика всех автомобильных дорог поселения. Проведение указанных работ необходимо, для внесения объектов в Комплексный план дорожной деятельности в отношении автомобильных дорог местного значения и искусственных сооружений на них на период 2026-2030 годов в Ханты-Мансийском автономном округе – Югре, в том числе с возможностью оказания мер государственной поддержки муниципальным бюджетам из бюджета автономного округа. Стоимость работ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600,00000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ыполнен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работ по проездам Радужный, Дружбы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Малый, проведена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постановки на учет в муниципальную собственность проездов из бесхозяйных объектов;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выполнена топографическая съемка земельного участка проездов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разработана сметная документация и проведена негосударственная экспертиза сметной стоимости на выполнение работ по капитальному ремонту проездов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93,00000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</a:p>
          <a:p>
            <a:endParaRPr lang="ru-RU" dirty="0"/>
          </a:p>
        </p:txBody>
      </p:sp>
      <p:pic>
        <p:nvPicPr>
          <p:cNvPr id="4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96751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23928" y="108654"/>
            <a:ext cx="5230479" cy="1069415"/>
          </a:xfrm>
        </p:spPr>
        <p:txBody>
          <a:bodyPr>
            <a:noAutofit/>
          </a:bodyPr>
          <a:lstStyle/>
          <a:p>
            <a:pPr algn="ctr"/>
            <a:r>
              <a:rPr lang="ru-RU" sz="17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Дорожная деятельность в отношении автомобильных дорог местного значения в границах населенных пунктов поселения и обеспечение безопасности дорожного движения на </a:t>
            </a:r>
            <a:r>
              <a:rPr lang="ru-RU" sz="17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них</a:t>
            </a:r>
            <a:endParaRPr lang="ru-RU" sz="18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49280"/>
            <a:ext cx="9144000" cy="958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743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8250"/>
            <a:ext cx="9144000" cy="1102561"/>
          </a:xfrm>
          <a:prstGeom prst="rect">
            <a:avLst/>
          </a:prstGeom>
          <a:noFill/>
        </p:spPr>
      </p:pic>
      <p:pic>
        <p:nvPicPr>
          <p:cNvPr id="8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2582"/>
            <a:ext cx="9144000" cy="111851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597113" y="68325"/>
            <a:ext cx="4608066" cy="6750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9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Ремонт и содержание автомобильных дорог местного значения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1006685"/>
            <a:ext cx="2891150" cy="224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35928"/>
            <a:ext cx="2891150" cy="224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43" y="1035928"/>
            <a:ext cx="2283718" cy="224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42" y="3439180"/>
            <a:ext cx="2396585" cy="244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439180"/>
            <a:ext cx="2891150" cy="244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0" y="3495385"/>
            <a:ext cx="2891151" cy="2403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1415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544847"/>
              </p:ext>
            </p:extLst>
          </p:nvPr>
        </p:nvGraphicFramePr>
        <p:xfrm>
          <a:off x="142844" y="1214422"/>
          <a:ext cx="8533612" cy="467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888250"/>
            <a:ext cx="9144000" cy="1102561"/>
          </a:xfrm>
          <a:prstGeom prst="rect">
            <a:avLst/>
          </a:prstGeom>
          <a:noFill/>
        </p:spPr>
      </p:pic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66" y="0"/>
            <a:ext cx="9144000" cy="1118510"/>
          </a:xfrm>
          <a:prstGeom prst="rect">
            <a:avLst/>
          </a:prstGeom>
          <a:noFill/>
        </p:spPr>
      </p:pic>
      <p:sp>
        <p:nvSpPr>
          <p:cNvPr id="33794" name="Заголовок 6"/>
          <p:cNvSpPr>
            <a:spLocks noGrp="1"/>
          </p:cNvSpPr>
          <p:nvPr>
            <p:ph type="title"/>
          </p:nvPr>
        </p:nvSpPr>
        <p:spPr>
          <a:xfrm>
            <a:off x="4790109" y="51710"/>
            <a:ext cx="4341168" cy="1066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5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Транспортные услуги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5"/>
          <p:cNvSpPr txBox="1">
            <a:spLocks noChangeArrowheads="1"/>
          </p:cNvSpPr>
          <p:nvPr/>
        </p:nvSpPr>
        <p:spPr bwMode="auto">
          <a:xfrm>
            <a:off x="8067" y="799346"/>
            <a:ext cx="8956422" cy="615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16" tIns="64008" rIns="128016" bIns="64008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программы «Защита населения и территорий от чрезвычайных ситуаций, обеспечение пожарной безопасности на территории сельского поселения Салым»: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организованы работы по сбору и утилизации ртутьсодержащих ламп, 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108,00000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за год.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проведены противопаводковые мероприятия на сумму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60,000000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регулярно проводится плановая проверка систем оповещения – электросирен, для проверки ее работоспособности: </a:t>
            </a:r>
          </a:p>
          <a:p>
            <a:pPr algn="just"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оповещения Нефтеюганского района (звуковая) ТАСЦО, установленные на администрации с.п. Салым, СОШ № 1, СОШ № 2;      </a:t>
            </a:r>
          </a:p>
          <a:p>
            <a:pPr algn="just"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оповещения сирена оповещения С-40, установленные на:  администрации с.п. Салым, пожарной части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п.Салым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 № 2 ОМВД Нефтеюганского района;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проведена акарицидная обработка территории, площадью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164 500 кв.м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раза за счет средств Нефтеюганского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ларвицидные обработки вблизи природных водоемов и в местах повышенной влажности (9 100 кв.м.);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дератизация — обработка мусорных площадок от грызунов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кв.м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опашка минерализованных полос по улицам Мира, Набережная,  Дорожников,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Южная, территории кладбища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общей протяженностью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6 800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893,63502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ежеквартально проводится техническое обслуживание дымовых пожарных извещателей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(АДПИ) в количестве 25 шт. 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90,00000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тыс.руб.;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оказаны услуги по дежурству спасателей и охране объекта территории пляжа на берегу озера Сырковый Сор на сумму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622,72800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оказаны услуги по обследованию и очистке дна акватории озера Сырковый Сор для открытия купального сезона на сумму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95,00000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оказаны услуги по исследованию санитарно-эпидемиологической экспертизы воды озера Сырковый Сор для открытия купального сезона на сумму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212,20720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установлен пожарный гидрант по ул. Таежная на сумму 475,85748 тыс. рублей.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defRPr/>
            </a:pPr>
            <a:endParaRPr lang="ru-RU" altLang="ru-RU" sz="1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ru-RU" altLang="ru-RU" sz="1400" dirty="0">
                <a:latin typeface="Times New Roman" panose="02020603050405020304" pitchFamily="18" charset="0"/>
              </a:rPr>
              <a:t>	</a:t>
            </a:r>
          </a:p>
          <a:p>
            <a:pPr algn="just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defRPr/>
            </a:pPr>
            <a:endParaRPr lang="ru-RU" altLang="ru-RU" sz="1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defRPr/>
            </a:pPr>
            <a:endParaRPr lang="ru-RU" altLang="ru-RU" sz="1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ru-RU" altLang="ru-RU" sz="14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37312"/>
            <a:ext cx="9144000" cy="614040"/>
          </a:xfrm>
          <a:prstGeom prst="rect">
            <a:avLst/>
          </a:prstGeom>
          <a:noFill/>
        </p:spPr>
      </p:pic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6" y="73987"/>
            <a:ext cx="9144000" cy="801172"/>
          </a:xfrm>
          <a:prstGeom prst="rect">
            <a:avLst/>
          </a:prstGeom>
          <a:noFill/>
        </p:spPr>
      </p:pic>
      <p:sp>
        <p:nvSpPr>
          <p:cNvPr id="358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355976" y="105608"/>
            <a:ext cx="4741788" cy="693737"/>
          </a:xfrm>
        </p:spPr>
        <p:txBody>
          <a:bodyPr rtlCol="0">
            <a:no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полномочий  по ЧС и ГО и первичных мер пожарной безопасности  в границах поселения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 txBox="1">
            <a:spLocks noChangeArrowheads="1"/>
          </p:cNvSpPr>
          <p:nvPr/>
        </p:nvSpPr>
        <p:spPr bwMode="auto">
          <a:xfrm>
            <a:off x="142876" y="875159"/>
            <a:ext cx="8954888" cy="334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16" tIns="64008" rIns="128016" bIns="64008"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/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Подготовлена и размещена информация на официальном сайте администрации поселения, в информационном бюллетене «Салымский  вестник» и информационных стендах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поселения и в социальных сетях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(75 шт.).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ряд профилактических рейдов по обеспечению пожарной безопасности на территориях садово-огороднических товариществ, жилых домах с низкой пожарной устойчивостью, местах проживания семей, находящихся в социально опасном положении, а также местах проживания граждан, ведущих асоциальный образ жизни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(45 рейдов) 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 ОМВД России, пожарной части, ОНД г. Нефтеюганска и Нефтеюганского района, ДПО, народной дружины и волонтерами. Проводятся профилактические беседы с вручением памяток о мерах пожарной безопасности в жилых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домах (2882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период снеготаяния осуществляется контроль за проведением противопаводковых мероприятий с апреля по июнь месяц: (ежедневный выезд на территорию подверженную подтоплению; ежедневный замер уровня воды на реке Вандрас; уточнение по телефону с Метеостанцией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п.Салым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уровня воды; подготовка ресурсов для ЧС (мотопомпы, рукава, лопаты, ПВР и др.) составление актов осмотра; подготовка схем действий; разработка нормативно правовых актов; подготовка сил и средств (организаций); поквартирный обход с вручением памяток; ежедневный отчет в ЕДДС и доклады в комитет гражданской защиты населения Нефтеюганского района).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/>
              <a:t> </a:t>
            </a:r>
          </a:p>
        </p:txBody>
      </p:sp>
      <p:pic>
        <p:nvPicPr>
          <p:cNvPr id="7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37312"/>
            <a:ext cx="9144000" cy="614040"/>
          </a:xfrm>
          <a:prstGeom prst="rect">
            <a:avLst/>
          </a:prstGeom>
          <a:noFill/>
        </p:spPr>
      </p:pic>
      <p:pic>
        <p:nvPicPr>
          <p:cNvPr id="8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6" y="0"/>
            <a:ext cx="9144000" cy="875159"/>
          </a:xfrm>
          <a:prstGeom prst="rect">
            <a:avLst/>
          </a:prstGeom>
          <a:noFill/>
        </p:spPr>
      </p:pic>
      <p:pic>
        <p:nvPicPr>
          <p:cNvPr id="12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76" y="6243960"/>
            <a:ext cx="9144000" cy="614040"/>
          </a:xfrm>
          <a:prstGeom prst="rect">
            <a:avLst/>
          </a:prstGeom>
          <a:noFill/>
        </p:spPr>
      </p:pic>
      <p:pic>
        <p:nvPicPr>
          <p:cNvPr id="13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2" y="6648"/>
            <a:ext cx="9144000" cy="875159"/>
          </a:xfrm>
          <a:prstGeom prst="rect">
            <a:avLst/>
          </a:prstGeom>
          <a:noFill/>
        </p:spPr>
      </p:pic>
      <p:sp>
        <p:nvSpPr>
          <p:cNvPr id="1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355976" y="105608"/>
            <a:ext cx="4741788" cy="693737"/>
          </a:xfrm>
        </p:spPr>
        <p:txBody>
          <a:bodyPr rtlCol="0">
            <a:no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полномочий  по ЧС и ГО и первичных мер пожарной безопасности  в границах поселения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98" y="4172101"/>
            <a:ext cx="2952328" cy="1982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68" y="4175225"/>
            <a:ext cx="2938091" cy="1979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93" y="4172100"/>
            <a:ext cx="2744121" cy="19827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10472"/>
          </a:xfrm>
          <a:prstGeom prst="rect">
            <a:avLst/>
          </a:prstGeom>
          <a:noFill/>
        </p:spPr>
      </p:pic>
      <p:pic>
        <p:nvPicPr>
          <p:cNvPr id="8" name="Picture 2" descr="C:\Users\YakovlevaAV\Desktop\-13-1024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296"/>
            <a:ext cx="9144001" cy="9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7504" y="1110472"/>
            <a:ext cx="8928992" cy="6480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</a:rPr>
              <a:t>	Бюджетный процесс </a:t>
            </a:r>
            <a:r>
              <a:rPr lang="ru-RU" sz="1400" dirty="0" smtClean="0"/>
              <a:t>– 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509437083"/>
              </p:ext>
            </p:extLst>
          </p:nvPr>
        </p:nvGraphicFramePr>
        <p:xfrm>
          <a:off x="251520" y="1844824"/>
          <a:ext cx="886813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Объект 5"/>
          <p:cNvSpPr txBox="1">
            <a:spLocks/>
          </p:cNvSpPr>
          <p:nvPr/>
        </p:nvSpPr>
        <p:spPr>
          <a:xfrm>
            <a:off x="4932040" y="260648"/>
            <a:ext cx="4032448" cy="720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Бюджетный</a:t>
            </a:r>
            <a:r>
              <a:rPr lang="ru-RU" b="1" dirty="0" smtClean="0">
                <a:solidFill>
                  <a:srgbClr val="B2D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</a:t>
            </a:r>
          </a:p>
        </p:txBody>
      </p:sp>
    </p:spTree>
    <p:extLst>
      <p:ext uri="{BB962C8B-B14F-4D97-AF65-F5344CB8AC3E}">
        <p14:creationId xmlns:p14="http://schemas.microsoft.com/office/powerpoint/2010/main" val="22390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337142" y="881807"/>
            <a:ext cx="862734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пожарной части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п.Салым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казенного учреждения ХМАО-Югры «Центроспас-Югория» по Нефтеюганскому району, в границах поселения в 2025 году произошел 1 пожар (гараж). При пожаре никто не пострадал.  Повреждено 1 строение общей площадью 25 м2.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причинами пожаров в поселке Салым явились: нарушение правил устройства электрооборудования, неосторожное обращение с огнем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с предыдущими периодами, в 2025 году наблюдается существенное снижение числа пожаров. Это является крайне позитивным показателем, свидетельствующим о повышении эффективности профилактических мер, внимательности жителей или успешной работе профилактической работы.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76" y="6243960"/>
            <a:ext cx="9144000" cy="614040"/>
          </a:xfrm>
          <a:prstGeom prst="rect">
            <a:avLst/>
          </a:prstGeom>
          <a:noFill/>
        </p:spPr>
      </p:pic>
      <p:pic>
        <p:nvPicPr>
          <p:cNvPr id="7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2" y="6648"/>
            <a:ext cx="9144000" cy="875159"/>
          </a:xfrm>
          <a:prstGeom prst="rect">
            <a:avLst/>
          </a:prstGeom>
          <a:noFill/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355976" y="105608"/>
            <a:ext cx="4741788" cy="693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полномочий  по ЧС и ГО и первичных мер пожарной безопасности  в границах поселения</a:t>
            </a:r>
          </a:p>
          <a:p>
            <a:pPr marL="274320" indent="-27432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66556642"/>
              </p:ext>
            </p:extLst>
          </p:nvPr>
        </p:nvGraphicFramePr>
        <p:xfrm>
          <a:off x="1763688" y="2913132"/>
          <a:ext cx="589597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122173" y="1043071"/>
            <a:ext cx="878497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В рамках реализации программы «Профилактика правонарушений на территории сельского поселения Салым»: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 счет средств окружного и местного бюджетов реализованы мероприятия по материальному стимулированию и страхованию членов Народной дружины поселения: страхование в количестве 14 чел. на сумму 3,5 тыс.руб, выплата материального поощрения в сумме 64,7 тыс.руб., освобождение от уплаты земельного и/или имущественного налога в размере 100%.</a:t>
            </a:r>
          </a:p>
          <a:p>
            <a:pPr algn="just"/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Добровольно-народная дружина как отдельно, так и совместно со специалистами ОМВД России п. Салым успешно осуществляла свою работу. За отчетный период в дежурстве на территории поселка приняли участие 14 человек. Народные дружинники принимали участие на дежурствах во время  культурно-массовых мероприятий, в обследовании объектов на предмет антитеррористической защищенности, а также в совместных рейдах с ОМВД России и волонтерами. Совместно с ОМВД России п. Салым составлено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327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административных протокола.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обеспечивается функционирование и развитие систем видеонаблюдения в сфере общественного порядка: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технологическое присоединение системы безопасности к энергопринимающим устройствам, техническое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комплексной системы безопасности (видеонаблюдение),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выделенной линии связи на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1 293,59227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42" y="6381328"/>
            <a:ext cx="9144000" cy="476672"/>
          </a:xfrm>
          <a:prstGeom prst="rect">
            <a:avLst/>
          </a:prstGeom>
          <a:noFill/>
        </p:spPr>
      </p:pic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2" y="-6237"/>
            <a:ext cx="9144000" cy="1058973"/>
          </a:xfrm>
          <a:prstGeom prst="rect">
            <a:avLst/>
          </a:prstGeom>
          <a:noFill/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4595842" y="0"/>
            <a:ext cx="464400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полномочий оказание поддержки гражданам и их объединениям, участвующим в охране общественного порядка, создание условий для деятельности народных дружин </a:t>
            </a:r>
          </a:p>
          <a:p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365104"/>
            <a:ext cx="2088232" cy="194822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72" y="4403704"/>
            <a:ext cx="1906080" cy="1932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8" y="4480990"/>
            <a:ext cx="2736305" cy="18323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0834" y="797674"/>
            <a:ext cx="8786812" cy="529562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just">
              <a:defRPr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      Од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ним из главных вопросов у населения нашего поселка является вопрос улучшения жилищных условий. Работа в этом направлении проводится ежедневно. На конец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года площадь муниципального жилого фонда сельского поселения Салым составляет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10 802,29 м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поселении сосредоточено внимание на реализацию мероприятий по расселению и сносу аварийного жилищного фонда. В списке аварийных жилых домов находятся 20 (5 481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многоквартирных  домов, признанных аварийными и подлежащими сносу.  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рамках муниципальной программы «Управление муниципальным имуществом в сельском поселении Салым» были реализованы следующие мероприятия: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схем теплоснабжения, водоснабжения и водоотведения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(246,00000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казаны услуги по составлению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сметной документации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прохождению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негосударственной экспертизы в форме экспертной оценки достоверности определения сметной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 капитального ремонта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проездов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Радужный, Дружбы,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Малый, ул. Зеленая (93,00000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ыполнены работы по топографической съемке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определением точек высот рельефа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проездов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Радужный, Дружбы,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Малый (58,00000 тыс. руб.);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казаны услуги по образованию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постановке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учет лесного (земельного) участка с учетом расширения для резерва мест погребения под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объекты: общественное кладбище, мусульманское  кладбище (201,00000 тыс. руб.);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роведена оценка технического состояния (полная диагностика) автомобильных дорог местного значения сельского поселения Салым с целью планирования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автомобильных дорог (600,00000 тыс. руб.);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оплачены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оценки рыночной стоимости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нежилых и 25 жилых объектов муниципальной собственности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дальнейших управленческих решений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(175,80000 тыс.руб.);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 гражданами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заключены соглашения о  возмещение за изымаемые жилые помещения признанные аварийными и подлежащие сносу, в рамках муниципальной программы Нефтеюганского района "Обеспечение доступным и комфортным жильем"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(68 039,80000 тыс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руб.);</a:t>
            </a: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400" dirty="0"/>
          </a:p>
        </p:txBody>
      </p:sp>
      <p:pic>
        <p:nvPicPr>
          <p:cNvPr id="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760" y="5949280"/>
            <a:ext cx="9144000" cy="908720"/>
          </a:xfrm>
          <a:prstGeom prst="rect">
            <a:avLst/>
          </a:prstGeom>
          <a:noFill/>
        </p:spPr>
      </p:pic>
      <p:pic>
        <p:nvPicPr>
          <p:cNvPr id="7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936" y="1"/>
            <a:ext cx="9144000" cy="764704"/>
          </a:xfrm>
          <a:prstGeom prst="rect">
            <a:avLst/>
          </a:prstGeom>
          <a:noFill/>
        </p:spPr>
      </p:pic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860032" y="167622"/>
            <a:ext cx="3901629" cy="714375"/>
          </a:xfrm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544615"/>
          </a:xfrm>
        </p:spPr>
        <p:txBody>
          <a:bodyPr>
            <a:normAutofit fontScale="55000" lnSpcReduction="20000"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незаселенного жилого фонда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(277,47588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осуществлен снос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расселённых аварийных многоквартирных дома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(409,10149 тыс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осуществлена оплата взносов на капитальный ремонт жилых помещений находящихся в  муниципальной собственности (1 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797,36848 тыс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ыполнены работы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 модернизации инженерных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систем, установка септика и подвод холодного водоснабжения к жилому муниципальному имуществу (349,90530 тыс. руб.);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оплачены услуги по аренде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земельного участка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населенных пунктов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видом разрешённого использования земельного участка: под здание аптеки и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(3,88547 тыс. руб.).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сельское поселение Салым для организации комфортного проживания жителей  поселения,  расположено 6 котельных, 2 водоочистных сооружения,  2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канализационно-очистных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сооружений. Протяженность тепловых сетей на территории сельского поселения составляет  24,59 км, сетей водоснабжения 26,82 км, сетей водоотведения 14,57 км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Изношенность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сетей- 88%, сетей водоснабжения - 55,56%, сетей водоотведения – 60,51%.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для улучшения качества предоставляемых услуг ресурсоснабжающими организациями, были проведены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объекту: «Теплосети 6,7 кв.» (Замена сетей ТВС ул. 45 лет Победы Т1, Т2- 219 мм, В1-159 мм. 50*3п.м) в п. Салым Нефтеюганский район (денежные средства предприятия).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капитального ремонта общего имущества в многоквартирных домах, расположенных на территории Ханты-Мансийского автономного – Югры  на 2023-2025 годы, проведены работы по капитальному ремонту в отношении 4 многоквартирных домов расположенных на территории  сельского поселения Салым: 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Салым, ул. Северная, д.16 – капитальный ремонт подвального помещения;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Салым, ул. Северная, д.17 – капитальный ремонт системы горячего и холодного водоснабжения,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водоотведения;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Салым, ул. Северная, д.18 – капитальный ремонт подвального помещения;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Салым, ул. 45 лет Победы, д.12 – капитальный ремонт подвального помещения.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760" y="6309320"/>
            <a:ext cx="9144000" cy="548680"/>
          </a:xfrm>
          <a:prstGeom prst="rect">
            <a:avLst/>
          </a:prstGeom>
          <a:noFill/>
        </p:spPr>
      </p:pic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67"/>
            <a:ext cx="9144000" cy="753437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04048" y="183505"/>
            <a:ext cx="3901629" cy="71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</a:t>
            </a:r>
          </a:p>
        </p:txBody>
      </p:sp>
    </p:spTree>
    <p:extLst>
      <p:ext uri="{BB962C8B-B14F-4D97-AF65-F5344CB8AC3E}">
        <p14:creationId xmlns:p14="http://schemas.microsoft.com/office/powerpoint/2010/main" val="2322603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 txBox="1">
            <a:spLocks noChangeArrowheads="1"/>
          </p:cNvSpPr>
          <p:nvPr/>
        </p:nvSpPr>
        <p:spPr bwMode="auto">
          <a:xfrm>
            <a:off x="214313" y="0"/>
            <a:ext cx="79295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Заголовок 7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064250"/>
          </a:xfrm>
        </p:spPr>
        <p:txBody>
          <a:bodyPr>
            <a:normAutofit/>
          </a:bodyPr>
          <a:lstStyle/>
          <a:p>
            <a:r>
              <a:rPr lang="ru-RU" altLang="ru-RU" sz="1400" dirty="0"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1400" dirty="0"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latin typeface="Tahoma" pitchFamily="34" charset="0"/>
                <a:cs typeface="Tahoma" pitchFamily="34" charset="0"/>
              </a:rPr>
              <a:t>	</a:t>
            </a:r>
            <a:br>
              <a:rPr lang="ru-RU" altLang="ru-RU" sz="1400" dirty="0"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latin typeface="Tahoma" pitchFamily="34" charset="0"/>
                <a:cs typeface="Tahoma" pitchFamily="34" charset="0"/>
              </a:rPr>
              <a:t>	</a:t>
            </a:r>
            <a:br>
              <a:rPr lang="ru-RU" altLang="ru-RU" sz="1400" dirty="0"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1400" dirty="0"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1400" dirty="0"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latin typeface="Tahoma" pitchFamily="34" charset="0"/>
                <a:cs typeface="Tahoma" pitchFamily="34" charset="0"/>
              </a:rPr>
              <a:t>	</a:t>
            </a:r>
            <a:br>
              <a:rPr lang="ru-RU" altLang="ru-RU" sz="1400" dirty="0"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1400" dirty="0"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1400" dirty="0"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latin typeface="Tahoma" pitchFamily="34" charset="0"/>
                <a:cs typeface="Tahoma" pitchFamily="34" charset="0"/>
              </a:rPr>
              <a:t>	</a:t>
            </a:r>
            <a:r>
              <a:rPr lang="ru-RU" altLang="ru-RU" sz="3600" dirty="0"/>
              <a:t/>
            </a:r>
            <a:br>
              <a:rPr lang="ru-RU" altLang="ru-RU" sz="3600" dirty="0"/>
            </a:br>
            <a:r>
              <a:rPr lang="ru-RU" alt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dirty="0">
                <a:latin typeface="Times New Roman" pitchFamily="18" charset="0"/>
                <a:cs typeface="Times New Roman" pitchFamily="18" charset="0"/>
              </a:rPr>
            </a:br>
            <a:endParaRPr lang="ru-RU" altLang="ru-RU" dirty="0"/>
          </a:p>
        </p:txBody>
      </p:sp>
      <p:pic>
        <p:nvPicPr>
          <p:cNvPr id="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760" y="6429374"/>
            <a:ext cx="9144000" cy="428625"/>
          </a:xfrm>
          <a:prstGeom prst="rect">
            <a:avLst/>
          </a:prstGeom>
          <a:noFill/>
        </p:spPr>
      </p:pic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36" y="1"/>
            <a:ext cx="9144000" cy="62068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-4936" y="697504"/>
            <a:ext cx="892899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 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государственной и региональной программы социально-экономического развития, на территории сельского поселения Салым последовательно осуществляется комплекс мероприятий по догазификации.	</a:t>
            </a:r>
          </a:p>
          <a:p>
            <a:pPr algn="just"/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Данный 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инфраструктурный проект имеет ключевое значение для обеспечения энергетической безопасности, повышения уровня благоустройства жилого фонда, улучшения экологической обстановки и снижения финансовой нагрузки на жителей за счёт перехода на более экономичный вид топлива.</a:t>
            </a:r>
          </a:p>
          <a:p>
            <a:pPr lvl="0" algn="just"/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Отчётный 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стал важным этапом, в ходе которого были достигнуты существенные результаты в создании газораспределительной инфраструктуры и увеличении числа фактически подключённых абонентов, что подтверждается сравнительными данными</a:t>
            </a: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/>
          </a:p>
          <a:p>
            <a:pPr algn="ctr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о выполнении плана-графика догазификации на территории сельского поселения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динамика. Количество заключенных договоров превысило исходный количественный план на 24 единицы (266 против 242), что свидетельствует о высокой заинтересованности населения и ведении работы по дополнительному охвату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Наблюдается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значительный прирост количества догазифицированных домовладений — на 31 объект за отчетный год. Темпы реализации программы по данному показателю возросли. Однако общий уровень исполнения плана (42.1%) указывает на необходимость дальнейшей интенсификации пуско-наладочных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6" y="2690424"/>
            <a:ext cx="8606158" cy="26085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925578" y="122017"/>
            <a:ext cx="3901629" cy="375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догазификации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760" y="6093296"/>
            <a:ext cx="9144000" cy="764704"/>
          </a:xfrm>
          <a:prstGeom prst="rect">
            <a:avLst/>
          </a:prstGeom>
          <a:noFill/>
        </p:spPr>
      </p:pic>
      <p:pic>
        <p:nvPicPr>
          <p:cNvPr id="4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36" y="1"/>
            <a:ext cx="9144000" cy="735508"/>
          </a:xfrm>
          <a:prstGeom prst="rect">
            <a:avLst/>
          </a:prstGeom>
          <a:noFill/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60032" y="1"/>
            <a:ext cx="3901629" cy="8118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ветхих сетей водоснабжения и </a:t>
            </a:r>
            <a:r>
              <a:rPr lang="ru-RU" sz="20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догазификация</a:t>
            </a:r>
            <a:endParaRPr lang="ru-RU" sz="20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\\nas\Share\ОБЩАЯ ПАПКА\ОТЧЕТ ГЛАВЫ  ЗА 2025 ГОД\IMG_20260115_085613_206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4" y="807065"/>
            <a:ext cx="4266232" cy="2477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nas\Share\ОБЩАЯ ПАПКА\ОТЧЕТ ГЛАВЫ  ЗА 2025 ГОД\IMG_20260115_085649_8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34" y="807065"/>
            <a:ext cx="4277638" cy="247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5" b="14826"/>
          <a:stretch/>
        </p:blipFill>
        <p:spPr>
          <a:xfrm>
            <a:off x="6716666" y="3356541"/>
            <a:ext cx="2103805" cy="263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2"/>
          <a:stretch/>
        </p:blipFill>
        <p:spPr>
          <a:xfrm>
            <a:off x="2321420" y="3356542"/>
            <a:ext cx="2046952" cy="263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14" y="3356541"/>
            <a:ext cx="2091410" cy="263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4" y="3356542"/>
            <a:ext cx="2055992" cy="263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222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Прямоугольник 3"/>
          <p:cNvSpPr>
            <a:spLocks noChangeArrowheads="1"/>
          </p:cNvSpPr>
          <p:nvPr/>
        </p:nvSpPr>
        <p:spPr bwMode="auto">
          <a:xfrm>
            <a:off x="0" y="764704"/>
            <a:ext cx="912624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	Сельское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Салым относится к сельским территориям, где большую её часть занимает индивидуальное жилищное строительство.  В 2025 году на территории поселения застройщиками построено и введено в эксплуатацию 16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домов, общей площадью – 1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439,5.  Учитывая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5 летнего периода, на территории поселения осуществляется ввод  индивидуальных жилых домов, в среднем  за  1 год, от 10 до 16  объектов, что является преимущественным  строительством жилья для сельского населения.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Также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территории поселения осуществляется строительство многоквартирного жилья. Строительство многоквартирных домов сложный и многоэтапный процесс. На первый взгляд создание объектов МКД это выбор строительной площадки, подготовка документов, возведение здания и последующая отделка квартир. На практике строительство дома представляет собой сложный процесс, имеющий множество нюансов и сложностей, которые приходится преодолевать застройщику. Каждый этап строительства должен соответствовать стандартам, нормам, установленным как государственными, так и отраслевыми регламентами. На сформированной раннее строительной площадке по ул. Новая, земельный участок 15  застройщиком  ООО «Дорожно-строительное предприятие» ведётся строительство  88-квартирного жилого дома.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Важнейшим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инструментом расширения инвестиционного потенциала сельского поселения является наличие инвестиционных площадок для размещения и осуществления  бизнеса.  В целях создания и развития благоприятного инвестиционного климата на территории поселения в 2025 году сформировано 2 земельных участка, расположенных по ул. Привокзальная, 17а с видом разрешенного использования: магазины и ул. Транспортная, 20 с видом разрешенного использования: пищевая промышленность.  Земельные участки внесены в Инвестиционные площадки городского и сельских поселений, входящих в состав Нефтеюганского муниципального района. Целевое предоставление данных земельных участков - реализация инвестиционных проектов.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Для развития и поддержки субъектов среднего и мелкого предпринимательства, изъявивших желание осуществлять торговую деятельность на территории поселения, администрацией поселения разрабатывается и утверждается Схема размещения нестационарных торговых объектов на земельных участках поселения без предоставления земель. В 2025 году внесено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размещения нестационарного торгового объекта на основании поступившего обращения от индивидуального предпринимателя под установку  автомата для   продажи питьевой воды по ул. Привокзальная.  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760" y="6381328"/>
            <a:ext cx="9144000" cy="476672"/>
          </a:xfrm>
          <a:prstGeom prst="rect">
            <a:avLst/>
          </a:prstGeom>
          <a:noFill/>
        </p:spPr>
      </p:pic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36" y="1"/>
            <a:ext cx="9144000" cy="764703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716016" y="116632"/>
            <a:ext cx="4301728" cy="648072"/>
          </a:xfrm>
        </p:spPr>
        <p:txBody>
          <a:bodyPr rtlCol="0">
            <a:no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отношения. Строительная сфера.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 txBox="1">
            <a:spLocks noChangeArrowheads="1"/>
          </p:cNvSpPr>
          <p:nvPr/>
        </p:nvSpPr>
        <p:spPr bwMode="auto">
          <a:xfrm>
            <a:off x="179512" y="836712"/>
            <a:ext cx="8784976" cy="622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поселения расположены два действующих кладбища (общественное и мусульманское), которые находятся на землях государственного лесного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фонда.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проведены работы по образованию и постановке на государственный кадастровый учет двух лесных (земельных) участков 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последующего перевода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лесного фонда из состава земель определенной категории в категорию, обеспечивающую разрешенное использование участков по целевому их использованию.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ряда работ (получение выписок из государственного лесного реестра, разработка, согласование и утверждение  проектной документации лесного участка, формирование межевого плана) по  образованию и постановке на кадастровый учет лесных (земельных)  участков с подрядной организацией ООО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Геолес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был заключен договор подряда на  общую сумму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201,00000 тыс. 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межведомственного взаимодействия администрации поселения с комитетом градостроительства и землепользования администрации Нефтеюганского района проведено административное обследование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земельных участков, планируемых под торговые, производственные объекты и индивидуальное жилищное строительство. Проведена объективная оценка фактического состояния земельных участков и размещаемых на них объектов, в целях оформления застройщиками права собственности или аренды на новый срок,  при наличии зарегистрированного права 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Росреестре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объекты.  По результатам обследования: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участка предоставлены по договору аренды;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договору безвозмездного пользования земельным участком;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 оформлено по договорам купли-продажи в собственность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сельского поселения Салым по состоянию на 31.12.2025  в Списках очередности льготной категории граждан, изъявивших желание на бесплатное предоставление земельного участка в собственность под ИЖС,  состоят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15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трех и более детей;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 2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имеющая детей;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ветерана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боевых действий, на которых распространяются меры социальной поддержки в соответствии с Федеральным законом  «О ветеранах»;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 3 из категории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10" y="6453336"/>
            <a:ext cx="9144000" cy="404664"/>
          </a:xfrm>
          <a:prstGeom prst="rect">
            <a:avLst/>
          </a:prstGeom>
          <a:noFill/>
        </p:spPr>
      </p:pic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716016" y="-19170"/>
            <a:ext cx="4301728" cy="825586"/>
          </a:xfrm>
        </p:spPr>
        <p:txBody>
          <a:bodyPr rtlCol="0">
            <a:no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отношения. Использование земельных участков.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 txBox="1">
            <a:spLocks noChangeArrowheads="1"/>
          </p:cNvSpPr>
          <p:nvPr/>
        </p:nvSpPr>
        <p:spPr bwMode="auto">
          <a:xfrm>
            <a:off x="251520" y="1098018"/>
            <a:ext cx="8784976" cy="61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предоставлено 2 бесплатных земельных участка в собственность под индивидуальное жилищное строительство гражданам, у которых внеочередное предоставление, а именно предусмотрена  мера социальной поддержки, военнослужащих, лиц, заключивших контракт о пребывании в добровольческом формировании, содействующем выполнению задач, возложенных на Вооруженные Силы Российской Федерации, лиц, проходящих службу в войсках национальной гвардии Российской Федерации, и членов их семей, а именно: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многодетной семье в составе с участником СВО;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Проектным решением Единого документа территориального планирования и градостроительного зонирования муниципального образования  запланирована для новой застройки индивидуальными жилыми строениями свободная территория п. Салым по ул. Транспортная.   Мероприятия по строительству инженерных коммуникаций и устройству транспортной инфраструктуры на вышеуказанной территории, включены в План по строительству, реконструкции, капитальному ремонту на территории Нефтеюганского района. Образован и поставлен на государственный кадастровый учет земельный участок с видом использования: под земли общего пользования, предназначенный для размещения инженерной и транспортной инфраструктуры.  Сформированы и поставлены на кадастровый учет 26 земельных участков по ул. Транспортная, которые планируются для предоставления гражданам, состоящим в Списках очередности на бесплатное предоставление  под ИЖС. Составлены сметные расчеты о стоимости работ по обеспечению инженерной и транспортной инфраструктурой, а также вертикальной планировке территории: вырубка деревьев, выемка торфа, отсыпка песком и грунтом. Мероприятия внесены в Проектную инициативу при администрации Нефтеюганского района, ориентировочный планируемый период исполнения 2026 год.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25344"/>
            <a:ext cx="9144000" cy="764704"/>
          </a:xfrm>
          <a:prstGeom prst="rect">
            <a:avLst/>
          </a:prstGeom>
          <a:noFill/>
        </p:spPr>
      </p:pic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842272" y="116632"/>
            <a:ext cx="4301728" cy="825586"/>
          </a:xfrm>
        </p:spPr>
        <p:txBody>
          <a:bodyPr rtlCol="0">
            <a:no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отношения. Использование земельных участков.</a:t>
            </a:r>
          </a:p>
        </p:txBody>
      </p:sp>
    </p:spTree>
    <p:extLst>
      <p:ext uri="{BB962C8B-B14F-4D97-AF65-F5344CB8AC3E}">
        <p14:creationId xmlns:p14="http://schemas.microsoft.com/office/powerpoint/2010/main" val="2935686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571500" y="2004892"/>
            <a:ext cx="832097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3296"/>
            <a:ext cx="9144000" cy="764704"/>
          </a:xfrm>
          <a:prstGeom prst="rect">
            <a:avLst/>
          </a:prstGeom>
          <a:noFill/>
        </p:spPr>
      </p:pic>
      <p:pic>
        <p:nvPicPr>
          <p:cNvPr id="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716016" y="205433"/>
            <a:ext cx="4301728" cy="559271"/>
          </a:xfrm>
        </p:spPr>
        <p:txBody>
          <a:bodyPr rtlCol="0">
            <a:no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отношения. Адресация объектов.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7" y="1124744"/>
            <a:ext cx="85689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Присвоение адресов объектам адресации, изменение, аннулирование адресов, присвоение наименований элементам улично-дорожной сети.</a:t>
            </a:r>
          </a:p>
          <a:p>
            <a:pPr indent="45720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Государственный адресный реестр (далее - ГАР) – государственный информационный ресурс, содержащий сведения об адресах объектов адресации, который используется государственными и муниципальными структурами и иными инстанциями, а также при оказании почтовых услуг. Администрация поселения, как орган местного самоуправления, уполномоченный на присвоение, изменение и аннулирование адресов объектам адресации,  регулярно ведет и  наполняет сведениями об адресах и кадастровых номерах объектов адресации Государственный адресный реестр через программную информационную систему ФИАС.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оказания муниципальной услуги на присвоение адреса объекту адресации, изменение и аннулирование такого адреса, по обращениям заинтересованных лиц   присвоено адресов:           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объектам, по заявлению физических лиц;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объектам,  по заявлениям юридических лиц.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объектам, по инициативе органов местного самоуправления, в рамках инвентаризации  существующих  и вновь созданных объектов недвижимого имущества.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целых обеспечения достоверности, полноты и актуальности адресных сведений, качественного наполнения необходимыми отсутствующими сведениями ГАР, уточнены и актуализированы кадастровые номера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адресации.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связи с ликвидацией и снятием с кадастрового учета объектов недвижимости, аннулированы сведения из ГАР в количестве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адресов.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1345"/>
            <a:ext cx="4380012" cy="1148556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параметры исполнения бюджета сельского поселения Салым за 2024 год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352703"/>
              </p:ext>
            </p:extLst>
          </p:nvPr>
        </p:nvGraphicFramePr>
        <p:xfrm>
          <a:off x="0" y="1484784"/>
          <a:ext cx="9143999" cy="3600401"/>
        </p:xfrm>
        <a:graphic>
          <a:graphicData uri="http://schemas.openxmlformats.org/drawingml/2006/table">
            <a:tbl>
              <a:tblPr/>
              <a:tblGrid>
                <a:gridCol w="21807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872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78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827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54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9439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Утверждено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Уточнено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Исполнено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Исполнение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870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148 736,1</a:t>
                      </a:r>
                      <a:endParaRPr kumimoji="0" lang="ru-RU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269 375,1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274 552,8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101,9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870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Расходы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148 736,1</a:t>
                      </a:r>
                      <a:endParaRPr kumimoji="0" lang="ru-RU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287 873,6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282 130,4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98,0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08599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Дефицит (-)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CC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18 498,5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- 7 577,6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10472"/>
          </a:xfrm>
          <a:prstGeom prst="rect">
            <a:avLst/>
          </a:prstGeom>
          <a:noFill/>
        </p:spPr>
      </p:pic>
      <p:pic>
        <p:nvPicPr>
          <p:cNvPr id="7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93279"/>
            <a:ext cx="9144000" cy="1164721"/>
          </a:xfrm>
          <a:prstGeom prst="rect">
            <a:avLst/>
          </a:prstGeom>
          <a:noFill/>
        </p:spPr>
      </p:pic>
      <p:sp>
        <p:nvSpPr>
          <p:cNvPr id="9" name="Объект 5"/>
          <p:cNvSpPr txBox="1">
            <a:spLocks/>
          </p:cNvSpPr>
          <p:nvPr/>
        </p:nvSpPr>
        <p:spPr>
          <a:xfrm>
            <a:off x="4388768" y="0"/>
            <a:ext cx="4755976" cy="1110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параметры бюджета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2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</a:t>
            </a:r>
            <a:r>
              <a:rPr lang="ru-RU" sz="24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год, тыс.руб.</a:t>
            </a:r>
          </a:p>
        </p:txBody>
      </p:sp>
    </p:spTree>
    <p:extLst>
      <p:ext uri="{BB962C8B-B14F-4D97-AF65-F5344CB8AC3E}">
        <p14:creationId xmlns:p14="http://schemas.microsoft.com/office/powerpoint/2010/main" val="4237063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2875" y="2786063"/>
            <a:ext cx="7929563" cy="22145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1300" kern="0" dirty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45061" name="Прямоугольник 4"/>
          <p:cNvSpPr>
            <a:spLocks noChangeArrowheads="1"/>
          </p:cNvSpPr>
          <p:nvPr/>
        </p:nvSpPr>
        <p:spPr bwMode="auto">
          <a:xfrm>
            <a:off x="142875" y="875813"/>
            <a:ext cx="8893621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Мероприятия по молодежной политике на территории сельского поселения Салым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реализовывались в рамках соглашения от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17.09.2024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№233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передачи осуществления части полномочий Администрации сельского поселения Салым по решению вопросов местного значения Администрации Нефтеюганского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год» а также на основании постановления Администрации Нефтеюганского района от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02.11.2024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1878-па-нпа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муниципальной программе Нефтеюганского района «Развитие гражданского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молодежью в возрасте 14-35 лет осуществлялась по нескольким направлениям: трудоустройство несовершеннолетних, организация и проведение мероприятий, Всероссийская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форумная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кампания,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направление, организация деятельности Совета молодежи, организация деятельности Штаба помощи.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течение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территории сельского поселения Салым было трудоустроено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человек: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«Детская школа искусств имени Г.С. Райшева» - 3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НРМОБУ «Салымская СОШ №2» - 5 человек;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НРМОБУ «Салымская СОШ №1» - 12 человек;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КДЦ «Сияние Севера» - 7 человек;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БУНР «Центр спорта и культуры» СК – 9 человек;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МКУ Административно-хозяйственная служба – 20 человек.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5 человек из многодетных семей и 4 человека дети участников СВО, 1 человека представители КМНС.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Ребята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трудились в качестве подсобных рабочих, выполняя работы по уборке территорий, помещений, озеленение и многое другое.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данному направлению показал, что реализуемые формы трудовой занятости востребованы подростками и способствуют приобщению к трудовой и интеллектуальной деятельности, получению навыков первых трудовых отношений, что является бесспорным фактором по снижению подростковой преступности, наркомании в подростковой среде, повышению уровня ответственности подрастающего поколения перед обществом.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07" y="6237312"/>
            <a:ext cx="9144000" cy="640656"/>
          </a:xfrm>
          <a:prstGeom prst="rect">
            <a:avLst/>
          </a:prstGeom>
          <a:noFill/>
        </p:spPr>
      </p:pic>
      <p:pic>
        <p:nvPicPr>
          <p:cNvPr id="8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86"/>
            <a:ext cx="9144000" cy="893134"/>
          </a:xfrm>
          <a:prstGeom prst="rect">
            <a:avLst/>
          </a:prstGeom>
          <a:noFill/>
        </p:spPr>
      </p:pic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4701148" y="29917"/>
            <a:ext cx="4500563" cy="1084307"/>
          </a:xfrm>
        </p:spPr>
        <p:txBody>
          <a:bodyPr rtlCol="0">
            <a:noAutofit/>
          </a:bodyPr>
          <a:lstStyle/>
          <a:p>
            <a:pPr marL="274320" indent="-274320" algn="ctr">
              <a:lnSpc>
                <a:spcPct val="80000"/>
              </a:lnSpc>
              <a:buNone/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осуществление мероприятий по работе с детьми и молодежью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2"/>
          <p:cNvSpPr>
            <a:spLocks noGrp="1"/>
          </p:cNvSpPr>
          <p:nvPr>
            <p:ph idx="1"/>
          </p:nvPr>
        </p:nvSpPr>
        <p:spPr>
          <a:xfrm>
            <a:off x="571500" y="214313"/>
            <a:ext cx="7886700" cy="487087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	 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dirty="0"/>
          </a:p>
        </p:txBody>
      </p:sp>
      <p:pic>
        <p:nvPicPr>
          <p:cNvPr id="3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07" y="6309320"/>
            <a:ext cx="9144000" cy="568648"/>
          </a:xfrm>
          <a:prstGeom prst="rect">
            <a:avLst/>
          </a:prstGeom>
          <a:noFill/>
        </p:spPr>
      </p:pic>
      <p:pic>
        <p:nvPicPr>
          <p:cNvPr id="4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85"/>
            <a:ext cx="9144000" cy="893135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59475" y="-83778"/>
            <a:ext cx="4500563" cy="1084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осуществление мероприятий по работе с детьми и молодежью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3507" y="908720"/>
            <a:ext cx="8856985" cy="5926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текущем году молодёжь Салыма проявила высокую социальную активность и лидерский потенциал, участвуя в мероприятиях различного уровня и успешно представляя поселение на региональных, всероссийских и международных площадках.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На муниципальном уровне успешно прошёл форум «МИР Молодых», участниками которого стали Часовских Роман, Валеев Никита, Валеева Елизавета, Сметанина Анастасия и Браиляну Евгения. Форум стал площадкой для диалога, генерации идей и развития молодёжных инициатив.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Часовских Роман принял участие во Всероссийском форуме муниципальных отделений ВОД «Волонтёры Победы», а также стал частью международного сообщества, представив Салым на Форуме молодых лидеров и предпринимателей стран Шанхайской организации сотрудничества (ШОС), собравшем делегатов из 10 государств. Кроме того, Роман прошёл конкурсный отбор и стал участником смены «Единство» Всероссийского молодёжного образовательного форума «Территория смыслов» (Мастерская управления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Сенеж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и XIII Всероссийского форума рабочей молодёжи в г. Пермь.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Семья Браиляну достойно представила поселок на районном фестивале семейного волонтерства «Добрый Дом», популяризируя ценности взаимопомощи и социальной ответственности.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Обучающаяся 10 А класса Лобарева Елена стала победителем в районном конкурсе «Ученик года - 2025».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Важным направлением работы является поддержка инициативной молодёжи в реализации собственных проектов через систему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конкурсов. В этом году молодые Салымчане получили финансовую поддержку на общую сумму 247,37500 тыс. рублей.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Конкурса молодежных инициатив поддержаны проекты: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Ильи Иконникова «Великая Победа сквозь объектив времени» – 22,00000 тыс. руб.;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Виталия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Саттарова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«Прогулки 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аквазобрах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29,00000тыс. руб.;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Егора Чуркина «Экология и мы» – 12,00000 тыс. руб.;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Ярослава Зинченко «Герои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времени» – 19,37500 тыс. руб.;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РосмолодёжьГранты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Микрогранты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победу одержал проект Тараса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Марущак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«Этнографический тур-перезагрузка «В гости на стойбище», получивший поддержку в размере 166,00000 тыс. руб.;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2"/>
          <p:cNvSpPr>
            <a:spLocks noGrp="1"/>
          </p:cNvSpPr>
          <p:nvPr>
            <p:ph idx="1"/>
          </p:nvPr>
        </p:nvSpPr>
        <p:spPr>
          <a:xfrm>
            <a:off x="571500" y="214313"/>
            <a:ext cx="7886700" cy="487087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	 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dirty="0"/>
          </a:p>
        </p:txBody>
      </p:sp>
      <p:pic>
        <p:nvPicPr>
          <p:cNvPr id="3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07" y="6237312"/>
            <a:ext cx="9144000" cy="640656"/>
          </a:xfrm>
          <a:prstGeom prst="rect">
            <a:avLst/>
          </a:prstGeom>
          <a:noFill/>
        </p:spPr>
      </p:pic>
      <p:pic>
        <p:nvPicPr>
          <p:cNvPr id="4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85"/>
            <a:ext cx="9144000" cy="821127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499929" y="-116006"/>
            <a:ext cx="4500563" cy="1084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осуществление мероприятий по работе с детьми и молодежью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3507" y="764704"/>
            <a:ext cx="8856985" cy="595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 родительских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 НРМОБУ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«Салымская СОШ №2» получила грант на реализацию проекта "Герои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времени" в размере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600,00000 тыс.руб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НРМОБУ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«Салымская СОШ №1» получила грант на реализацию проекта "Этнотуристический слет «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притяжения» 434,26600 тыс.руб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Данные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охватывают значимые для территории темы: сохранение исторической памяти, развитие молодёжного досуга и спорта, экологическое просвещение, патриотическое воспитание и этнокультурный туризм. Их реализация вносит существенный вклад в социально-культурное развитие поселения.</a:t>
            </a:r>
          </a:p>
          <a:p>
            <a:pPr algn="ctr"/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молодежи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сельском поселении Салым активно действует Совет молодежи, в число которого входят активные молодые люди поселения. Участниками Совета молодежи организовано 6 заседаний, в том числе 1 заседание с участием Главы поселения. Представителями Совета организовано и проведено 3 мероприятия: творческий мастер-класс ко Дню образования Нефтеюганского района, «День тренера», «Этнографический диктант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Активисты принимают участие во всех значимых событиях. </a:t>
            </a:r>
            <a:endParaRPr lang="ru-RU" sz="13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Штаба помощи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2025 году молодёжь сельского поселения Салым подтвердила статус социально ответственного и деятельного поколения, активно включившись в волонтёрскую и гуманитарную работу. Деятельность велась как в рамках традиционных экологических и благотворительных акций, так и по социально значимым направлениям.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Молодые волонтёры регулярно участвовали в работах по благоустройству и сохранению исторической памяти. Проводились субботники по уборке памятных мест и воинских мемориалов, организовывались экологические акции по очистке береговой линии местных водоёмов и общественных территорий.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Особое внимание уделяется преемственности добрых традиций. Ежегодно молодёжь является основным организатором и участником зимней благотворительной «Недели Добра». В рамках этой акции в 2025 году были успешно проведены: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«Подари чудо детям» – сбор новогодних подарков для детей;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«Сладкий сбор» – акция по сбору угощений для праздничных наборов;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помощь животным – сбор корма и необходимых средств для местного приюта.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645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07" y="6093296"/>
            <a:ext cx="9144000" cy="784671"/>
          </a:xfrm>
          <a:prstGeom prst="rect">
            <a:avLst/>
          </a:prstGeom>
          <a:noFill/>
        </p:spPr>
      </p:pic>
      <p:pic>
        <p:nvPicPr>
          <p:cNvPr id="1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"/>
            <a:ext cx="9144000" cy="980729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427984" y="159657"/>
            <a:ext cx="4716016" cy="671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Гуманитарная и добровольческая помощь</a:t>
            </a:r>
            <a:endParaRPr lang="ru-RU" sz="20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41558" y="1158559"/>
            <a:ext cx="6585691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2025 году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проводились две акции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сбору гуманитарной помощи участника специальной военной операции и для жителей Курской области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акциях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приняли участье организации, учреждения, предприниматели,  а также не равнодушные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жители.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Акция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«Югра-защитникам Отечества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Собраны необходимые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бытовые товары,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одежда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экипировка, электроника,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инструменты и оборудование общим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весом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267,832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кг.   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2.Акция «Югра – Курской области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Собраны предметы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первой необходимости 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общим весом 61,320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кг.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6" y="949549"/>
            <a:ext cx="2088232" cy="233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9" y="3457923"/>
            <a:ext cx="1944216" cy="250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88" y="3418078"/>
            <a:ext cx="2001823" cy="250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09" y="3421168"/>
            <a:ext cx="1872208" cy="249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943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55976" y="119675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трудоустроено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человек, в том числе: 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многодетных семей,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участников СВО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1 представитель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КМНС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с охватом 280 человек;</a:t>
            </a:r>
          </a:p>
          <a:p>
            <a:endParaRPr lang="ru-RU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62" y="3561933"/>
            <a:ext cx="3635896" cy="2510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9" y="1322217"/>
            <a:ext cx="3531079" cy="1986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0" y="3561933"/>
            <a:ext cx="3531078" cy="2510898"/>
          </a:xfrm>
          <a:prstGeom prst="rect">
            <a:avLst/>
          </a:prstGeom>
        </p:spPr>
      </p:pic>
      <p:pic>
        <p:nvPicPr>
          <p:cNvPr id="14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165" y="6147256"/>
            <a:ext cx="9144000" cy="710744"/>
          </a:xfrm>
          <a:prstGeom prst="rect">
            <a:avLst/>
          </a:prstGeom>
          <a:noFill/>
        </p:spPr>
      </p:pic>
      <p:pic>
        <p:nvPicPr>
          <p:cNvPr id="15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165" y="-6843"/>
            <a:ext cx="9144000" cy="98072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585995" y="177055"/>
            <a:ext cx="4215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молодежной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3449464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93880" y="1270426"/>
            <a:ext cx="301409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направления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«Конкурс молодежных инициатив»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РосмолодежьГранты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Микрогранты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инициатив родительских сообществ</a:t>
            </a:r>
            <a:r>
              <a:rPr lang="ru-RU" sz="1400" dirty="0"/>
              <a:t>	</a:t>
            </a:r>
            <a:endParaRPr lang="ru-RU" sz="1400" dirty="0" smtClean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Форумная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кампания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форум «Мир молодых»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отделений ВОД «Волонтёры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Победы»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лидеров и предпринимателей стран Шанхайской организации сотрудничества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«Добрый Дом»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«Территория смыслов»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" y="3551075"/>
            <a:ext cx="3484476" cy="2613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30" y="1786493"/>
            <a:ext cx="2217554" cy="3354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" y="906685"/>
            <a:ext cx="3409674" cy="2557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328" y="6147256"/>
            <a:ext cx="9144000" cy="710744"/>
          </a:xfrm>
          <a:prstGeom prst="rect">
            <a:avLst/>
          </a:prstGeom>
          <a:noFill/>
        </p:spPr>
      </p:pic>
      <p:pic>
        <p:nvPicPr>
          <p:cNvPr id="1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93" y="-20432"/>
            <a:ext cx="9144000" cy="98072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0547" y="164758"/>
            <a:ext cx="4215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молодежной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649380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4951" y="126611"/>
            <a:ext cx="4441545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 бюджета</a:t>
            </a:r>
            <a:b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налоговым и неналоговым доходам 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164473"/>
              </p:ext>
            </p:extLst>
          </p:nvPr>
        </p:nvGraphicFramePr>
        <p:xfrm>
          <a:off x="22951" y="1110471"/>
          <a:ext cx="9121049" cy="455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50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78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56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16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4313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marL="91439" marR="91439" marT="51745" marB="51745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Уточненный план</a:t>
                      </a:r>
                    </a:p>
                  </a:txBody>
                  <a:tcPr marL="91439" marR="91439" marT="51745" marB="51745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Исполнено</a:t>
                      </a:r>
                    </a:p>
                  </a:txBody>
                  <a:tcPr marL="91439" marR="91439" marT="51745" marB="51745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CCEC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Исполнено (%)</a:t>
                      </a:r>
                    </a:p>
                  </a:txBody>
                  <a:tcPr marL="91439" marR="91439" marT="51745" marB="51745" anchor="ctr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1400">
                <a:tc>
                  <a:txBody>
                    <a:bodyPr/>
                    <a:lstStyle/>
                    <a:p>
                      <a:pPr algn="l"/>
                      <a:r>
                        <a:rPr lang="ru-RU" sz="1000" b="1" baseline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НАЛОГОВЫЕ ДОХОДЫ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119 398,8</a:t>
                      </a:r>
                      <a:endParaRPr lang="ru-RU" sz="1100" b="1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124 504,4</a:t>
                      </a:r>
                      <a:endParaRPr lang="ru-RU" sz="1100" b="1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104,2</a:t>
                      </a:r>
                      <a:endParaRPr lang="ru-RU" sz="1100" b="1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2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1400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НАЛОГИ НА ПРИБЫЛЬ, ДОХОДЫ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105 229,6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109 411,2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104,0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1400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НАЛОГИ НА ИМУЩЕСТВО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7 257,0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8 093,0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111,5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1400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НАЛОГИ НА ТОВАРЫ</a:t>
                      </a:r>
                      <a:r>
                        <a:rPr lang="ru-RU" sz="1000" b="0" baseline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(РАБОТЫ, УСЛУГИ)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6 912,3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7 000,1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101,3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1400">
                <a:tc>
                  <a:txBody>
                    <a:bodyPr/>
                    <a:lstStyle/>
                    <a:p>
                      <a:pPr algn="l"/>
                      <a:r>
                        <a:rPr lang="ru-RU" sz="1000" b="1" baseline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НЕНАЛОГОВЫЕ ДОХОДЫ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100" b="1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14 450,8</a:t>
                      </a:r>
                      <a:endParaRPr lang="ru-RU" sz="1100" b="1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100" b="1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14 523,0</a:t>
                      </a:r>
                      <a:endParaRPr lang="ru-RU" sz="1100" b="1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100" b="1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100,0</a:t>
                      </a:r>
                      <a:endParaRPr lang="ru-RU" sz="1100" b="1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77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46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4 952,1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4 954,1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4623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42,1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42,1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9860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9 323,7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9 323,6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9860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120,2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120,2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rgbClr val="006666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9860">
                <a:tc>
                  <a:txBody>
                    <a:bodyPr/>
                    <a:lstStyle/>
                    <a:p>
                      <a:pPr algn="l"/>
                      <a:r>
                        <a:rPr lang="ru-RU" sz="1000" b="0" kern="1200" dirty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ИНИЦИАТИВНЫЕ ПЛАТЕЖИ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100" b="0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12,6</a:t>
                      </a:r>
                      <a:endParaRPr lang="ru-RU" sz="1100" b="0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100" b="0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12,6</a:t>
                      </a:r>
                      <a:endParaRPr lang="ru-RU" sz="1100" b="0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100" b="0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100,0</a:t>
                      </a:r>
                      <a:endParaRPr lang="ru-RU" sz="1100" b="0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728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100" b="1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135 525,4</a:t>
                      </a:r>
                      <a:endParaRPr lang="ru-RU" sz="1100" b="1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100" b="1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135 525,4</a:t>
                      </a:r>
                      <a:endParaRPr lang="ru-RU" sz="1100" b="1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100" b="1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100,0</a:t>
                      </a:r>
                      <a:endParaRPr lang="ru-RU" sz="1100" b="1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87285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>
                          <a:solidFill>
                            <a:srgbClr val="006666"/>
                          </a:solidFill>
                          <a:latin typeface="+mn-lt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300" b="1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269 375,0</a:t>
                      </a:r>
                      <a:endParaRPr lang="ru-RU" sz="1300" b="1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300" b="1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274 552,8</a:t>
                      </a:r>
                      <a:endParaRPr lang="ru-RU" sz="1300" b="1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300" b="1" kern="1200" dirty="0" smtClean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102,0</a:t>
                      </a:r>
                      <a:endParaRPr lang="ru-RU" sz="1300" b="1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51745" marB="51745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51" y="0"/>
            <a:ext cx="9144000" cy="1110472"/>
          </a:xfrm>
          <a:prstGeom prst="rect">
            <a:avLst/>
          </a:prstGeom>
          <a:noFill/>
        </p:spPr>
      </p:pic>
      <p:pic>
        <p:nvPicPr>
          <p:cNvPr id="7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93279"/>
            <a:ext cx="9144000" cy="11647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923794" y="5587249"/>
            <a:ext cx="1220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00" kern="0" dirty="0">
                <a:latin typeface="Times New Roman" pitchFamily="18" charset="0"/>
                <a:ea typeface="+mj-ea"/>
                <a:cs typeface="Times New Roman" pitchFamily="18" charset="0"/>
              </a:rPr>
              <a:t>тыс</a:t>
            </a:r>
            <a:r>
              <a:rPr lang="ru-RU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ru-RU" sz="1600" kern="0" dirty="0">
                <a:latin typeface="Times New Roman" pitchFamily="18" charset="0"/>
                <a:ea typeface="+mj-ea"/>
                <a:cs typeface="Times New Roman" pitchFamily="18" charset="0"/>
              </a:rPr>
              <a:t>рублей</a:t>
            </a:r>
            <a:endParaRPr lang="ru-RU" sz="1600" dirty="0">
              <a:cs typeface="+mn-cs"/>
            </a:endParaRPr>
          </a:p>
        </p:txBody>
      </p:sp>
      <p:pic>
        <p:nvPicPr>
          <p:cNvPr id="8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02" y="0"/>
            <a:ext cx="9144000" cy="1110472"/>
          </a:xfrm>
          <a:prstGeom prst="rect">
            <a:avLst/>
          </a:prstGeom>
          <a:noFill/>
        </p:spPr>
      </p:pic>
      <p:pic>
        <p:nvPicPr>
          <p:cNvPr id="9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51" y="5693279"/>
            <a:ext cx="9144000" cy="1164721"/>
          </a:xfrm>
          <a:prstGeom prst="rect">
            <a:avLst/>
          </a:prstGeom>
          <a:noFill/>
        </p:spPr>
      </p:pic>
      <p:sp>
        <p:nvSpPr>
          <p:cNvPr id="10" name="Объект 5"/>
          <p:cNvSpPr txBox="1">
            <a:spLocks/>
          </p:cNvSpPr>
          <p:nvPr/>
        </p:nvSpPr>
        <p:spPr>
          <a:xfrm>
            <a:off x="4355976" y="0"/>
            <a:ext cx="4788768" cy="1052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2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 сельского поселения Салым за </a:t>
            </a:r>
            <a:r>
              <a:rPr lang="ru-RU" sz="2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</a:t>
            </a:r>
            <a:r>
              <a:rPr lang="ru-RU" sz="22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год, </a:t>
            </a:r>
          </a:p>
          <a:p>
            <a:pPr marL="0" indent="0" algn="r">
              <a:buNone/>
            </a:pPr>
            <a:r>
              <a:rPr lang="ru-RU" sz="18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тыс.руб.</a:t>
            </a:r>
          </a:p>
        </p:txBody>
      </p:sp>
    </p:spTree>
    <p:extLst>
      <p:ext uri="{BB962C8B-B14F-4D97-AF65-F5344CB8AC3E}">
        <p14:creationId xmlns:p14="http://schemas.microsoft.com/office/powerpoint/2010/main" val="258722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5273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1078665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400" b="1" spc="-50" dirty="0">
                <a:solidFill>
                  <a:srgbClr val="008080"/>
                </a:solidFill>
              </a:rPr>
              <a:t>Налоговые доходы </a:t>
            </a:r>
            <a:r>
              <a:rPr lang="ru" sz="1400" b="1" spc="-50" dirty="0"/>
              <a:t>– </a:t>
            </a:r>
            <a:r>
              <a:rPr lang="ru" sz="1400" b="1" dirty="0"/>
              <a:t>налоги, сборы и платежи, поступающие в бюджет на основе налогового и бюджетного законодательсва Российской Федерации.</a:t>
            </a:r>
          </a:p>
        </p:txBody>
      </p:sp>
      <p:pic>
        <p:nvPicPr>
          <p:cNvPr id="10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65304"/>
            <a:ext cx="9144001" cy="896909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69708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2" name="Объект 5"/>
          <p:cNvSpPr txBox="1">
            <a:spLocks/>
          </p:cNvSpPr>
          <p:nvPr/>
        </p:nvSpPr>
        <p:spPr>
          <a:xfrm>
            <a:off x="4388768" y="0"/>
            <a:ext cx="4755976" cy="1052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и динамика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налоговых доходов бюджета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сельского поселения Салым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364088" y="1614882"/>
            <a:ext cx="36421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400" b="1" dirty="0">
                <a:solidFill>
                  <a:srgbClr val="C00000"/>
                </a:solidFill>
              </a:rPr>
              <a:t>Как видно, основной удельный вес приходится на налог на доходы физических лиц. </a:t>
            </a:r>
          </a:p>
          <a:p>
            <a:pPr lvl="0" algn="r"/>
            <a:r>
              <a:rPr lang="ru-RU" sz="1400" b="1" dirty="0">
                <a:solidFill>
                  <a:srgbClr val="C00000"/>
                </a:solidFill>
              </a:rPr>
              <a:t>Для сравнения его доля в общем объеме доходов составила </a:t>
            </a:r>
          </a:p>
          <a:p>
            <a:pPr lvl="0" algn="r"/>
            <a:r>
              <a:rPr lang="ru-RU" sz="1400" b="1" dirty="0">
                <a:solidFill>
                  <a:srgbClr val="C00000"/>
                </a:solidFill>
              </a:rPr>
              <a:t>в </a:t>
            </a:r>
            <a:r>
              <a:rPr lang="ru-RU" sz="1400" b="1" dirty="0" smtClean="0">
                <a:solidFill>
                  <a:srgbClr val="C00000"/>
                </a:solidFill>
              </a:rPr>
              <a:t>2024 </a:t>
            </a:r>
            <a:r>
              <a:rPr lang="ru-RU" sz="1400" b="1" dirty="0">
                <a:solidFill>
                  <a:srgbClr val="C00000"/>
                </a:solidFill>
              </a:rPr>
              <a:t>году – </a:t>
            </a:r>
            <a:r>
              <a:rPr lang="ru-RU" sz="1400" b="1" dirty="0" smtClean="0">
                <a:solidFill>
                  <a:srgbClr val="C00000"/>
                </a:solidFill>
              </a:rPr>
              <a:t>63,8% </a:t>
            </a:r>
            <a:r>
              <a:rPr lang="ru-RU" sz="1400" b="1" dirty="0">
                <a:solidFill>
                  <a:srgbClr val="C00000"/>
                </a:solidFill>
              </a:rPr>
              <a:t>или </a:t>
            </a:r>
            <a:r>
              <a:rPr lang="ru-RU" sz="1400" b="1" dirty="0" smtClean="0">
                <a:solidFill>
                  <a:srgbClr val="C00000"/>
                </a:solidFill>
              </a:rPr>
              <a:t>94 061,6 </a:t>
            </a:r>
            <a:r>
              <a:rPr lang="ru-RU" sz="1400" b="1" dirty="0">
                <a:solidFill>
                  <a:srgbClr val="C00000"/>
                </a:solidFill>
              </a:rPr>
              <a:t>тыс.руб., </a:t>
            </a:r>
          </a:p>
          <a:p>
            <a:pPr lvl="0" algn="r"/>
            <a:r>
              <a:rPr lang="ru-RU" sz="1400" b="1" dirty="0">
                <a:solidFill>
                  <a:srgbClr val="C00000"/>
                </a:solidFill>
              </a:rPr>
              <a:t>в </a:t>
            </a:r>
            <a:r>
              <a:rPr lang="ru-RU" sz="1400" b="1" dirty="0" smtClean="0">
                <a:solidFill>
                  <a:srgbClr val="C00000"/>
                </a:solidFill>
              </a:rPr>
              <a:t>2025 </a:t>
            </a:r>
            <a:r>
              <a:rPr lang="ru-RU" sz="1400" b="1" dirty="0">
                <a:solidFill>
                  <a:srgbClr val="C00000"/>
                </a:solidFill>
              </a:rPr>
              <a:t>году </a:t>
            </a:r>
            <a:r>
              <a:rPr lang="ru-RU" sz="1400" b="1" dirty="0" smtClean="0">
                <a:solidFill>
                  <a:srgbClr val="C00000"/>
                </a:solidFill>
              </a:rPr>
              <a:t>87,8% </a:t>
            </a:r>
            <a:r>
              <a:rPr lang="ru-RU" sz="1400" b="1" dirty="0">
                <a:solidFill>
                  <a:srgbClr val="C00000"/>
                </a:solidFill>
              </a:rPr>
              <a:t>или </a:t>
            </a:r>
            <a:r>
              <a:rPr lang="ru-RU" sz="1400" b="1" dirty="0" smtClean="0">
                <a:solidFill>
                  <a:srgbClr val="C00000"/>
                </a:solidFill>
              </a:rPr>
              <a:t>109 411,2 </a:t>
            </a:r>
            <a:r>
              <a:rPr lang="ru-RU" sz="1400" b="1" dirty="0">
                <a:solidFill>
                  <a:srgbClr val="C00000"/>
                </a:solidFill>
              </a:rPr>
              <a:t>тыс.руб. </a:t>
            </a: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57721189"/>
              </p:ext>
            </p:extLst>
          </p:nvPr>
        </p:nvGraphicFramePr>
        <p:xfrm>
          <a:off x="-1" y="1367205"/>
          <a:ext cx="4896544" cy="4222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015885786"/>
              </p:ext>
            </p:extLst>
          </p:nvPr>
        </p:nvGraphicFramePr>
        <p:xfrm>
          <a:off x="4258750" y="2321778"/>
          <a:ext cx="4860031" cy="3825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00658" y="2220366"/>
            <a:ext cx="58373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250" b="1" spc="-50" dirty="0">
                <a:solidFill>
                  <a:srgbClr val="CCFFFF"/>
                </a:solidFill>
              </a:rPr>
              <a:t>6 %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39311" y="4302388"/>
            <a:ext cx="102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b="1" spc="-50" dirty="0" smtClean="0">
                <a:solidFill>
                  <a:schemeClr val="accent5">
                    <a:lumMod val="50000"/>
                  </a:schemeClr>
                </a:solidFill>
              </a:rPr>
              <a:t>87,8%</a:t>
            </a:r>
            <a:endParaRPr lang="ru" b="1" spc="-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2914" y="2220366"/>
            <a:ext cx="58373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250" b="1" spc="-50" dirty="0">
                <a:solidFill>
                  <a:srgbClr val="CCFFFF"/>
                </a:solidFill>
              </a:rPr>
              <a:t>4%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81270" y="1909831"/>
            <a:ext cx="58373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250" b="1" spc="-50" dirty="0">
                <a:solidFill>
                  <a:srgbClr val="CCFFFF"/>
                </a:solidFill>
              </a:rPr>
              <a:t>1%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1813" y="3356992"/>
            <a:ext cx="17886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300" b="1" spc="-50" dirty="0" smtClean="0">
                <a:solidFill>
                  <a:srgbClr val="C00000"/>
                </a:solidFill>
              </a:rPr>
              <a:t>124 504,4 тыс.руб</a:t>
            </a:r>
            <a:r>
              <a:rPr lang="ru" sz="1300" b="1" spc="-5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4276" y="2220366"/>
            <a:ext cx="583732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250" b="1" spc="-50" dirty="0">
                <a:solidFill>
                  <a:srgbClr val="CCFFFF"/>
                </a:solidFill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3558798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5273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9512" y="1078665"/>
            <a:ext cx="896448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150" b="1" spc="-50" dirty="0">
                <a:solidFill>
                  <a:srgbClr val="008080"/>
                </a:solidFill>
              </a:rPr>
              <a:t>Неналоговые доходы </a:t>
            </a:r>
            <a:r>
              <a:rPr lang="ru" sz="1150" b="1" spc="-50" dirty="0"/>
              <a:t>– </a:t>
            </a:r>
            <a:r>
              <a:rPr lang="ru" sz="1150" b="1" dirty="0"/>
              <a:t>платежи, которые классифицируются по характеру их поступления в бюджет и включают в себя возмездные операции от прямого предоставления государством разных видов услуг, а так же платежи в виде штрафов, санкций за нарушение законодательства.</a:t>
            </a:r>
          </a:p>
        </p:txBody>
      </p:sp>
      <p:pic>
        <p:nvPicPr>
          <p:cNvPr id="10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021288"/>
            <a:ext cx="9144001" cy="1040925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02991" y="667543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2" name="Объект 5"/>
          <p:cNvSpPr txBox="1">
            <a:spLocks/>
          </p:cNvSpPr>
          <p:nvPr/>
        </p:nvSpPr>
        <p:spPr>
          <a:xfrm>
            <a:off x="4388768" y="0"/>
            <a:ext cx="4755976" cy="1052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и динамика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неналоговых доходов бюджета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сельского поселения Салым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076056" y="1988840"/>
            <a:ext cx="3960440" cy="3143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930" b="1" dirty="0">
                <a:solidFill>
                  <a:srgbClr val="006699"/>
                </a:solidFill>
              </a:rPr>
              <a:t> </a:t>
            </a:r>
          </a:p>
          <a:p>
            <a:pPr lvl="0" algn="just"/>
            <a:r>
              <a:rPr lang="ru-RU" sz="930" b="1" dirty="0">
                <a:solidFill>
                  <a:srgbClr val="006699"/>
                </a:solidFill>
              </a:rPr>
              <a:t>В бюджет сельского поселения Салым в </a:t>
            </a:r>
            <a:r>
              <a:rPr lang="ru-RU" sz="930" b="1" dirty="0" smtClean="0">
                <a:solidFill>
                  <a:srgbClr val="006699"/>
                </a:solidFill>
              </a:rPr>
              <a:t>2025 </a:t>
            </a:r>
            <a:r>
              <a:rPr lang="ru-RU" sz="930" b="1" dirty="0">
                <a:solidFill>
                  <a:srgbClr val="006699"/>
                </a:solidFill>
              </a:rPr>
              <a:t>году  поступило </a:t>
            </a:r>
            <a:r>
              <a:rPr lang="ru-RU" sz="1200" b="1" dirty="0" smtClean="0">
                <a:solidFill>
                  <a:srgbClr val="006699"/>
                </a:solidFill>
              </a:rPr>
              <a:t>14 523,0тыс.руб</a:t>
            </a:r>
            <a:r>
              <a:rPr lang="ru-RU" sz="1200" b="1" dirty="0">
                <a:solidFill>
                  <a:srgbClr val="006699"/>
                </a:solidFill>
              </a:rPr>
              <a:t>.</a:t>
            </a:r>
            <a:r>
              <a:rPr lang="ru-RU" sz="930" b="1" dirty="0">
                <a:solidFill>
                  <a:srgbClr val="006699"/>
                </a:solidFill>
              </a:rPr>
              <a:t>, в том числе: </a:t>
            </a:r>
          </a:p>
          <a:p>
            <a:pPr lvl="0" algn="just"/>
            <a:r>
              <a:rPr lang="ru-RU" sz="930" b="1" dirty="0">
                <a:solidFill>
                  <a:srgbClr val="C00000"/>
                </a:solidFill>
              </a:rPr>
              <a:t>доходы от использования имущества </a:t>
            </a:r>
            <a:r>
              <a:rPr lang="ru-RU" sz="930" b="1" dirty="0">
                <a:solidFill>
                  <a:srgbClr val="006699"/>
                </a:solidFill>
              </a:rPr>
              <a:t>(договоры аренды муниципального имущества и договоры найма муниципального жилищного фонда) </a:t>
            </a:r>
            <a:r>
              <a:rPr lang="ru-RU" sz="1200" b="1" dirty="0" smtClean="0">
                <a:solidFill>
                  <a:srgbClr val="006699"/>
                </a:solidFill>
              </a:rPr>
              <a:t>4 954,1тыс.руб</a:t>
            </a:r>
            <a:r>
              <a:rPr lang="ru-RU" sz="930" b="1" dirty="0">
                <a:solidFill>
                  <a:srgbClr val="006699"/>
                </a:solidFill>
              </a:rPr>
              <a:t>.; </a:t>
            </a:r>
          </a:p>
          <a:p>
            <a:pPr lvl="0" algn="just"/>
            <a:r>
              <a:rPr lang="ru-RU" sz="930" b="1" dirty="0">
                <a:solidFill>
                  <a:srgbClr val="C00000"/>
                </a:solidFill>
              </a:rPr>
              <a:t>доходы от продажи материальных и нематериальных активов </a:t>
            </a:r>
            <a:r>
              <a:rPr lang="ru-RU" sz="930" b="1" dirty="0">
                <a:solidFill>
                  <a:srgbClr val="006699"/>
                </a:solidFill>
              </a:rPr>
              <a:t>(договоры мены и купли-продажи) </a:t>
            </a:r>
            <a:r>
              <a:rPr lang="ru-RU" sz="1200" b="1" dirty="0" smtClean="0">
                <a:solidFill>
                  <a:srgbClr val="006699"/>
                </a:solidFill>
              </a:rPr>
              <a:t>9 232,6 тыс.руб</a:t>
            </a:r>
            <a:r>
              <a:rPr lang="ru-RU" sz="930" b="1" dirty="0">
                <a:solidFill>
                  <a:srgbClr val="006699"/>
                </a:solidFill>
              </a:rPr>
              <a:t>.;</a:t>
            </a:r>
          </a:p>
          <a:p>
            <a:pPr lvl="0" algn="just"/>
            <a:r>
              <a:rPr lang="ru-RU" sz="930" b="1" dirty="0">
                <a:solidFill>
                  <a:srgbClr val="C00000"/>
                </a:solidFill>
              </a:rPr>
              <a:t>доходы от оказания платных услуг и компенсации затрат государства </a:t>
            </a:r>
            <a:r>
              <a:rPr lang="ru-RU" sz="930" b="1" dirty="0">
                <a:solidFill>
                  <a:srgbClr val="006699"/>
                </a:solidFill>
              </a:rPr>
              <a:t>(возврат остатков денежных средств, в т.ч. после исполнения контрактов) </a:t>
            </a:r>
            <a:r>
              <a:rPr lang="ru-RU" sz="1200" b="1" dirty="0" smtClean="0">
                <a:solidFill>
                  <a:srgbClr val="006699"/>
                </a:solidFill>
              </a:rPr>
              <a:t>42,1 </a:t>
            </a:r>
            <a:r>
              <a:rPr lang="ru-RU" sz="1200" b="1" dirty="0">
                <a:solidFill>
                  <a:srgbClr val="006699"/>
                </a:solidFill>
              </a:rPr>
              <a:t>тыс.руб</a:t>
            </a:r>
            <a:r>
              <a:rPr lang="ru-RU" sz="930" b="1" dirty="0">
                <a:solidFill>
                  <a:srgbClr val="006699"/>
                </a:solidFill>
              </a:rPr>
              <a:t>.;</a:t>
            </a:r>
          </a:p>
          <a:p>
            <a:pPr lvl="0" algn="just"/>
            <a:r>
              <a:rPr lang="ru-RU" sz="930" b="1" dirty="0">
                <a:solidFill>
                  <a:srgbClr val="C00000"/>
                </a:solidFill>
              </a:rPr>
              <a:t>штрафы, санкции, возмещение ущерба </a:t>
            </a:r>
            <a:r>
              <a:rPr lang="ru-RU" sz="1200" b="1" dirty="0" smtClean="0">
                <a:solidFill>
                  <a:srgbClr val="006699"/>
                </a:solidFill>
              </a:rPr>
              <a:t>120,2 тыс.руб</a:t>
            </a:r>
            <a:r>
              <a:rPr lang="ru-RU" sz="930" b="1" dirty="0">
                <a:solidFill>
                  <a:srgbClr val="006699"/>
                </a:solidFill>
              </a:rPr>
              <a:t>.;</a:t>
            </a:r>
          </a:p>
          <a:p>
            <a:pPr lvl="0" algn="just"/>
            <a:r>
              <a:rPr lang="ru-RU" sz="930" b="1" dirty="0">
                <a:solidFill>
                  <a:srgbClr val="C00000"/>
                </a:solidFill>
              </a:rPr>
              <a:t>прочие неналоговые платежи </a:t>
            </a:r>
            <a:r>
              <a:rPr lang="ru-RU" sz="930" b="1" dirty="0">
                <a:solidFill>
                  <a:srgbClr val="006699"/>
                </a:solidFill>
              </a:rPr>
              <a:t>– по данной статье поступают средства от физических и юридических лиц на инициативные проекты. В </a:t>
            </a:r>
            <a:r>
              <a:rPr lang="ru-RU" sz="930" b="1" dirty="0" smtClean="0">
                <a:solidFill>
                  <a:srgbClr val="006699"/>
                </a:solidFill>
              </a:rPr>
              <a:t>2025 </a:t>
            </a:r>
            <a:r>
              <a:rPr lang="ru-RU" sz="930" b="1" dirty="0">
                <a:solidFill>
                  <a:srgbClr val="006699"/>
                </a:solidFill>
              </a:rPr>
              <a:t>году поступили инициативные платежи от </a:t>
            </a:r>
            <a:r>
              <a:rPr lang="ru-RU" sz="930" b="1" dirty="0" smtClean="0">
                <a:solidFill>
                  <a:srgbClr val="006699"/>
                </a:solidFill>
              </a:rPr>
              <a:t>физических лиц  </a:t>
            </a:r>
            <a:r>
              <a:rPr lang="ru-RU" sz="930" b="1" dirty="0">
                <a:solidFill>
                  <a:srgbClr val="006699"/>
                </a:solidFill>
              </a:rPr>
              <a:t>на сумму </a:t>
            </a:r>
            <a:r>
              <a:rPr lang="ru-RU" sz="1200" b="1" dirty="0" smtClean="0">
                <a:solidFill>
                  <a:srgbClr val="006699"/>
                </a:solidFill>
              </a:rPr>
              <a:t>12,6 </a:t>
            </a:r>
            <a:r>
              <a:rPr lang="ru-RU" sz="1200" b="1" dirty="0">
                <a:solidFill>
                  <a:srgbClr val="006699"/>
                </a:solidFill>
              </a:rPr>
              <a:t>тыс.руб</a:t>
            </a:r>
            <a:r>
              <a:rPr lang="ru-RU" sz="930" b="1" dirty="0">
                <a:solidFill>
                  <a:srgbClr val="006699"/>
                </a:solidFill>
              </a:rPr>
              <a:t>., </a:t>
            </a:r>
            <a:r>
              <a:rPr lang="ru-RU" sz="930" b="1" dirty="0" smtClean="0">
                <a:solidFill>
                  <a:srgbClr val="006699"/>
                </a:solidFill>
              </a:rPr>
              <a:t>для реализации проекта </a:t>
            </a:r>
            <a:r>
              <a:rPr lang="ru-RU" sz="930" b="1" dirty="0">
                <a:solidFill>
                  <a:srgbClr val="006699"/>
                </a:solidFill>
              </a:rPr>
              <a:t>«Благоустройство детской площадки по </a:t>
            </a:r>
            <a:r>
              <a:rPr lang="ru-RU" sz="930" b="1" dirty="0" smtClean="0">
                <a:solidFill>
                  <a:srgbClr val="006699"/>
                </a:solidFill>
              </a:rPr>
              <a:t>ул.Северная,д.22». </a:t>
            </a:r>
            <a:endParaRPr lang="ru-RU" sz="930" b="1" dirty="0">
              <a:solidFill>
                <a:srgbClr val="006699"/>
              </a:solidFill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601751277"/>
              </p:ext>
            </p:extLst>
          </p:nvPr>
        </p:nvGraphicFramePr>
        <p:xfrm>
          <a:off x="32494" y="1561890"/>
          <a:ext cx="5043561" cy="4171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819245" y="3284984"/>
            <a:ext cx="1656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b="1" spc="-50" dirty="0" smtClean="0">
                <a:solidFill>
                  <a:srgbClr val="006666"/>
                </a:solidFill>
              </a:rPr>
              <a:t>14 253,0 </a:t>
            </a:r>
            <a:r>
              <a:rPr lang="ru" sz="1600" b="1" spc="-50" dirty="0" smtClean="0">
                <a:solidFill>
                  <a:srgbClr val="006666"/>
                </a:solidFill>
              </a:rPr>
              <a:t>тыс.руб</a:t>
            </a:r>
            <a:r>
              <a:rPr lang="ru" sz="1600" b="1" spc="-50" dirty="0">
                <a:solidFill>
                  <a:srgbClr val="006666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30533" y="2684663"/>
            <a:ext cx="85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500" b="1" spc="-5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34,2%</a:t>
            </a:r>
            <a:endParaRPr lang="ru" sz="1500" b="1" spc="-5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0093" y="2379890"/>
            <a:ext cx="10119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500" b="1" spc="-50" dirty="0">
                <a:solidFill>
                  <a:schemeClr val="accent5">
                    <a:lumMod val="50000"/>
                  </a:schemeClr>
                </a:solidFill>
              </a:rPr>
              <a:t>1%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0533" y="4266752"/>
            <a:ext cx="85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500" b="1" spc="-50" dirty="0">
                <a:solidFill>
                  <a:schemeClr val="accent5">
                    <a:lumMod val="50000"/>
                  </a:schemeClr>
                </a:solidFill>
              </a:rPr>
              <a:t>2%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1919" y="4589917"/>
            <a:ext cx="85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b="1" spc="-5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64%</a:t>
            </a:r>
            <a:endParaRPr lang="ru" b="1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9971" y="2218308"/>
            <a:ext cx="85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500" b="1" spc="-50" dirty="0">
                <a:solidFill>
                  <a:srgbClr val="FF0000"/>
                </a:solidFill>
              </a:rPr>
              <a:t>7%</a:t>
            </a:r>
          </a:p>
        </p:txBody>
      </p:sp>
    </p:spTree>
    <p:extLst>
      <p:ext uri="{BB962C8B-B14F-4D97-AF65-F5344CB8AC3E}">
        <p14:creationId xmlns:p14="http://schemas.microsoft.com/office/powerpoint/2010/main" val="20601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5273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9512" y="1078665"/>
            <a:ext cx="896448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150" b="1" spc="-50" dirty="0">
                <a:solidFill>
                  <a:srgbClr val="008080"/>
                </a:solidFill>
              </a:rPr>
              <a:t>Безвозмездные поступления </a:t>
            </a:r>
            <a:r>
              <a:rPr lang="ru" sz="1150" b="1" spc="-50" dirty="0"/>
              <a:t>– </a:t>
            </a:r>
            <a:r>
              <a:rPr lang="ru" sz="1150" b="1" dirty="0"/>
              <a:t>поступления в бюджет на безвозмездной и безвозвратной основе из вышестоящего бюджета (дотации, субсидии, субвенции, иные межбюджетные трансферты), а так же перечисления от юридических и физических лиц.</a:t>
            </a:r>
          </a:p>
        </p:txBody>
      </p:sp>
      <p:pic>
        <p:nvPicPr>
          <p:cNvPr id="10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021288"/>
            <a:ext cx="9144001" cy="1040925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6363" y="667543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2" name="Объект 5"/>
          <p:cNvSpPr txBox="1">
            <a:spLocks/>
          </p:cNvSpPr>
          <p:nvPr/>
        </p:nvSpPr>
        <p:spPr>
          <a:xfrm>
            <a:off x="4375082" y="-21583"/>
            <a:ext cx="4755976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и динамика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безвозмездных поступлений в бюджет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сельского поселения Салым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48064" y="1565105"/>
            <a:ext cx="381642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>
                <a:solidFill>
                  <a:srgbClr val="006699"/>
                </a:solidFill>
              </a:rPr>
              <a:t>В </a:t>
            </a:r>
            <a:r>
              <a:rPr lang="ru-RU" sz="1000" b="1" dirty="0" smtClean="0">
                <a:solidFill>
                  <a:srgbClr val="006699"/>
                </a:solidFill>
              </a:rPr>
              <a:t>2025 </a:t>
            </a:r>
            <a:r>
              <a:rPr lang="ru-RU" sz="1000" b="1" dirty="0">
                <a:solidFill>
                  <a:srgbClr val="006699"/>
                </a:solidFill>
              </a:rPr>
              <a:t>году поступило </a:t>
            </a:r>
            <a:r>
              <a:rPr lang="ru-RU" sz="1000" b="1" dirty="0" smtClean="0">
                <a:solidFill>
                  <a:srgbClr val="006699"/>
                </a:solidFill>
              </a:rPr>
              <a:t>135 525,3тыс.руб</a:t>
            </a:r>
            <a:r>
              <a:rPr lang="ru-RU" sz="1000" b="1" dirty="0">
                <a:solidFill>
                  <a:srgbClr val="006699"/>
                </a:solidFill>
              </a:rPr>
              <a:t>.,</a:t>
            </a:r>
          </a:p>
          <a:p>
            <a:pPr lvl="0" algn="just"/>
            <a:r>
              <a:rPr lang="ru-RU" sz="1000" b="1" dirty="0">
                <a:solidFill>
                  <a:srgbClr val="006699"/>
                </a:solidFill>
              </a:rPr>
              <a:t>в том числе :</a:t>
            </a:r>
          </a:p>
          <a:p>
            <a:pPr lvl="0" algn="just"/>
            <a:r>
              <a:rPr lang="ru-RU" sz="1000" b="1" dirty="0">
                <a:solidFill>
                  <a:srgbClr val="C00000"/>
                </a:solidFill>
              </a:rPr>
              <a:t>дотации</a:t>
            </a:r>
            <a:r>
              <a:rPr lang="ru-RU" sz="1000" b="1" dirty="0">
                <a:solidFill>
                  <a:srgbClr val="006699"/>
                </a:solidFill>
              </a:rPr>
              <a:t> </a:t>
            </a:r>
            <a:r>
              <a:rPr lang="ru-RU" sz="1000" b="1" dirty="0" smtClean="0">
                <a:solidFill>
                  <a:srgbClr val="006699"/>
                </a:solidFill>
              </a:rPr>
              <a:t>18 495,8 тыс.руб</a:t>
            </a:r>
            <a:r>
              <a:rPr lang="ru-RU" sz="1000" b="1" dirty="0">
                <a:solidFill>
                  <a:srgbClr val="006699"/>
                </a:solidFill>
              </a:rPr>
              <a:t>.;</a:t>
            </a:r>
          </a:p>
          <a:p>
            <a:pPr lvl="0" algn="just"/>
            <a:r>
              <a:rPr lang="ru-RU" sz="1000" b="1" dirty="0">
                <a:solidFill>
                  <a:srgbClr val="C00000"/>
                </a:solidFill>
              </a:rPr>
              <a:t>субсидии</a:t>
            </a:r>
            <a:r>
              <a:rPr lang="ru-RU" sz="1000" b="1" dirty="0">
                <a:solidFill>
                  <a:srgbClr val="006699"/>
                </a:solidFill>
              </a:rPr>
              <a:t> </a:t>
            </a:r>
            <a:r>
              <a:rPr lang="ru-RU" sz="1000" b="1" dirty="0" smtClean="0">
                <a:solidFill>
                  <a:srgbClr val="006699"/>
                </a:solidFill>
              </a:rPr>
              <a:t>70 590,4 </a:t>
            </a:r>
            <a:r>
              <a:rPr lang="ru-RU" sz="1000" b="1" dirty="0">
                <a:solidFill>
                  <a:srgbClr val="006699"/>
                </a:solidFill>
              </a:rPr>
              <a:t>тыс.руб.;</a:t>
            </a:r>
          </a:p>
          <a:p>
            <a:pPr lvl="0" algn="just"/>
            <a:r>
              <a:rPr lang="ru-RU" sz="1000" b="1" dirty="0">
                <a:solidFill>
                  <a:srgbClr val="C00000"/>
                </a:solidFill>
              </a:rPr>
              <a:t>субвенции</a:t>
            </a:r>
            <a:r>
              <a:rPr lang="ru-RU" sz="1000" b="1" dirty="0">
                <a:solidFill>
                  <a:srgbClr val="006699"/>
                </a:solidFill>
              </a:rPr>
              <a:t> </a:t>
            </a:r>
            <a:r>
              <a:rPr lang="ru-RU" sz="1000" b="1" dirty="0" smtClean="0">
                <a:solidFill>
                  <a:srgbClr val="006699"/>
                </a:solidFill>
              </a:rPr>
              <a:t>1 099,7 </a:t>
            </a:r>
            <a:r>
              <a:rPr lang="ru-RU" sz="1000" b="1" dirty="0">
                <a:solidFill>
                  <a:srgbClr val="006699"/>
                </a:solidFill>
              </a:rPr>
              <a:t>тыс.руб.;</a:t>
            </a:r>
          </a:p>
          <a:p>
            <a:pPr lvl="0" algn="just"/>
            <a:r>
              <a:rPr lang="ru-RU" sz="1000" b="1" dirty="0">
                <a:solidFill>
                  <a:srgbClr val="C00000"/>
                </a:solidFill>
              </a:rPr>
              <a:t>ИМБТ</a:t>
            </a:r>
            <a:r>
              <a:rPr lang="ru-RU" sz="1000" b="1" dirty="0">
                <a:solidFill>
                  <a:srgbClr val="006699"/>
                </a:solidFill>
              </a:rPr>
              <a:t> </a:t>
            </a:r>
            <a:r>
              <a:rPr lang="ru-RU" sz="1000" b="1" dirty="0" smtClean="0">
                <a:solidFill>
                  <a:srgbClr val="006699"/>
                </a:solidFill>
              </a:rPr>
              <a:t>27 339,4 тыс.руб</a:t>
            </a:r>
            <a:r>
              <a:rPr lang="ru-RU" sz="1000" b="1" dirty="0">
                <a:solidFill>
                  <a:srgbClr val="006699"/>
                </a:solidFill>
              </a:rPr>
              <a:t>.;</a:t>
            </a:r>
          </a:p>
          <a:p>
            <a:pPr lvl="0" algn="just"/>
            <a:r>
              <a:rPr lang="ru-RU" sz="1000" b="1" dirty="0">
                <a:solidFill>
                  <a:srgbClr val="006699"/>
                </a:solidFill>
              </a:rPr>
              <a:t>Помимо дотаций, субсидий, субвенций и ИМБТ в бюджет поселения поступают </a:t>
            </a:r>
            <a:r>
              <a:rPr lang="ru-RU" sz="1000" b="1" dirty="0">
                <a:solidFill>
                  <a:srgbClr val="C00000"/>
                </a:solidFill>
              </a:rPr>
              <a:t>денежные средства по договорам пожертвования</a:t>
            </a:r>
            <a:r>
              <a:rPr lang="ru-RU" sz="1000" b="1" dirty="0">
                <a:solidFill>
                  <a:srgbClr val="006699"/>
                </a:solidFill>
              </a:rPr>
              <a:t>. </a:t>
            </a:r>
          </a:p>
          <a:p>
            <a:pPr lvl="0" algn="just"/>
            <a:r>
              <a:rPr lang="ru-RU" sz="1000" b="1" dirty="0">
                <a:solidFill>
                  <a:srgbClr val="006699"/>
                </a:solidFill>
              </a:rPr>
              <a:t>В </a:t>
            </a:r>
            <a:r>
              <a:rPr lang="ru-RU" sz="1000" b="1" dirty="0" smtClean="0">
                <a:solidFill>
                  <a:srgbClr val="006699"/>
                </a:solidFill>
              </a:rPr>
              <a:t>2025 </a:t>
            </a:r>
            <a:r>
              <a:rPr lang="ru-RU" sz="1000" b="1" dirty="0">
                <a:solidFill>
                  <a:srgbClr val="006699"/>
                </a:solidFill>
              </a:rPr>
              <a:t>году были получены денежные средства от ООО «Салым Петролеум Девелопмент» на сумму </a:t>
            </a:r>
            <a:r>
              <a:rPr lang="ru-RU" sz="1000" b="1" dirty="0" smtClean="0">
                <a:solidFill>
                  <a:srgbClr val="006699"/>
                </a:solidFill>
              </a:rPr>
              <a:t>5 000,0 тыс.руб</a:t>
            </a:r>
            <a:r>
              <a:rPr lang="ru-RU" sz="1000" b="1" dirty="0">
                <a:solidFill>
                  <a:srgbClr val="006699"/>
                </a:solidFill>
              </a:rPr>
              <a:t>. (на </a:t>
            </a:r>
            <a:r>
              <a:rPr lang="ru-RU" sz="1000" b="1" dirty="0" err="1">
                <a:solidFill>
                  <a:srgbClr val="006699"/>
                </a:solidFill>
              </a:rPr>
              <a:t>обустр</a:t>
            </a:r>
            <a:r>
              <a:rPr lang="ru-RU" sz="1000" b="1" dirty="0">
                <a:solidFill>
                  <a:srgbClr val="006699"/>
                </a:solidFill>
              </a:rPr>
              <a:t>.  зоны отдыха на пляже озера «Уютное местечко</a:t>
            </a:r>
            <a:r>
              <a:rPr lang="ru-RU" sz="1000" b="1" dirty="0" smtClean="0">
                <a:solidFill>
                  <a:srgbClr val="006699"/>
                </a:solidFill>
              </a:rPr>
              <a:t>»).На </a:t>
            </a:r>
            <a:r>
              <a:rPr lang="ru-RU" sz="1000" b="1" dirty="0">
                <a:solidFill>
                  <a:srgbClr val="006699"/>
                </a:solidFill>
              </a:rPr>
              <a:t>создание инновац.останов..</a:t>
            </a:r>
            <a:r>
              <a:rPr lang="ru-RU" sz="1000" b="1" dirty="0" err="1">
                <a:solidFill>
                  <a:srgbClr val="006699"/>
                </a:solidFill>
              </a:rPr>
              <a:t>компл</a:t>
            </a:r>
            <a:r>
              <a:rPr lang="ru-RU" sz="1000" b="1" dirty="0">
                <a:solidFill>
                  <a:srgbClr val="006699"/>
                </a:solidFill>
              </a:rPr>
              <a:t>. «Умная остановка» - 2 500,00000 тыс.руб., на </a:t>
            </a:r>
            <a:r>
              <a:rPr lang="ru-RU" sz="1000" b="1" dirty="0" err="1">
                <a:solidFill>
                  <a:srgbClr val="006699"/>
                </a:solidFill>
              </a:rPr>
              <a:t>разв.парусного</a:t>
            </a:r>
            <a:r>
              <a:rPr lang="ru-RU" sz="1000" b="1" dirty="0">
                <a:solidFill>
                  <a:srgbClr val="006699"/>
                </a:solidFill>
              </a:rPr>
              <a:t> спорта в </a:t>
            </a:r>
            <a:r>
              <a:rPr lang="ru-RU" sz="1000" b="1" dirty="0" err="1">
                <a:solidFill>
                  <a:srgbClr val="006699"/>
                </a:solidFill>
              </a:rPr>
              <a:t>с.п.Салым</a:t>
            </a:r>
            <a:r>
              <a:rPr lang="ru-RU" sz="1000" b="1" dirty="0">
                <a:solidFill>
                  <a:srgbClr val="006699"/>
                </a:solidFill>
              </a:rPr>
              <a:t> – на проведение </a:t>
            </a:r>
            <a:r>
              <a:rPr lang="ru-RU" sz="1000" b="1" dirty="0" err="1">
                <a:solidFill>
                  <a:srgbClr val="006699"/>
                </a:solidFill>
              </a:rPr>
              <a:t>соревн.по</a:t>
            </a:r>
            <a:r>
              <a:rPr lang="ru-RU" sz="1000" b="1" dirty="0">
                <a:solidFill>
                  <a:srgbClr val="006699"/>
                </a:solidFill>
              </a:rPr>
              <a:t> </a:t>
            </a:r>
            <a:r>
              <a:rPr lang="ru-RU" sz="1000" b="1" dirty="0" err="1">
                <a:solidFill>
                  <a:srgbClr val="006699"/>
                </a:solidFill>
              </a:rPr>
              <a:t>парус.спорту</a:t>
            </a:r>
            <a:r>
              <a:rPr lang="ru-RU" sz="1000" b="1" dirty="0">
                <a:solidFill>
                  <a:srgbClr val="006699"/>
                </a:solidFill>
              </a:rPr>
              <a:t> на </a:t>
            </a:r>
            <a:r>
              <a:rPr lang="ru-RU" sz="1000" b="1" dirty="0" err="1">
                <a:solidFill>
                  <a:srgbClr val="006699"/>
                </a:solidFill>
              </a:rPr>
              <a:t>оз.Сырковый</a:t>
            </a:r>
            <a:r>
              <a:rPr lang="ru-RU" sz="1000" b="1" dirty="0">
                <a:solidFill>
                  <a:srgbClr val="006699"/>
                </a:solidFill>
              </a:rPr>
              <a:t> сор, на </a:t>
            </a:r>
            <a:r>
              <a:rPr lang="ru-RU" sz="1000" b="1" dirty="0" err="1">
                <a:solidFill>
                  <a:srgbClr val="006699"/>
                </a:solidFill>
              </a:rPr>
              <a:t>приобр.новых</a:t>
            </a:r>
            <a:r>
              <a:rPr lang="ru-RU" sz="1000" b="1" dirty="0">
                <a:solidFill>
                  <a:srgbClr val="006699"/>
                </a:solidFill>
              </a:rPr>
              <a:t> катамаранов, закупку </a:t>
            </a:r>
            <a:r>
              <a:rPr lang="ru-RU" sz="1000" b="1" dirty="0" err="1">
                <a:solidFill>
                  <a:srgbClr val="006699"/>
                </a:solidFill>
              </a:rPr>
              <a:t>оборуд</a:t>
            </a:r>
            <a:r>
              <a:rPr lang="ru-RU" sz="1000" b="1" dirty="0">
                <a:solidFill>
                  <a:srgbClr val="006699"/>
                </a:solidFill>
              </a:rPr>
              <a:t>. для занятий яхтингом - 4 900,00000 тыс.руб. На реализацию проекта «Праздник для всех» 300,0 тыс.руб., на реализацию проекта «Салымская парусная регата»: проведение соревнований по парусному спорту на </a:t>
            </a:r>
            <a:r>
              <a:rPr lang="ru-RU" sz="1000" b="1" dirty="0" err="1">
                <a:solidFill>
                  <a:srgbClr val="006699"/>
                </a:solidFill>
              </a:rPr>
              <a:t>оз.Сырковый</a:t>
            </a:r>
            <a:r>
              <a:rPr lang="ru-RU" sz="1000" b="1" dirty="0">
                <a:solidFill>
                  <a:srgbClr val="006699"/>
                </a:solidFill>
              </a:rPr>
              <a:t> сор 300,0 тыс.руб.), </a:t>
            </a:r>
          </a:p>
          <a:p>
            <a:pPr lvl="0" algn="just"/>
            <a:r>
              <a:rPr lang="ru-RU" sz="1000" b="1" dirty="0">
                <a:solidFill>
                  <a:srgbClr val="006699"/>
                </a:solidFill>
              </a:rPr>
              <a:t>от ООО «</a:t>
            </a:r>
            <a:r>
              <a:rPr lang="ru-RU" sz="1000" b="1" dirty="0" err="1">
                <a:solidFill>
                  <a:srgbClr val="006699"/>
                </a:solidFill>
              </a:rPr>
              <a:t>ГазпромТрансгазСургут</a:t>
            </a:r>
            <a:r>
              <a:rPr lang="ru-RU" sz="1000" b="1" dirty="0">
                <a:solidFill>
                  <a:srgbClr val="006699"/>
                </a:solidFill>
              </a:rPr>
              <a:t>» 50,0 тыс.руб. на приобретение подарков для ветеранов ВОВ, от </a:t>
            </a:r>
            <a:r>
              <a:rPr lang="ru-RU" sz="1000" b="1" dirty="0" smtClean="0">
                <a:solidFill>
                  <a:srgbClr val="006699"/>
                </a:solidFill>
              </a:rPr>
              <a:t>ООО  </a:t>
            </a:r>
            <a:r>
              <a:rPr lang="ru-RU" sz="1000" b="1" dirty="0">
                <a:solidFill>
                  <a:srgbClr val="006699"/>
                </a:solidFill>
              </a:rPr>
              <a:t>ООО «Теплотехник» в общей сумме </a:t>
            </a:r>
            <a:r>
              <a:rPr lang="ru-RU" sz="1000" b="1" dirty="0" smtClean="0">
                <a:solidFill>
                  <a:srgbClr val="006699"/>
                </a:solidFill>
              </a:rPr>
              <a:t>250,0 </a:t>
            </a:r>
            <a:r>
              <a:rPr lang="ru-RU" sz="1000" b="1" dirty="0">
                <a:solidFill>
                  <a:srgbClr val="006699"/>
                </a:solidFill>
              </a:rPr>
              <a:t>тыс.руб на реализацию мероприятий по содействию занятости молодежи. </a:t>
            </a: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781336246"/>
              </p:ext>
            </p:extLst>
          </p:nvPr>
        </p:nvGraphicFramePr>
        <p:xfrm>
          <a:off x="-2" y="1565105"/>
          <a:ext cx="5076057" cy="3880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899592" y="3266770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500" b="1" spc="-50" dirty="0" smtClean="0">
                <a:solidFill>
                  <a:srgbClr val="C00000"/>
                </a:solidFill>
              </a:rPr>
              <a:t>135 525,3 </a:t>
            </a:r>
            <a:r>
              <a:rPr lang="ru" sz="1500" b="1" spc="-50" dirty="0">
                <a:solidFill>
                  <a:srgbClr val="C00000"/>
                </a:solidFill>
              </a:rPr>
              <a:t>тыс.руб.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569" y="3290470"/>
            <a:ext cx="89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b="1" spc="-50" dirty="0" smtClean="0">
                <a:solidFill>
                  <a:srgbClr val="CC3300"/>
                </a:solidFill>
              </a:rPr>
              <a:t>20%</a:t>
            </a:r>
            <a:endParaRPr lang="ru" b="1" spc="-50" dirty="0">
              <a:solidFill>
                <a:srgbClr val="CC33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15079" y="2173506"/>
            <a:ext cx="86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b="1" spc="-50" dirty="0" smtClean="0">
                <a:solidFill>
                  <a:srgbClr val="CC3300"/>
                </a:solidFill>
              </a:rPr>
              <a:t>13</a:t>
            </a:r>
            <a:r>
              <a:rPr lang="ru" b="1" spc="-50" dirty="0">
                <a:solidFill>
                  <a:srgbClr val="CC3300"/>
                </a:solidFill>
              </a:rPr>
              <a:t>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9592" y="2173506"/>
            <a:ext cx="85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b="1" spc="-50" dirty="0" smtClean="0">
                <a:solidFill>
                  <a:srgbClr val="CC3300"/>
                </a:solidFill>
              </a:rPr>
              <a:t>13%</a:t>
            </a:r>
            <a:endParaRPr lang="ru" b="1" spc="-50" dirty="0">
              <a:solidFill>
                <a:srgbClr val="CC33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0489" y="3995772"/>
            <a:ext cx="82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b="1" spc="-50" dirty="0" smtClean="0">
                <a:solidFill>
                  <a:srgbClr val="CC3300"/>
                </a:solidFill>
              </a:rPr>
              <a:t>52%</a:t>
            </a:r>
            <a:endParaRPr lang="ru" b="1" spc="-50" dirty="0">
              <a:solidFill>
                <a:srgbClr val="CC33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47374" y="2542838"/>
            <a:ext cx="85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b="1" spc="-50" dirty="0">
                <a:solidFill>
                  <a:srgbClr val="CC3300"/>
                </a:solidFill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9641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340768"/>
            <a:ext cx="3962578" cy="108012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расходы (план) на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 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287 873,6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3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840040"/>
              </p:ext>
            </p:extLst>
          </p:nvPr>
        </p:nvGraphicFramePr>
        <p:xfrm>
          <a:off x="323528" y="1556792"/>
          <a:ext cx="6311031" cy="3960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8" descr="C:\Users\Tester\Desktop\Бренд символы\патерны елк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93279"/>
            <a:ext cx="9144000" cy="1164721"/>
          </a:xfrm>
          <a:prstGeom prst="rect">
            <a:avLst/>
          </a:prstGeom>
          <a:noFill/>
        </p:spPr>
      </p:pic>
      <p:pic>
        <p:nvPicPr>
          <p:cNvPr id="6" name="Picture 7" descr="C:\Users\Tester\Desktop\Бренд символы\Салым слев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84" y="0"/>
            <a:ext cx="9144000" cy="111047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16016" y="64872"/>
            <a:ext cx="4248472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Расходы бюджета муниципального образования сельское поселение Салым в </a:t>
            </a:r>
            <a:r>
              <a:rPr lang="ru-RU" sz="20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2025 </a:t>
            </a:r>
            <a:r>
              <a:rPr lang="ru-RU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13837</TotalTime>
  <Words>3763</Words>
  <Application>Microsoft Office PowerPoint</Application>
  <PresentationFormat>Экран (4:3)</PresentationFormat>
  <Paragraphs>463</Paragraphs>
  <Slides>45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6" baseType="lpstr">
      <vt:lpstr>Arial</vt:lpstr>
      <vt:lpstr>Calibri</vt:lpstr>
      <vt:lpstr>Calibri Light</vt:lpstr>
      <vt:lpstr>Segoe UI Symbol</vt:lpstr>
      <vt:lpstr>Tahoma</vt:lpstr>
      <vt:lpstr>Times New Roman</vt:lpstr>
      <vt:lpstr>Wingdings</vt:lpstr>
      <vt:lpstr>Wingdings 2</vt:lpstr>
      <vt:lpstr>Тема Office</vt:lpstr>
      <vt:lpstr>1_Тема Office</vt:lpstr>
      <vt:lpstr>2_Тема Office</vt:lpstr>
      <vt:lpstr>ГОДОВОЙ ОТЧЕТ                          об исполнении бюджета муниципального образования сельское поселение Салым  за 2025 год</vt:lpstr>
      <vt:lpstr>Презентация PowerPoint</vt:lpstr>
      <vt:lpstr>Презентация PowerPoint</vt:lpstr>
      <vt:lpstr>Основные параметры исполнения бюджета сельского поселения Салым за 2024 год</vt:lpstr>
      <vt:lpstr>Исполнение бюджета по налоговым и неналоговым доходам </vt:lpstr>
      <vt:lpstr>Презентация PowerPoint</vt:lpstr>
      <vt:lpstr>Презентация PowerPoint</vt:lpstr>
      <vt:lpstr>Презентация PowerPoint</vt:lpstr>
      <vt:lpstr>Всего расходы (план) на 2025 год  составили 287 873,6 тыс. руб.</vt:lpstr>
      <vt:lpstr>Расходы бюджета (282 130,4 тыс. руб.)</vt:lpstr>
      <vt:lpstr>Отчет о проделанной работе по благоустройству за 2025 год</vt:lpstr>
      <vt:lpstr>Отчет о проделанной работе по благоустройству за 2025 год</vt:lpstr>
      <vt:lpstr>Презентация PowerPoint</vt:lpstr>
      <vt:lpstr>Отчет о проделанной работе по благоустройству за 2025 год</vt:lpstr>
      <vt:lpstr>Презентация PowerPoint</vt:lpstr>
      <vt:lpstr>Санитарное содержание территории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Ликвидация мест захламления</vt:lpstr>
      <vt:lpstr>Акции «Спасти и Сохранить», «Вода России», «Чистый двор»,  «Югра-Экозабег. Чисто побегать!» </vt:lpstr>
      <vt:lpstr>Расходы в рамках Муниципальной программы «Развитие транспортной системы  сельского поселения Салым»  (38 268,10 тыс. руб.)</vt:lpstr>
      <vt:lpstr>Дорожная деятельность в отношении автомобильных дорог местного значения в границах населенных пунктов поселения и обеспечение безопасности дорожного движения на них</vt:lpstr>
      <vt:lpstr>Дорожная деятельность в отношении автомобильных дорог местного значения в границах населенных пунктов поселения и обеспечение безопасности дорожного движения на них</vt:lpstr>
      <vt:lpstr>Презентация PowerPoint</vt:lpstr>
      <vt:lpstr>Транспортные услуги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за 2023 год</dc:title>
  <dc:creator>User</dc:creator>
  <cp:lastModifiedBy>Tester</cp:lastModifiedBy>
  <cp:revision>1217</cp:revision>
  <dcterms:created xsi:type="dcterms:W3CDTF">2011-12-22T03:42:18Z</dcterms:created>
  <dcterms:modified xsi:type="dcterms:W3CDTF">2026-03-24T11:24:30Z</dcterms:modified>
</cp:coreProperties>
</file>